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6" r:id="rId1"/>
  </p:sldMasterIdLst>
  <p:notesMasterIdLst>
    <p:notesMasterId r:id="rId38"/>
  </p:notesMasterIdLst>
  <p:handoutMasterIdLst>
    <p:handoutMasterId r:id="rId39"/>
  </p:handoutMasterIdLst>
  <p:sldIdLst>
    <p:sldId id="323" r:id="rId2"/>
    <p:sldId id="264" r:id="rId3"/>
    <p:sldId id="311" r:id="rId4"/>
    <p:sldId id="324" r:id="rId5"/>
    <p:sldId id="314" r:id="rId6"/>
    <p:sldId id="312" r:id="rId7"/>
    <p:sldId id="313" r:id="rId8"/>
    <p:sldId id="290" r:id="rId9"/>
    <p:sldId id="320" r:id="rId10"/>
    <p:sldId id="291" r:id="rId11"/>
    <p:sldId id="292" r:id="rId12"/>
    <p:sldId id="293" r:id="rId13"/>
    <p:sldId id="319" r:id="rId14"/>
    <p:sldId id="310" r:id="rId15"/>
    <p:sldId id="318" r:id="rId16"/>
    <p:sldId id="309" r:id="rId17"/>
    <p:sldId id="308" r:id="rId18"/>
    <p:sldId id="306" r:id="rId19"/>
    <p:sldId id="305" r:id="rId20"/>
    <p:sldId id="304" r:id="rId21"/>
    <p:sldId id="303" r:id="rId22"/>
    <p:sldId id="302" r:id="rId23"/>
    <p:sldId id="301" r:id="rId24"/>
    <p:sldId id="321" r:id="rId25"/>
    <p:sldId id="300" r:id="rId26"/>
    <p:sldId id="299" r:id="rId27"/>
    <p:sldId id="315" r:id="rId28"/>
    <p:sldId id="298" r:id="rId29"/>
    <p:sldId id="297" r:id="rId30"/>
    <p:sldId id="317" r:id="rId31"/>
    <p:sldId id="283" r:id="rId32"/>
    <p:sldId id="316" r:id="rId33"/>
    <p:sldId id="326" r:id="rId34"/>
    <p:sldId id="329" r:id="rId35"/>
    <p:sldId id="330" r:id="rId36"/>
    <p:sldId id="325" r:id="rId37"/>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A27D2E8-4226-66F4-E84A-C1C3E1E0D87D}" v="34" dt="2024-11-03T14:47:24.48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47"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46"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pt. Ian S. Bucs #167" userId="S::bucs@willingboropolice.com::0dab9655-0fd4-4198-8548-98b2d9457fb4" providerId="AD" clId="Web-{24473977-2B70-DE12-122C-1366F9303668}"/>
    <pc:docChg chg="addSld modSld">
      <pc:chgData name="Capt. Ian S. Bucs #167" userId="S::bucs@willingboropolice.com::0dab9655-0fd4-4198-8548-98b2d9457fb4" providerId="AD" clId="Web-{24473977-2B70-DE12-122C-1366F9303668}" dt="2024-10-17T09:44:39.162" v="92" actId="20577"/>
      <pc:docMkLst>
        <pc:docMk/>
      </pc:docMkLst>
      <pc:sldChg chg="modSp">
        <pc:chgData name="Capt. Ian S. Bucs #167" userId="S::bucs@willingboropolice.com::0dab9655-0fd4-4198-8548-98b2d9457fb4" providerId="AD" clId="Web-{24473977-2B70-DE12-122C-1366F9303668}" dt="2024-10-17T09:41:50.849" v="36" actId="20577"/>
        <pc:sldMkLst>
          <pc:docMk/>
          <pc:sldMk cId="2033839182" sldId="311"/>
        </pc:sldMkLst>
        <pc:spChg chg="mod">
          <ac:chgData name="Capt. Ian S. Bucs #167" userId="S::bucs@willingboropolice.com::0dab9655-0fd4-4198-8548-98b2d9457fb4" providerId="AD" clId="Web-{24473977-2B70-DE12-122C-1366F9303668}" dt="2024-10-17T09:41:50.849" v="36" actId="20577"/>
          <ac:spMkLst>
            <pc:docMk/>
            <pc:sldMk cId="2033839182" sldId="311"/>
            <ac:spMk id="2" creationId="{4B0FB134-0B10-4883-BF52-D0D8CB75F8B6}"/>
          </ac:spMkLst>
        </pc:spChg>
      </pc:sldChg>
      <pc:sldChg chg="addSp delSp modSp add mod replId modClrScheme chgLayout">
        <pc:chgData name="Capt. Ian S. Bucs #167" userId="S::bucs@willingboropolice.com::0dab9655-0fd4-4198-8548-98b2d9457fb4" providerId="AD" clId="Web-{24473977-2B70-DE12-122C-1366F9303668}" dt="2024-10-17T09:44:39.162" v="92" actId="20577"/>
        <pc:sldMkLst>
          <pc:docMk/>
          <pc:sldMk cId="1358912575" sldId="324"/>
        </pc:sldMkLst>
        <pc:spChg chg="mod ord">
          <ac:chgData name="Capt. Ian S. Bucs #167" userId="S::bucs@willingboropolice.com::0dab9655-0fd4-4198-8548-98b2d9457fb4" providerId="AD" clId="Web-{24473977-2B70-DE12-122C-1366F9303668}" dt="2024-10-17T09:44:39.162" v="92" actId="20577"/>
          <ac:spMkLst>
            <pc:docMk/>
            <pc:sldMk cId="1358912575" sldId="324"/>
            <ac:spMk id="2" creationId="{4B0FB134-0B10-4883-BF52-D0D8CB75F8B6}"/>
          </ac:spMkLst>
        </pc:spChg>
        <pc:spChg chg="add del mod ord">
          <ac:chgData name="Capt. Ian S. Bucs #167" userId="S::bucs@willingboropolice.com::0dab9655-0fd4-4198-8548-98b2d9457fb4" providerId="AD" clId="Web-{24473977-2B70-DE12-122C-1366F9303668}" dt="2024-10-17T09:43:23.553" v="49"/>
          <ac:spMkLst>
            <pc:docMk/>
            <pc:sldMk cId="1358912575" sldId="324"/>
            <ac:spMk id="3" creationId="{BEA727F6-E938-4CA5-412F-0591D0606982}"/>
          </ac:spMkLst>
        </pc:spChg>
        <pc:spChg chg="add del mod ord">
          <ac:chgData name="Capt. Ian S. Bucs #167" userId="S::bucs@willingboropolice.com::0dab9655-0fd4-4198-8548-98b2d9457fb4" providerId="AD" clId="Web-{24473977-2B70-DE12-122C-1366F9303668}" dt="2024-10-17T09:43:23.553" v="49"/>
          <ac:spMkLst>
            <pc:docMk/>
            <pc:sldMk cId="1358912575" sldId="324"/>
            <ac:spMk id="5" creationId="{3ABDDA53-3601-BAFF-89E3-E767D159050D}"/>
          </ac:spMkLst>
        </pc:spChg>
        <pc:spChg chg="add del mod ord">
          <ac:chgData name="Capt. Ian S. Bucs #167" userId="S::bucs@willingboropolice.com::0dab9655-0fd4-4198-8548-98b2d9457fb4" providerId="AD" clId="Web-{24473977-2B70-DE12-122C-1366F9303668}" dt="2024-10-17T09:43:23.553" v="49"/>
          <ac:spMkLst>
            <pc:docMk/>
            <pc:sldMk cId="1358912575" sldId="324"/>
            <ac:spMk id="6" creationId="{E56644B3-0448-814C-D65A-45979FAD3612}"/>
          </ac:spMkLst>
        </pc:spChg>
        <pc:spChg chg="add del mod ord">
          <ac:chgData name="Capt. Ian S. Bucs #167" userId="S::bucs@willingboropolice.com::0dab9655-0fd4-4198-8548-98b2d9457fb4" providerId="AD" clId="Web-{24473977-2B70-DE12-122C-1366F9303668}" dt="2024-10-17T09:43:23.553" v="49"/>
          <ac:spMkLst>
            <pc:docMk/>
            <pc:sldMk cId="1358912575" sldId="324"/>
            <ac:spMk id="7" creationId="{BB904D28-11AC-2FE1-84E9-DBAF45D214EB}"/>
          </ac:spMkLst>
        </pc:spChg>
        <pc:picChg chg="mod">
          <ac:chgData name="Capt. Ian S. Bucs #167" userId="S::bucs@willingboropolice.com::0dab9655-0fd4-4198-8548-98b2d9457fb4" providerId="AD" clId="Web-{24473977-2B70-DE12-122C-1366F9303668}" dt="2024-10-17T09:42:45.491" v="40" actId="1076"/>
          <ac:picMkLst>
            <pc:docMk/>
            <pc:sldMk cId="1358912575" sldId="324"/>
            <ac:picMk id="4" creationId="{D09EB492-DEB0-4E4E-868C-DD02BD8B8427}"/>
          </ac:picMkLst>
        </pc:picChg>
      </pc:sldChg>
    </pc:docChg>
  </pc:docChgLst>
  <pc:docChgLst>
    <pc:chgData name="Capt. Ian S. Bucs #167" userId="S::bucs@willingboropolice.com::0dab9655-0fd4-4198-8548-98b2d9457fb4" providerId="AD" clId="Web-{52ED626C-34D5-E4D9-98FD-AA0F78473ECC}"/>
    <pc:docChg chg="modSld">
      <pc:chgData name="Capt. Ian S. Bucs #167" userId="S::bucs@willingboropolice.com::0dab9655-0fd4-4198-8548-98b2d9457fb4" providerId="AD" clId="Web-{52ED626C-34D5-E4D9-98FD-AA0F78473ECC}" dt="2023-10-24T17:52:47.965" v="5" actId="20577"/>
      <pc:docMkLst>
        <pc:docMk/>
      </pc:docMkLst>
      <pc:sldChg chg="modSp">
        <pc:chgData name="Capt. Ian S. Bucs #167" userId="S::bucs@willingboropolice.com::0dab9655-0fd4-4198-8548-98b2d9457fb4" providerId="AD" clId="Web-{52ED626C-34D5-E4D9-98FD-AA0F78473ECC}" dt="2023-10-24T17:52:47.965" v="5" actId="20577"/>
        <pc:sldMkLst>
          <pc:docMk/>
          <pc:sldMk cId="203955167" sldId="304"/>
        </pc:sldMkLst>
        <pc:spChg chg="mod">
          <ac:chgData name="Capt. Ian S. Bucs #167" userId="S::bucs@willingboropolice.com::0dab9655-0fd4-4198-8548-98b2d9457fb4" providerId="AD" clId="Web-{52ED626C-34D5-E4D9-98FD-AA0F78473ECC}" dt="2023-10-24T17:52:47.965" v="5" actId="20577"/>
          <ac:spMkLst>
            <pc:docMk/>
            <pc:sldMk cId="203955167" sldId="304"/>
            <ac:spMk id="3" creationId="{00000000-0000-0000-0000-000000000000}"/>
          </ac:spMkLst>
        </pc:spChg>
      </pc:sldChg>
      <pc:sldChg chg="modSp">
        <pc:chgData name="Capt. Ian S. Bucs #167" userId="S::bucs@willingboropolice.com::0dab9655-0fd4-4198-8548-98b2d9457fb4" providerId="AD" clId="Web-{52ED626C-34D5-E4D9-98FD-AA0F78473ECC}" dt="2023-10-24T17:49:33.635" v="3" actId="20577"/>
        <pc:sldMkLst>
          <pc:docMk/>
          <pc:sldMk cId="1137455346" sldId="318"/>
        </pc:sldMkLst>
        <pc:spChg chg="mod">
          <ac:chgData name="Capt. Ian S. Bucs #167" userId="S::bucs@willingboropolice.com::0dab9655-0fd4-4198-8548-98b2d9457fb4" providerId="AD" clId="Web-{52ED626C-34D5-E4D9-98FD-AA0F78473ECC}" dt="2023-10-24T17:49:33.635" v="3" actId="20577"/>
          <ac:spMkLst>
            <pc:docMk/>
            <pc:sldMk cId="1137455346" sldId="318"/>
            <ac:spMk id="3" creationId="{00000000-0000-0000-0000-000000000000}"/>
          </ac:spMkLst>
        </pc:spChg>
      </pc:sldChg>
    </pc:docChg>
  </pc:docChgLst>
  <pc:docChgLst>
    <pc:chgData name="Capt. Ian S. Bucs #167" userId="S::bucs@willingboropolice.com::0dab9655-0fd4-4198-8548-98b2d9457fb4" providerId="AD" clId="Web-{FA27D2E8-4226-66F4-E84A-C1C3E1E0D87D}"/>
    <pc:docChg chg="delSld modSld sldOrd">
      <pc:chgData name="Capt. Ian S. Bucs #167" userId="S::bucs@willingboropolice.com::0dab9655-0fd4-4198-8548-98b2d9457fb4" providerId="AD" clId="Web-{FA27D2E8-4226-66F4-E84A-C1C3E1E0D87D}" dt="2024-11-03T14:47:24.481" v="32"/>
      <pc:docMkLst>
        <pc:docMk/>
      </pc:docMkLst>
      <pc:sldChg chg="modSp">
        <pc:chgData name="Capt. Ian S. Bucs #167" userId="S::bucs@willingboropolice.com::0dab9655-0fd4-4198-8548-98b2d9457fb4" providerId="AD" clId="Web-{FA27D2E8-4226-66F4-E84A-C1C3E1E0D87D}" dt="2024-11-03T14:43:44.152" v="2" actId="20577"/>
        <pc:sldMkLst>
          <pc:docMk/>
          <pc:sldMk cId="1329748603" sldId="256"/>
        </pc:sldMkLst>
        <pc:spChg chg="mod">
          <ac:chgData name="Capt. Ian S. Bucs #167" userId="S::bucs@willingboropolice.com::0dab9655-0fd4-4198-8548-98b2d9457fb4" providerId="AD" clId="Web-{FA27D2E8-4226-66F4-E84A-C1C3E1E0D87D}" dt="2024-11-03T14:43:44.152" v="2" actId="20577"/>
          <ac:spMkLst>
            <pc:docMk/>
            <pc:sldMk cId="1329748603" sldId="256"/>
            <ac:spMk id="2" creationId="{4B0FB134-0B10-4883-BF52-D0D8CB75F8B6}"/>
          </ac:spMkLst>
        </pc:spChg>
      </pc:sldChg>
      <pc:sldChg chg="ord">
        <pc:chgData name="Capt. Ian S. Bucs #167" userId="S::bucs@willingboropolice.com::0dab9655-0fd4-4198-8548-98b2d9457fb4" providerId="AD" clId="Web-{FA27D2E8-4226-66F4-E84A-C1C3E1E0D87D}" dt="2024-11-03T14:47:24.481" v="32"/>
        <pc:sldMkLst>
          <pc:docMk/>
          <pc:sldMk cId="1470686846" sldId="283"/>
        </pc:sldMkLst>
      </pc:sldChg>
      <pc:sldChg chg="modSp">
        <pc:chgData name="Capt. Ian S. Bucs #167" userId="S::bucs@willingboropolice.com::0dab9655-0fd4-4198-8548-98b2d9457fb4" providerId="AD" clId="Web-{FA27D2E8-4226-66F4-E84A-C1C3E1E0D87D}" dt="2024-11-03T14:44:02.386" v="3" actId="1076"/>
        <pc:sldMkLst>
          <pc:docMk/>
          <pc:sldMk cId="2033839182" sldId="311"/>
        </pc:sldMkLst>
        <pc:spChg chg="mod">
          <ac:chgData name="Capt. Ian S. Bucs #167" userId="S::bucs@willingboropolice.com::0dab9655-0fd4-4198-8548-98b2d9457fb4" providerId="AD" clId="Web-{FA27D2E8-4226-66F4-E84A-C1C3E1E0D87D}" dt="2024-11-03T14:44:02.386" v="3" actId="1076"/>
          <ac:spMkLst>
            <pc:docMk/>
            <pc:sldMk cId="2033839182" sldId="311"/>
            <ac:spMk id="2" creationId="{4B0FB134-0B10-4883-BF52-D0D8CB75F8B6}"/>
          </ac:spMkLst>
        </pc:spChg>
      </pc:sldChg>
      <pc:sldChg chg="modSp">
        <pc:chgData name="Capt. Ian S. Bucs #167" userId="S::bucs@willingboropolice.com::0dab9655-0fd4-4198-8548-98b2d9457fb4" providerId="AD" clId="Web-{FA27D2E8-4226-66F4-E84A-C1C3E1E0D87D}" dt="2024-11-03T14:46:23.619" v="30" actId="20577"/>
        <pc:sldMkLst>
          <pc:docMk/>
          <pc:sldMk cId="1630889982" sldId="314"/>
        </pc:sldMkLst>
        <pc:spChg chg="mod">
          <ac:chgData name="Capt. Ian S. Bucs #167" userId="S::bucs@willingboropolice.com::0dab9655-0fd4-4198-8548-98b2d9457fb4" providerId="AD" clId="Web-{FA27D2E8-4226-66F4-E84A-C1C3E1E0D87D}" dt="2024-11-03T14:46:23.619" v="30" actId="20577"/>
          <ac:spMkLst>
            <pc:docMk/>
            <pc:sldMk cId="1630889982" sldId="314"/>
            <ac:spMk id="2" creationId="{4B0FB134-0B10-4883-BF52-D0D8CB75F8B6}"/>
          </ac:spMkLst>
        </pc:spChg>
      </pc:sldChg>
      <pc:sldChg chg="del">
        <pc:chgData name="Capt. Ian S. Bucs #167" userId="S::bucs@willingboropolice.com::0dab9655-0fd4-4198-8548-98b2d9457fb4" providerId="AD" clId="Web-{FA27D2E8-4226-66F4-E84A-C1C3E1E0D87D}" dt="2024-11-03T14:47:12.447" v="31"/>
        <pc:sldMkLst>
          <pc:docMk/>
          <pc:sldMk cId="1891854680" sldId="322"/>
        </pc:sldMkLst>
      </pc:sldChg>
      <pc:sldChg chg="modSp">
        <pc:chgData name="Capt. Ian S. Bucs #167" userId="S::bucs@willingboropolice.com::0dab9655-0fd4-4198-8548-98b2d9457fb4" providerId="AD" clId="Web-{FA27D2E8-4226-66F4-E84A-C1C3E1E0D87D}" dt="2024-11-03T14:45:28.995" v="24" actId="20577"/>
        <pc:sldMkLst>
          <pc:docMk/>
          <pc:sldMk cId="1358912575" sldId="324"/>
        </pc:sldMkLst>
        <pc:spChg chg="mod">
          <ac:chgData name="Capt. Ian S. Bucs #167" userId="S::bucs@willingboropolice.com::0dab9655-0fd4-4198-8548-98b2d9457fb4" providerId="AD" clId="Web-{FA27D2E8-4226-66F4-E84A-C1C3E1E0D87D}" dt="2024-11-03T14:45:28.995" v="24" actId="20577"/>
          <ac:spMkLst>
            <pc:docMk/>
            <pc:sldMk cId="1358912575" sldId="324"/>
            <ac:spMk id="2" creationId="{4B0FB134-0B10-4883-BF52-D0D8CB75F8B6}"/>
          </ac:spMkLst>
        </pc:spChg>
        <pc:spChg chg="mod">
          <ac:chgData name="Capt. Ian S. Bucs #167" userId="S::bucs@willingboropolice.com::0dab9655-0fd4-4198-8548-98b2d9457fb4" providerId="AD" clId="Web-{FA27D2E8-4226-66F4-E84A-C1C3E1E0D87D}" dt="2024-11-03T14:44:26.183" v="5" actId="20577"/>
          <ac:spMkLst>
            <pc:docMk/>
            <pc:sldMk cId="1358912575" sldId="324"/>
            <ac:spMk id="5" creationId="{00000000-0000-0000-0000-000000000000}"/>
          </ac:spMkLst>
        </pc:spChg>
        <pc:spChg chg="mod">
          <ac:chgData name="Capt. Ian S. Bucs #167" userId="S::bucs@willingboropolice.com::0dab9655-0fd4-4198-8548-98b2d9457fb4" providerId="AD" clId="Web-{FA27D2E8-4226-66F4-E84A-C1C3E1E0D87D}" dt="2024-11-03T14:44:37.948" v="8" actId="1076"/>
          <ac:spMkLst>
            <pc:docMk/>
            <pc:sldMk cId="1358912575" sldId="324"/>
            <ac:spMk id="6" creationId="{00000000-0000-0000-0000-000000000000}"/>
          </ac:spMkLst>
        </pc:spChg>
      </pc:sldChg>
    </pc:docChg>
  </pc:docChgLst>
  <pc:docChgLst>
    <pc:chgData name="Capt. Ian S. Bucs #167" userId="S::bucs@willingboropolice.com::0dab9655-0fd4-4198-8548-98b2d9457fb4" providerId="AD" clId="Web-{188BEAFB-676F-B0D2-51FF-01F43A0FCF07}"/>
    <pc:docChg chg="modSld">
      <pc:chgData name="Capt. Ian S. Bucs #167" userId="S::bucs@willingboropolice.com::0dab9655-0fd4-4198-8548-98b2d9457fb4" providerId="AD" clId="Web-{188BEAFB-676F-B0D2-51FF-01F43A0FCF07}" dt="2023-10-11T10:08:25.285" v="125" actId="20577"/>
      <pc:docMkLst>
        <pc:docMk/>
      </pc:docMkLst>
      <pc:sldChg chg="modSp">
        <pc:chgData name="Capt. Ian S. Bucs #167" userId="S::bucs@willingboropolice.com::0dab9655-0fd4-4198-8548-98b2d9457fb4" providerId="AD" clId="Web-{188BEAFB-676F-B0D2-51FF-01F43A0FCF07}" dt="2023-10-11T09:53:35.237" v="6" actId="20577"/>
        <pc:sldMkLst>
          <pc:docMk/>
          <pc:sldMk cId="1329748603" sldId="256"/>
        </pc:sldMkLst>
        <pc:spChg chg="mod">
          <ac:chgData name="Capt. Ian S. Bucs #167" userId="S::bucs@willingboropolice.com::0dab9655-0fd4-4198-8548-98b2d9457fb4" providerId="AD" clId="Web-{188BEAFB-676F-B0D2-51FF-01F43A0FCF07}" dt="2023-10-11T09:53:35.237" v="6" actId="20577"/>
          <ac:spMkLst>
            <pc:docMk/>
            <pc:sldMk cId="1329748603" sldId="256"/>
            <ac:spMk id="2" creationId="{4B0FB134-0B10-4883-BF52-D0D8CB75F8B6}"/>
          </ac:spMkLst>
        </pc:spChg>
      </pc:sldChg>
      <pc:sldChg chg="modSp">
        <pc:chgData name="Capt. Ian S. Bucs #167" userId="S::bucs@willingboropolice.com::0dab9655-0fd4-4198-8548-98b2d9457fb4" providerId="AD" clId="Web-{188BEAFB-676F-B0D2-51FF-01F43A0FCF07}" dt="2023-10-11T10:05:41.532" v="93" actId="20577"/>
        <pc:sldMkLst>
          <pc:docMk/>
          <pc:sldMk cId="3475070315" sldId="290"/>
        </pc:sldMkLst>
        <pc:spChg chg="mod">
          <ac:chgData name="Capt. Ian S. Bucs #167" userId="S::bucs@willingboropolice.com::0dab9655-0fd4-4198-8548-98b2d9457fb4" providerId="AD" clId="Web-{188BEAFB-676F-B0D2-51FF-01F43A0FCF07}" dt="2023-10-11T10:05:41.532" v="93" actId="20577"/>
          <ac:spMkLst>
            <pc:docMk/>
            <pc:sldMk cId="3475070315" sldId="290"/>
            <ac:spMk id="7" creationId="{00000000-0000-0000-0000-000000000000}"/>
          </ac:spMkLst>
        </pc:spChg>
      </pc:sldChg>
      <pc:sldChg chg="modSp">
        <pc:chgData name="Capt. Ian S. Bucs #167" userId="S::bucs@willingboropolice.com::0dab9655-0fd4-4198-8548-98b2d9457fb4" providerId="AD" clId="Web-{188BEAFB-676F-B0D2-51FF-01F43A0FCF07}" dt="2023-10-11T10:06:04.017" v="120" actId="20577"/>
        <pc:sldMkLst>
          <pc:docMk/>
          <pc:sldMk cId="2606264078" sldId="291"/>
        </pc:sldMkLst>
        <pc:spChg chg="mod">
          <ac:chgData name="Capt. Ian S. Bucs #167" userId="S::bucs@willingboropolice.com::0dab9655-0fd4-4198-8548-98b2d9457fb4" providerId="AD" clId="Web-{188BEAFB-676F-B0D2-51FF-01F43A0FCF07}" dt="2023-10-11T10:06:04.017" v="120" actId="20577"/>
          <ac:spMkLst>
            <pc:docMk/>
            <pc:sldMk cId="2606264078" sldId="291"/>
            <ac:spMk id="2" creationId="{00000000-0000-0000-0000-000000000000}"/>
          </ac:spMkLst>
        </pc:spChg>
      </pc:sldChg>
      <pc:sldChg chg="modSp">
        <pc:chgData name="Capt. Ian S. Bucs #167" userId="S::bucs@willingboropolice.com::0dab9655-0fd4-4198-8548-98b2d9457fb4" providerId="AD" clId="Web-{188BEAFB-676F-B0D2-51FF-01F43A0FCF07}" dt="2023-10-11T10:06:15.845" v="123" actId="20577"/>
        <pc:sldMkLst>
          <pc:docMk/>
          <pc:sldMk cId="999529286" sldId="292"/>
        </pc:sldMkLst>
        <pc:spChg chg="mod">
          <ac:chgData name="Capt. Ian S. Bucs #167" userId="S::bucs@willingboropolice.com::0dab9655-0fd4-4198-8548-98b2d9457fb4" providerId="AD" clId="Web-{188BEAFB-676F-B0D2-51FF-01F43A0FCF07}" dt="2023-10-11T10:06:15.845" v="123" actId="20577"/>
          <ac:spMkLst>
            <pc:docMk/>
            <pc:sldMk cId="999529286" sldId="292"/>
            <ac:spMk id="3" creationId="{00000000-0000-0000-0000-000000000000}"/>
          </ac:spMkLst>
        </pc:spChg>
      </pc:sldChg>
      <pc:sldChg chg="modSp">
        <pc:chgData name="Capt. Ian S. Bucs #167" userId="S::bucs@willingboropolice.com::0dab9655-0fd4-4198-8548-98b2d9457fb4" providerId="AD" clId="Web-{188BEAFB-676F-B0D2-51FF-01F43A0FCF07}" dt="2023-10-11T10:04:48.922" v="86" actId="14100"/>
        <pc:sldMkLst>
          <pc:docMk/>
          <pc:sldMk cId="454498897" sldId="293"/>
        </pc:sldMkLst>
        <pc:spChg chg="mod">
          <ac:chgData name="Capt. Ian S. Bucs #167" userId="S::bucs@willingboropolice.com::0dab9655-0fd4-4198-8548-98b2d9457fb4" providerId="AD" clId="Web-{188BEAFB-676F-B0D2-51FF-01F43A0FCF07}" dt="2023-10-11T10:04:48.922" v="86" actId="14100"/>
          <ac:spMkLst>
            <pc:docMk/>
            <pc:sldMk cId="454498897" sldId="293"/>
            <ac:spMk id="3" creationId="{00000000-0000-0000-0000-000000000000}"/>
          </ac:spMkLst>
        </pc:spChg>
      </pc:sldChg>
      <pc:sldChg chg="modSp">
        <pc:chgData name="Capt. Ian S. Bucs #167" userId="S::bucs@willingboropolice.com::0dab9655-0fd4-4198-8548-98b2d9457fb4" providerId="AD" clId="Web-{188BEAFB-676F-B0D2-51FF-01F43A0FCF07}" dt="2023-10-11T10:08:25.285" v="125" actId="20577"/>
        <pc:sldMkLst>
          <pc:docMk/>
          <pc:sldMk cId="203955167" sldId="304"/>
        </pc:sldMkLst>
        <pc:spChg chg="mod">
          <ac:chgData name="Capt. Ian S. Bucs #167" userId="S::bucs@willingboropolice.com::0dab9655-0fd4-4198-8548-98b2d9457fb4" providerId="AD" clId="Web-{188BEAFB-676F-B0D2-51FF-01F43A0FCF07}" dt="2023-10-11T10:08:25.285" v="125" actId="20577"/>
          <ac:spMkLst>
            <pc:docMk/>
            <pc:sldMk cId="203955167" sldId="304"/>
            <ac:spMk id="3" creationId="{00000000-0000-0000-0000-000000000000}"/>
          </ac:spMkLst>
        </pc:spChg>
      </pc:sldChg>
      <pc:sldChg chg="modSp">
        <pc:chgData name="Capt. Ian S. Bucs #167" userId="S::bucs@willingboropolice.com::0dab9655-0fd4-4198-8548-98b2d9457fb4" providerId="AD" clId="Web-{188BEAFB-676F-B0D2-51FF-01F43A0FCF07}" dt="2023-10-11T09:55:21.911" v="22" actId="20577"/>
        <pc:sldMkLst>
          <pc:docMk/>
          <pc:sldMk cId="2033839182" sldId="311"/>
        </pc:sldMkLst>
        <pc:spChg chg="mod">
          <ac:chgData name="Capt. Ian S. Bucs #167" userId="S::bucs@willingboropolice.com::0dab9655-0fd4-4198-8548-98b2d9457fb4" providerId="AD" clId="Web-{188BEAFB-676F-B0D2-51FF-01F43A0FCF07}" dt="2023-10-11T09:55:21.911" v="22" actId="20577"/>
          <ac:spMkLst>
            <pc:docMk/>
            <pc:sldMk cId="2033839182" sldId="311"/>
            <ac:spMk id="2" creationId="{4B0FB134-0B10-4883-BF52-D0D8CB75F8B6}"/>
          </ac:spMkLst>
        </pc:spChg>
      </pc:sldChg>
      <pc:sldChg chg="modSp">
        <pc:chgData name="Capt. Ian S. Bucs #167" userId="S::bucs@willingboropolice.com::0dab9655-0fd4-4198-8548-98b2d9457fb4" providerId="AD" clId="Web-{188BEAFB-676F-B0D2-51FF-01F43A0FCF07}" dt="2023-10-11T09:57:54.429" v="82" actId="20577"/>
        <pc:sldMkLst>
          <pc:docMk/>
          <pc:sldMk cId="1630889982" sldId="314"/>
        </pc:sldMkLst>
        <pc:spChg chg="mod">
          <ac:chgData name="Capt. Ian S. Bucs #167" userId="S::bucs@willingboropolice.com::0dab9655-0fd4-4198-8548-98b2d9457fb4" providerId="AD" clId="Web-{188BEAFB-676F-B0D2-51FF-01F43A0FCF07}" dt="2023-10-11T09:57:54.429" v="82" actId="20577"/>
          <ac:spMkLst>
            <pc:docMk/>
            <pc:sldMk cId="1630889982" sldId="314"/>
            <ac:spMk id="2" creationId="{4B0FB134-0B10-4883-BF52-D0D8CB75F8B6}"/>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1"/>
            <a:ext cx="3037840" cy="466434"/>
          </a:xfrm>
          <a:prstGeom prst="rect">
            <a:avLst/>
          </a:prstGeom>
        </p:spPr>
        <p:txBody>
          <a:bodyPr vert="horz" lIns="93177" tIns="46589" rIns="93177" bIns="46589" rtlCol="0"/>
          <a:lstStyle>
            <a:lvl1pPr algn="r">
              <a:defRPr sz="1200"/>
            </a:lvl1pPr>
          </a:lstStyle>
          <a:p>
            <a:fld id="{804CD7A5-6EA0-401E-9954-DE5BE366608B}" type="datetimeFigureOut">
              <a:rPr lang="en-US" smtClean="0"/>
              <a:t>11/12/2024</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462EBDC1-79F9-40BA-9635-0C40FFD1ADCE}" type="slidenum">
              <a:rPr lang="en-US" smtClean="0"/>
              <a:t>‹#›</a:t>
            </a:fld>
            <a:endParaRPr lang="en-US"/>
          </a:p>
        </p:txBody>
      </p:sp>
    </p:spTree>
    <p:extLst>
      <p:ext uri="{BB962C8B-B14F-4D97-AF65-F5344CB8AC3E}">
        <p14:creationId xmlns:p14="http://schemas.microsoft.com/office/powerpoint/2010/main" val="14144372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672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6"/>
          </a:xfrm>
          <a:prstGeom prst="rect">
            <a:avLst/>
          </a:prstGeom>
        </p:spPr>
        <p:txBody>
          <a:bodyPr vert="horz" lIns="91440" tIns="45720" rIns="91440" bIns="45720" rtlCol="0"/>
          <a:lstStyle>
            <a:lvl1pPr algn="r">
              <a:defRPr sz="1200"/>
            </a:lvl1pPr>
          </a:lstStyle>
          <a:p>
            <a:fld id="{55F3DE9D-3A0E-479E-BF4E-1BE7878AA0F5}" type="datetimeFigureOut">
              <a:rPr lang="en-US" smtClean="0"/>
              <a:t>11/12/2024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6"/>
            <a:ext cx="5607050" cy="366077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29676"/>
            <a:ext cx="3038475" cy="466726"/>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6"/>
            <a:ext cx="3038475" cy="466726"/>
          </a:xfrm>
          <a:prstGeom prst="rect">
            <a:avLst/>
          </a:prstGeom>
        </p:spPr>
        <p:txBody>
          <a:bodyPr vert="horz" lIns="91440" tIns="45720" rIns="91440" bIns="45720" rtlCol="0" anchor="b"/>
          <a:lstStyle>
            <a:lvl1pPr algn="r">
              <a:defRPr sz="1200"/>
            </a:lvl1pPr>
          </a:lstStyle>
          <a:p>
            <a:fld id="{3D3AD97B-0891-4D1B-8F89-EC74307A9659}" type="slidenum">
              <a:rPr lang="en-US" smtClean="0"/>
              <a:t>‹#›</a:t>
            </a:fld>
            <a:endParaRPr lang="en-US"/>
          </a:p>
        </p:txBody>
      </p:sp>
    </p:spTree>
    <p:extLst>
      <p:ext uri="{BB962C8B-B14F-4D97-AF65-F5344CB8AC3E}">
        <p14:creationId xmlns:p14="http://schemas.microsoft.com/office/powerpoint/2010/main" val="15329751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3AD97B-0891-4D1B-8F89-EC74307A9659}" type="slidenum">
              <a:rPr lang="en-US" smtClean="0"/>
              <a:t>1</a:t>
            </a:fld>
            <a:endParaRPr lang="en-US"/>
          </a:p>
        </p:txBody>
      </p:sp>
    </p:spTree>
    <p:extLst>
      <p:ext uri="{BB962C8B-B14F-4D97-AF65-F5344CB8AC3E}">
        <p14:creationId xmlns:p14="http://schemas.microsoft.com/office/powerpoint/2010/main" val="12958694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3AD97B-0891-4D1B-8F89-EC74307A9659}" type="slidenum">
              <a:rPr lang="en-US" smtClean="0"/>
              <a:t>10</a:t>
            </a:fld>
            <a:endParaRPr lang="en-US"/>
          </a:p>
        </p:txBody>
      </p:sp>
    </p:spTree>
    <p:extLst>
      <p:ext uri="{BB962C8B-B14F-4D97-AF65-F5344CB8AC3E}">
        <p14:creationId xmlns:p14="http://schemas.microsoft.com/office/powerpoint/2010/main" val="14760629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3AD97B-0891-4D1B-8F89-EC74307A9659}" type="slidenum">
              <a:rPr lang="en-US" smtClean="0"/>
              <a:t>11</a:t>
            </a:fld>
            <a:endParaRPr lang="en-US"/>
          </a:p>
        </p:txBody>
      </p:sp>
    </p:spTree>
    <p:extLst>
      <p:ext uri="{BB962C8B-B14F-4D97-AF65-F5344CB8AC3E}">
        <p14:creationId xmlns:p14="http://schemas.microsoft.com/office/powerpoint/2010/main" val="31061686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3AD97B-0891-4D1B-8F89-EC74307A9659}" type="slidenum">
              <a:rPr lang="en-US" smtClean="0"/>
              <a:t>12</a:t>
            </a:fld>
            <a:endParaRPr lang="en-US"/>
          </a:p>
        </p:txBody>
      </p:sp>
    </p:spTree>
    <p:extLst>
      <p:ext uri="{BB962C8B-B14F-4D97-AF65-F5344CB8AC3E}">
        <p14:creationId xmlns:p14="http://schemas.microsoft.com/office/powerpoint/2010/main" val="13577692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3AD97B-0891-4D1B-8F89-EC74307A9659}" type="slidenum">
              <a:rPr lang="en-US" smtClean="0"/>
              <a:t>13</a:t>
            </a:fld>
            <a:endParaRPr lang="en-US"/>
          </a:p>
        </p:txBody>
      </p:sp>
    </p:spTree>
    <p:extLst>
      <p:ext uri="{BB962C8B-B14F-4D97-AF65-F5344CB8AC3E}">
        <p14:creationId xmlns:p14="http://schemas.microsoft.com/office/powerpoint/2010/main" val="34011790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3AD97B-0891-4D1B-8F89-EC74307A9659}" type="slidenum">
              <a:rPr lang="en-US" smtClean="0"/>
              <a:t>14</a:t>
            </a:fld>
            <a:endParaRPr lang="en-US"/>
          </a:p>
        </p:txBody>
      </p:sp>
    </p:spTree>
    <p:extLst>
      <p:ext uri="{BB962C8B-B14F-4D97-AF65-F5344CB8AC3E}">
        <p14:creationId xmlns:p14="http://schemas.microsoft.com/office/powerpoint/2010/main" val="39943941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3AD97B-0891-4D1B-8F89-EC74307A9659}" type="slidenum">
              <a:rPr lang="en-US" smtClean="0"/>
              <a:t>15</a:t>
            </a:fld>
            <a:endParaRPr lang="en-US"/>
          </a:p>
        </p:txBody>
      </p:sp>
    </p:spTree>
    <p:extLst>
      <p:ext uri="{BB962C8B-B14F-4D97-AF65-F5344CB8AC3E}">
        <p14:creationId xmlns:p14="http://schemas.microsoft.com/office/powerpoint/2010/main" val="75432318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3AD97B-0891-4D1B-8F89-EC74307A9659}" type="slidenum">
              <a:rPr lang="en-US" smtClean="0"/>
              <a:t>16</a:t>
            </a:fld>
            <a:endParaRPr lang="en-US"/>
          </a:p>
        </p:txBody>
      </p:sp>
    </p:spTree>
    <p:extLst>
      <p:ext uri="{BB962C8B-B14F-4D97-AF65-F5344CB8AC3E}">
        <p14:creationId xmlns:p14="http://schemas.microsoft.com/office/powerpoint/2010/main" val="18108086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3AD97B-0891-4D1B-8F89-EC74307A9659}" type="slidenum">
              <a:rPr lang="en-US" smtClean="0"/>
              <a:t>17</a:t>
            </a:fld>
            <a:endParaRPr lang="en-US"/>
          </a:p>
        </p:txBody>
      </p:sp>
    </p:spTree>
    <p:extLst>
      <p:ext uri="{BB962C8B-B14F-4D97-AF65-F5344CB8AC3E}">
        <p14:creationId xmlns:p14="http://schemas.microsoft.com/office/powerpoint/2010/main" val="77692361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3AD97B-0891-4D1B-8F89-EC74307A9659}" type="slidenum">
              <a:rPr lang="en-US" smtClean="0"/>
              <a:t>18</a:t>
            </a:fld>
            <a:endParaRPr lang="en-US"/>
          </a:p>
        </p:txBody>
      </p:sp>
    </p:spTree>
    <p:extLst>
      <p:ext uri="{BB962C8B-B14F-4D97-AF65-F5344CB8AC3E}">
        <p14:creationId xmlns:p14="http://schemas.microsoft.com/office/powerpoint/2010/main" val="128729043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3AD97B-0891-4D1B-8F89-EC74307A9659}" type="slidenum">
              <a:rPr lang="en-US" smtClean="0"/>
              <a:t>19</a:t>
            </a:fld>
            <a:endParaRPr lang="en-US"/>
          </a:p>
        </p:txBody>
      </p:sp>
    </p:spTree>
    <p:extLst>
      <p:ext uri="{BB962C8B-B14F-4D97-AF65-F5344CB8AC3E}">
        <p14:creationId xmlns:p14="http://schemas.microsoft.com/office/powerpoint/2010/main" val="22823105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3AD97B-0891-4D1B-8F89-EC74307A9659}" type="slidenum">
              <a:rPr lang="en-US" smtClean="0"/>
              <a:t>2</a:t>
            </a:fld>
            <a:endParaRPr lang="en-US"/>
          </a:p>
        </p:txBody>
      </p:sp>
    </p:spTree>
    <p:extLst>
      <p:ext uri="{BB962C8B-B14F-4D97-AF65-F5344CB8AC3E}">
        <p14:creationId xmlns:p14="http://schemas.microsoft.com/office/powerpoint/2010/main" val="205952304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3AD97B-0891-4D1B-8F89-EC74307A9659}" type="slidenum">
              <a:rPr lang="en-US" smtClean="0"/>
              <a:t>20</a:t>
            </a:fld>
            <a:endParaRPr lang="en-US"/>
          </a:p>
        </p:txBody>
      </p:sp>
    </p:spTree>
    <p:extLst>
      <p:ext uri="{BB962C8B-B14F-4D97-AF65-F5344CB8AC3E}">
        <p14:creationId xmlns:p14="http://schemas.microsoft.com/office/powerpoint/2010/main" val="289803133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3AD97B-0891-4D1B-8F89-EC74307A9659}" type="slidenum">
              <a:rPr lang="en-US" smtClean="0"/>
              <a:t>21</a:t>
            </a:fld>
            <a:endParaRPr lang="en-US"/>
          </a:p>
        </p:txBody>
      </p:sp>
    </p:spTree>
    <p:extLst>
      <p:ext uri="{BB962C8B-B14F-4D97-AF65-F5344CB8AC3E}">
        <p14:creationId xmlns:p14="http://schemas.microsoft.com/office/powerpoint/2010/main" val="37343689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3AD97B-0891-4D1B-8F89-EC74307A9659}" type="slidenum">
              <a:rPr lang="en-US" smtClean="0"/>
              <a:t>22</a:t>
            </a:fld>
            <a:endParaRPr lang="en-US"/>
          </a:p>
        </p:txBody>
      </p:sp>
    </p:spTree>
    <p:extLst>
      <p:ext uri="{BB962C8B-B14F-4D97-AF65-F5344CB8AC3E}">
        <p14:creationId xmlns:p14="http://schemas.microsoft.com/office/powerpoint/2010/main" val="105768616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3AD97B-0891-4D1B-8F89-EC74307A9659}" type="slidenum">
              <a:rPr lang="en-US" smtClean="0"/>
              <a:t>23</a:t>
            </a:fld>
            <a:endParaRPr lang="en-US"/>
          </a:p>
        </p:txBody>
      </p:sp>
    </p:spTree>
    <p:extLst>
      <p:ext uri="{BB962C8B-B14F-4D97-AF65-F5344CB8AC3E}">
        <p14:creationId xmlns:p14="http://schemas.microsoft.com/office/powerpoint/2010/main" val="335511487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3AD97B-0891-4D1B-8F89-EC74307A9659}" type="slidenum">
              <a:rPr lang="en-US" smtClean="0"/>
              <a:t>24</a:t>
            </a:fld>
            <a:endParaRPr lang="en-US"/>
          </a:p>
        </p:txBody>
      </p:sp>
    </p:spTree>
    <p:extLst>
      <p:ext uri="{BB962C8B-B14F-4D97-AF65-F5344CB8AC3E}">
        <p14:creationId xmlns:p14="http://schemas.microsoft.com/office/powerpoint/2010/main" val="282665488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3AD97B-0891-4D1B-8F89-EC74307A9659}" type="slidenum">
              <a:rPr lang="en-US" smtClean="0"/>
              <a:t>25</a:t>
            </a:fld>
            <a:endParaRPr lang="en-US"/>
          </a:p>
        </p:txBody>
      </p:sp>
    </p:spTree>
    <p:extLst>
      <p:ext uri="{BB962C8B-B14F-4D97-AF65-F5344CB8AC3E}">
        <p14:creationId xmlns:p14="http://schemas.microsoft.com/office/powerpoint/2010/main" val="149617038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3AD97B-0891-4D1B-8F89-EC74307A9659}" type="slidenum">
              <a:rPr lang="en-US" smtClean="0"/>
              <a:t>26</a:t>
            </a:fld>
            <a:endParaRPr lang="en-US"/>
          </a:p>
        </p:txBody>
      </p:sp>
    </p:spTree>
    <p:extLst>
      <p:ext uri="{BB962C8B-B14F-4D97-AF65-F5344CB8AC3E}">
        <p14:creationId xmlns:p14="http://schemas.microsoft.com/office/powerpoint/2010/main" val="169477402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3AD97B-0891-4D1B-8F89-EC74307A9659}" type="slidenum">
              <a:rPr lang="en-US" smtClean="0"/>
              <a:t>27</a:t>
            </a:fld>
            <a:endParaRPr lang="en-US"/>
          </a:p>
        </p:txBody>
      </p:sp>
    </p:spTree>
    <p:extLst>
      <p:ext uri="{BB962C8B-B14F-4D97-AF65-F5344CB8AC3E}">
        <p14:creationId xmlns:p14="http://schemas.microsoft.com/office/powerpoint/2010/main" val="363604701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3AD97B-0891-4D1B-8F89-EC74307A9659}" type="slidenum">
              <a:rPr lang="en-US" smtClean="0"/>
              <a:t>28</a:t>
            </a:fld>
            <a:endParaRPr lang="en-US"/>
          </a:p>
        </p:txBody>
      </p:sp>
    </p:spTree>
    <p:extLst>
      <p:ext uri="{BB962C8B-B14F-4D97-AF65-F5344CB8AC3E}">
        <p14:creationId xmlns:p14="http://schemas.microsoft.com/office/powerpoint/2010/main" val="180733981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3AD97B-0891-4D1B-8F89-EC74307A9659}" type="slidenum">
              <a:rPr lang="en-US" smtClean="0"/>
              <a:t>29</a:t>
            </a:fld>
            <a:endParaRPr lang="en-US"/>
          </a:p>
        </p:txBody>
      </p:sp>
    </p:spTree>
    <p:extLst>
      <p:ext uri="{BB962C8B-B14F-4D97-AF65-F5344CB8AC3E}">
        <p14:creationId xmlns:p14="http://schemas.microsoft.com/office/powerpoint/2010/main" val="15675259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3AD97B-0891-4D1B-8F89-EC74307A9659}" type="slidenum">
              <a:rPr lang="en-US" smtClean="0"/>
              <a:t>3</a:t>
            </a:fld>
            <a:endParaRPr lang="en-US"/>
          </a:p>
        </p:txBody>
      </p:sp>
    </p:spTree>
    <p:extLst>
      <p:ext uri="{BB962C8B-B14F-4D97-AF65-F5344CB8AC3E}">
        <p14:creationId xmlns:p14="http://schemas.microsoft.com/office/powerpoint/2010/main" val="30438255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3AD97B-0891-4D1B-8F89-EC74307A9659}" type="slidenum">
              <a:rPr lang="en-US" smtClean="0"/>
              <a:t>30</a:t>
            </a:fld>
            <a:endParaRPr lang="en-US"/>
          </a:p>
        </p:txBody>
      </p:sp>
    </p:spTree>
    <p:extLst>
      <p:ext uri="{BB962C8B-B14F-4D97-AF65-F5344CB8AC3E}">
        <p14:creationId xmlns:p14="http://schemas.microsoft.com/office/powerpoint/2010/main" val="55588634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3AD97B-0891-4D1B-8F89-EC74307A9659}" type="slidenum">
              <a:rPr lang="en-US" smtClean="0"/>
              <a:t>31</a:t>
            </a:fld>
            <a:endParaRPr lang="en-US"/>
          </a:p>
        </p:txBody>
      </p:sp>
    </p:spTree>
    <p:extLst>
      <p:ext uri="{BB962C8B-B14F-4D97-AF65-F5344CB8AC3E}">
        <p14:creationId xmlns:p14="http://schemas.microsoft.com/office/powerpoint/2010/main" val="385743100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3AD97B-0891-4D1B-8F89-EC74307A9659}" type="slidenum">
              <a:rPr lang="en-US" smtClean="0"/>
              <a:t>32</a:t>
            </a:fld>
            <a:endParaRPr lang="en-US"/>
          </a:p>
        </p:txBody>
      </p:sp>
    </p:spTree>
    <p:extLst>
      <p:ext uri="{BB962C8B-B14F-4D97-AF65-F5344CB8AC3E}">
        <p14:creationId xmlns:p14="http://schemas.microsoft.com/office/powerpoint/2010/main" val="139331134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3AD97B-0891-4D1B-8F89-EC74307A9659}" type="slidenum">
              <a:rPr lang="en-US" smtClean="0"/>
              <a:t>33</a:t>
            </a:fld>
            <a:endParaRPr lang="en-US"/>
          </a:p>
        </p:txBody>
      </p:sp>
    </p:spTree>
    <p:extLst>
      <p:ext uri="{BB962C8B-B14F-4D97-AF65-F5344CB8AC3E}">
        <p14:creationId xmlns:p14="http://schemas.microsoft.com/office/powerpoint/2010/main" val="256757689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3AD97B-0891-4D1B-8F89-EC74307A9659}" type="slidenum">
              <a:rPr lang="en-US" smtClean="0"/>
              <a:t>34</a:t>
            </a:fld>
            <a:endParaRPr lang="en-US"/>
          </a:p>
        </p:txBody>
      </p:sp>
    </p:spTree>
    <p:extLst>
      <p:ext uri="{BB962C8B-B14F-4D97-AF65-F5344CB8AC3E}">
        <p14:creationId xmlns:p14="http://schemas.microsoft.com/office/powerpoint/2010/main" val="24504864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3AD97B-0891-4D1B-8F89-EC74307A9659}" type="slidenum">
              <a:rPr lang="en-US" smtClean="0"/>
              <a:t>35</a:t>
            </a:fld>
            <a:endParaRPr lang="en-US"/>
          </a:p>
        </p:txBody>
      </p:sp>
    </p:spTree>
    <p:extLst>
      <p:ext uri="{BB962C8B-B14F-4D97-AF65-F5344CB8AC3E}">
        <p14:creationId xmlns:p14="http://schemas.microsoft.com/office/powerpoint/2010/main" val="170944289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3AD97B-0891-4D1B-8F89-EC74307A9659}" type="slidenum">
              <a:rPr lang="en-US" smtClean="0"/>
              <a:t>36</a:t>
            </a:fld>
            <a:endParaRPr lang="en-US"/>
          </a:p>
        </p:txBody>
      </p:sp>
    </p:spTree>
    <p:extLst>
      <p:ext uri="{BB962C8B-B14F-4D97-AF65-F5344CB8AC3E}">
        <p14:creationId xmlns:p14="http://schemas.microsoft.com/office/powerpoint/2010/main" val="31179969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3AD97B-0891-4D1B-8F89-EC74307A9659}" type="slidenum">
              <a:rPr lang="en-US" smtClean="0"/>
              <a:t>4</a:t>
            </a:fld>
            <a:endParaRPr lang="en-US"/>
          </a:p>
        </p:txBody>
      </p:sp>
    </p:spTree>
    <p:extLst>
      <p:ext uri="{BB962C8B-B14F-4D97-AF65-F5344CB8AC3E}">
        <p14:creationId xmlns:p14="http://schemas.microsoft.com/office/powerpoint/2010/main" val="14644620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3AD97B-0891-4D1B-8F89-EC74307A9659}" type="slidenum">
              <a:rPr lang="en-US" smtClean="0"/>
              <a:t>5</a:t>
            </a:fld>
            <a:endParaRPr lang="en-US"/>
          </a:p>
        </p:txBody>
      </p:sp>
    </p:spTree>
    <p:extLst>
      <p:ext uri="{BB962C8B-B14F-4D97-AF65-F5344CB8AC3E}">
        <p14:creationId xmlns:p14="http://schemas.microsoft.com/office/powerpoint/2010/main" val="23090563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3AD97B-0891-4D1B-8F89-EC74307A9659}" type="slidenum">
              <a:rPr lang="en-US" smtClean="0"/>
              <a:t>6</a:t>
            </a:fld>
            <a:endParaRPr lang="en-US"/>
          </a:p>
        </p:txBody>
      </p:sp>
    </p:spTree>
    <p:extLst>
      <p:ext uri="{BB962C8B-B14F-4D97-AF65-F5344CB8AC3E}">
        <p14:creationId xmlns:p14="http://schemas.microsoft.com/office/powerpoint/2010/main" val="23629234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3AD97B-0891-4D1B-8F89-EC74307A9659}" type="slidenum">
              <a:rPr lang="en-US" smtClean="0"/>
              <a:t>7</a:t>
            </a:fld>
            <a:endParaRPr lang="en-US"/>
          </a:p>
        </p:txBody>
      </p:sp>
    </p:spTree>
    <p:extLst>
      <p:ext uri="{BB962C8B-B14F-4D97-AF65-F5344CB8AC3E}">
        <p14:creationId xmlns:p14="http://schemas.microsoft.com/office/powerpoint/2010/main" val="39287682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3AD97B-0891-4D1B-8F89-EC74307A9659}" type="slidenum">
              <a:rPr lang="en-US" smtClean="0"/>
              <a:t>8</a:t>
            </a:fld>
            <a:endParaRPr lang="en-US"/>
          </a:p>
        </p:txBody>
      </p:sp>
    </p:spTree>
    <p:extLst>
      <p:ext uri="{BB962C8B-B14F-4D97-AF65-F5344CB8AC3E}">
        <p14:creationId xmlns:p14="http://schemas.microsoft.com/office/powerpoint/2010/main" val="40033068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3AD97B-0891-4D1B-8F89-EC74307A9659}" type="slidenum">
              <a:rPr lang="en-US" smtClean="0"/>
              <a:t>9</a:t>
            </a:fld>
            <a:endParaRPr lang="en-US"/>
          </a:p>
        </p:txBody>
      </p:sp>
    </p:spTree>
    <p:extLst>
      <p:ext uri="{BB962C8B-B14F-4D97-AF65-F5344CB8AC3E}">
        <p14:creationId xmlns:p14="http://schemas.microsoft.com/office/powerpoint/2010/main" val="26889810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34E575D-25F3-48C2-8D6E-6839037D57CE}" type="datetimeFigureOut">
              <a:rPr lang="en-US" smtClean="0"/>
              <a:t>11/12/2024</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AC22910B-5C68-4B46-BDB5-01A6A5101AE0}" type="slidenum">
              <a:rPr lang="en-US" smtClean="0"/>
              <a:t>‹#›</a:t>
            </a:fld>
            <a:endParaRPr lang="en-US" dirty="0"/>
          </a:p>
        </p:txBody>
      </p:sp>
    </p:spTree>
    <p:extLst>
      <p:ext uri="{BB962C8B-B14F-4D97-AF65-F5344CB8AC3E}">
        <p14:creationId xmlns:p14="http://schemas.microsoft.com/office/powerpoint/2010/main" val="38485353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34E575D-25F3-48C2-8D6E-6839037D57CE}" type="datetimeFigureOut">
              <a:rPr lang="en-US" smtClean="0"/>
              <a:t>11/12/2024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C22910B-5C68-4B46-BDB5-01A6A5101AE0}" type="slidenum">
              <a:rPr lang="en-US" smtClean="0"/>
              <a:t>‹#›</a:t>
            </a:fld>
            <a:endParaRPr lang="en-US" dirty="0"/>
          </a:p>
        </p:txBody>
      </p:sp>
    </p:spTree>
    <p:extLst>
      <p:ext uri="{BB962C8B-B14F-4D97-AF65-F5344CB8AC3E}">
        <p14:creationId xmlns:p14="http://schemas.microsoft.com/office/powerpoint/2010/main" val="12146918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34E575D-25F3-48C2-8D6E-6839037D57CE}" type="datetimeFigureOut">
              <a:rPr lang="en-US" smtClean="0"/>
              <a:t>11/12/2024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C22910B-5C68-4B46-BDB5-01A6A5101AE0}" type="slidenum">
              <a:rPr lang="en-US" smtClean="0"/>
              <a:t>‹#›</a:t>
            </a:fld>
            <a:endParaRPr lang="en-US" dirty="0"/>
          </a:p>
        </p:txBody>
      </p:sp>
    </p:spTree>
    <p:extLst>
      <p:ext uri="{BB962C8B-B14F-4D97-AF65-F5344CB8AC3E}">
        <p14:creationId xmlns:p14="http://schemas.microsoft.com/office/powerpoint/2010/main" val="3834639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34E575D-25F3-48C2-8D6E-6839037D57CE}" type="datetimeFigureOut">
              <a:rPr lang="en-US" smtClean="0"/>
              <a:t>11/12/2024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C22910B-5C68-4B46-BDB5-01A6A5101AE0}" type="slidenum">
              <a:rPr lang="en-US" smtClean="0"/>
              <a:t>‹#›</a:t>
            </a:fld>
            <a:endParaRPr lang="en-US" dirty="0"/>
          </a:p>
        </p:txBody>
      </p:sp>
    </p:spTree>
    <p:extLst>
      <p:ext uri="{BB962C8B-B14F-4D97-AF65-F5344CB8AC3E}">
        <p14:creationId xmlns:p14="http://schemas.microsoft.com/office/powerpoint/2010/main" val="36893750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34E575D-25F3-48C2-8D6E-6839037D57CE}" type="datetimeFigureOut">
              <a:rPr lang="en-US" smtClean="0"/>
              <a:t>11/12/2024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C22910B-5C68-4B46-BDB5-01A6A5101AE0}" type="slidenum">
              <a:rPr lang="en-US" smtClean="0"/>
              <a:t>‹#›</a:t>
            </a:fld>
            <a:endParaRPr lang="en-US" dirty="0"/>
          </a:p>
        </p:txBody>
      </p:sp>
    </p:spTree>
    <p:extLst>
      <p:ext uri="{BB962C8B-B14F-4D97-AF65-F5344CB8AC3E}">
        <p14:creationId xmlns:p14="http://schemas.microsoft.com/office/powerpoint/2010/main" val="31969732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34E575D-25F3-48C2-8D6E-6839037D57CE}" type="datetimeFigureOut">
              <a:rPr lang="en-US" smtClean="0"/>
              <a:t>11/12/2024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C22910B-5C68-4B46-BDB5-01A6A5101AE0}" type="slidenum">
              <a:rPr lang="en-US" smtClean="0"/>
              <a:t>‹#›</a:t>
            </a:fld>
            <a:endParaRPr lang="en-US" dirty="0"/>
          </a:p>
        </p:txBody>
      </p:sp>
    </p:spTree>
    <p:extLst>
      <p:ext uri="{BB962C8B-B14F-4D97-AF65-F5344CB8AC3E}">
        <p14:creationId xmlns:p14="http://schemas.microsoft.com/office/powerpoint/2010/main" val="17175665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34E575D-25F3-48C2-8D6E-6839037D57CE}" type="datetimeFigureOut">
              <a:rPr lang="en-US" smtClean="0"/>
              <a:t>11/12/2024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C22910B-5C68-4B46-BDB5-01A6A5101AE0}" type="slidenum">
              <a:rPr lang="en-US" smtClean="0"/>
              <a:t>‹#›</a:t>
            </a:fld>
            <a:endParaRPr lang="en-US" dirty="0"/>
          </a:p>
        </p:txBody>
      </p:sp>
    </p:spTree>
    <p:extLst>
      <p:ext uri="{BB962C8B-B14F-4D97-AF65-F5344CB8AC3E}">
        <p14:creationId xmlns:p14="http://schemas.microsoft.com/office/powerpoint/2010/main" val="4947291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4E575D-25F3-48C2-8D6E-6839037D57CE}" type="datetimeFigureOut">
              <a:rPr lang="en-US" smtClean="0"/>
              <a:t>11/12/2024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C22910B-5C68-4B46-BDB5-01A6A5101AE0}" type="slidenum">
              <a:rPr lang="en-US" smtClean="0"/>
              <a:t>‹#›</a:t>
            </a:fld>
            <a:endParaRPr lang="en-US" dirty="0"/>
          </a:p>
        </p:txBody>
      </p:sp>
    </p:spTree>
    <p:extLst>
      <p:ext uri="{BB962C8B-B14F-4D97-AF65-F5344CB8AC3E}">
        <p14:creationId xmlns:p14="http://schemas.microsoft.com/office/powerpoint/2010/main" val="20967495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4E575D-25F3-48C2-8D6E-6839037D57CE}" type="datetimeFigureOut">
              <a:rPr lang="en-US" smtClean="0"/>
              <a:t>11/12/2024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C22910B-5C68-4B46-BDB5-01A6A5101AE0}" type="slidenum">
              <a:rPr lang="en-US" smtClean="0"/>
              <a:t>‹#›</a:t>
            </a:fld>
            <a:endParaRPr lang="en-US" dirty="0"/>
          </a:p>
        </p:txBody>
      </p:sp>
    </p:spTree>
    <p:extLst>
      <p:ext uri="{BB962C8B-B14F-4D97-AF65-F5344CB8AC3E}">
        <p14:creationId xmlns:p14="http://schemas.microsoft.com/office/powerpoint/2010/main" val="3812462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4E575D-25F3-48C2-8D6E-6839037D57CE}" type="datetimeFigureOut">
              <a:rPr lang="en-US" smtClean="0"/>
              <a:t>11/12/2024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AC22910B-5C68-4B46-BDB5-01A6A5101AE0}" type="slidenum">
              <a:rPr lang="en-US" smtClean="0"/>
              <a:t>‹#›</a:t>
            </a:fld>
            <a:endParaRPr lang="en-US" dirty="0"/>
          </a:p>
        </p:txBody>
      </p:sp>
    </p:spTree>
    <p:extLst>
      <p:ext uri="{BB962C8B-B14F-4D97-AF65-F5344CB8AC3E}">
        <p14:creationId xmlns:p14="http://schemas.microsoft.com/office/powerpoint/2010/main" val="25518551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34E575D-25F3-48C2-8D6E-6839037D57CE}" type="datetimeFigureOut">
              <a:rPr lang="en-US" smtClean="0"/>
              <a:t>11/12/2024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C22910B-5C68-4B46-BDB5-01A6A5101AE0}" type="slidenum">
              <a:rPr lang="en-US" smtClean="0"/>
              <a:t>‹#›</a:t>
            </a:fld>
            <a:endParaRPr lang="en-US" dirty="0"/>
          </a:p>
        </p:txBody>
      </p:sp>
    </p:spTree>
    <p:extLst>
      <p:ext uri="{BB962C8B-B14F-4D97-AF65-F5344CB8AC3E}">
        <p14:creationId xmlns:p14="http://schemas.microsoft.com/office/powerpoint/2010/main" val="3931314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34E575D-25F3-48C2-8D6E-6839037D57CE}" type="datetimeFigureOut">
              <a:rPr lang="en-US" smtClean="0"/>
              <a:t>11/12/2024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C22910B-5C68-4B46-BDB5-01A6A5101AE0}" type="slidenum">
              <a:rPr lang="en-US" smtClean="0"/>
              <a:t>‹#›</a:t>
            </a:fld>
            <a:endParaRPr lang="en-US" dirty="0"/>
          </a:p>
        </p:txBody>
      </p:sp>
    </p:spTree>
    <p:extLst>
      <p:ext uri="{BB962C8B-B14F-4D97-AF65-F5344CB8AC3E}">
        <p14:creationId xmlns:p14="http://schemas.microsoft.com/office/powerpoint/2010/main" val="39987455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34E575D-25F3-48C2-8D6E-6839037D57CE}" type="datetimeFigureOut">
              <a:rPr lang="en-US" smtClean="0"/>
              <a:t>11/12/2024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C22910B-5C68-4B46-BDB5-01A6A5101AE0}" type="slidenum">
              <a:rPr lang="en-US" smtClean="0"/>
              <a:t>‹#›</a:t>
            </a:fld>
            <a:endParaRPr lang="en-US" dirty="0"/>
          </a:p>
        </p:txBody>
      </p:sp>
    </p:spTree>
    <p:extLst>
      <p:ext uri="{BB962C8B-B14F-4D97-AF65-F5344CB8AC3E}">
        <p14:creationId xmlns:p14="http://schemas.microsoft.com/office/powerpoint/2010/main" val="28437393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34E575D-25F3-48C2-8D6E-6839037D57CE}" type="datetimeFigureOut">
              <a:rPr lang="en-US" smtClean="0"/>
              <a:t>11/12/2024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C22910B-5C68-4B46-BDB5-01A6A5101AE0}" type="slidenum">
              <a:rPr lang="en-US" smtClean="0"/>
              <a:t>‹#›</a:t>
            </a:fld>
            <a:endParaRPr lang="en-US" dirty="0"/>
          </a:p>
        </p:txBody>
      </p:sp>
    </p:spTree>
    <p:extLst>
      <p:ext uri="{BB962C8B-B14F-4D97-AF65-F5344CB8AC3E}">
        <p14:creationId xmlns:p14="http://schemas.microsoft.com/office/powerpoint/2010/main" val="10251440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4E575D-25F3-48C2-8D6E-6839037D57CE}" type="datetimeFigureOut">
              <a:rPr lang="en-US" smtClean="0"/>
              <a:t>11/12/2024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C22910B-5C68-4B46-BDB5-01A6A5101AE0}" type="slidenum">
              <a:rPr lang="en-US" smtClean="0"/>
              <a:t>‹#›</a:t>
            </a:fld>
            <a:endParaRPr lang="en-US" dirty="0"/>
          </a:p>
        </p:txBody>
      </p:sp>
    </p:spTree>
    <p:extLst>
      <p:ext uri="{BB962C8B-B14F-4D97-AF65-F5344CB8AC3E}">
        <p14:creationId xmlns:p14="http://schemas.microsoft.com/office/powerpoint/2010/main" val="39983676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34E575D-25F3-48C2-8D6E-6839037D57CE}" type="datetimeFigureOut">
              <a:rPr lang="en-US" smtClean="0"/>
              <a:t>11/12/2024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C22910B-5C68-4B46-BDB5-01A6A5101AE0}" type="slidenum">
              <a:rPr lang="en-US" smtClean="0"/>
              <a:t>‹#›</a:t>
            </a:fld>
            <a:endParaRPr lang="en-US" dirty="0"/>
          </a:p>
        </p:txBody>
      </p:sp>
    </p:spTree>
    <p:extLst>
      <p:ext uri="{BB962C8B-B14F-4D97-AF65-F5344CB8AC3E}">
        <p14:creationId xmlns:p14="http://schemas.microsoft.com/office/powerpoint/2010/main" val="12819087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34E575D-25F3-48C2-8D6E-6839037D57CE}" type="datetimeFigureOut">
              <a:rPr lang="en-US" smtClean="0"/>
              <a:t>11/12/2024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C22910B-5C68-4B46-BDB5-01A6A5101AE0}" type="slidenum">
              <a:rPr lang="en-US" smtClean="0"/>
              <a:t>‹#›</a:t>
            </a:fld>
            <a:endParaRPr lang="en-US" dirty="0"/>
          </a:p>
        </p:txBody>
      </p:sp>
    </p:spTree>
    <p:extLst>
      <p:ext uri="{BB962C8B-B14F-4D97-AF65-F5344CB8AC3E}">
        <p14:creationId xmlns:p14="http://schemas.microsoft.com/office/powerpoint/2010/main" val="15347181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934E575D-25F3-48C2-8D6E-6839037D57CE}" type="datetimeFigureOut">
              <a:rPr lang="en-US" smtClean="0"/>
              <a:t>11/12/2024</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AC22910B-5C68-4B46-BDB5-01A6A5101AE0}" type="slidenum">
              <a:rPr lang="en-US" smtClean="0"/>
              <a:t>‹#›</a:t>
            </a:fld>
            <a:endParaRPr lang="en-US" dirty="0"/>
          </a:p>
        </p:txBody>
      </p:sp>
    </p:spTree>
    <p:extLst>
      <p:ext uri="{BB962C8B-B14F-4D97-AF65-F5344CB8AC3E}">
        <p14:creationId xmlns:p14="http://schemas.microsoft.com/office/powerpoint/2010/main" val="4283213026"/>
      </p:ext>
    </p:extLst>
  </p:cSld>
  <p:clrMap bg1="lt1" tx1="dk1" bg2="lt2" tx2="dk2" accent1="accent1" accent2="accent2" accent3="accent3" accent4="accent4" accent5="accent5" accent6="accent6" hlink="hlink" folHlink="folHlink"/>
  <p:sldLayoutIdLst>
    <p:sldLayoutId id="2147483737" r:id="rId1"/>
    <p:sldLayoutId id="2147483738" r:id="rId2"/>
    <p:sldLayoutId id="2147483739" r:id="rId3"/>
    <p:sldLayoutId id="2147483740" r:id="rId4"/>
    <p:sldLayoutId id="2147483741" r:id="rId5"/>
    <p:sldLayoutId id="2147483742" r:id="rId6"/>
    <p:sldLayoutId id="2147483743" r:id="rId7"/>
    <p:sldLayoutId id="2147483744" r:id="rId8"/>
    <p:sldLayoutId id="2147483745" r:id="rId9"/>
    <p:sldLayoutId id="2147483746" r:id="rId10"/>
    <p:sldLayoutId id="2147483747" r:id="rId11"/>
    <p:sldLayoutId id="2147483748" r:id="rId12"/>
    <p:sldLayoutId id="2147483749" r:id="rId13"/>
    <p:sldLayoutId id="2147483750" r:id="rId14"/>
    <p:sldLayoutId id="2147483751" r:id="rId15"/>
    <p:sldLayoutId id="2147483752" r:id="rId16"/>
    <p:sldLayoutId id="2147483753"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1.xm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B0FB134-0B10-4883-BF52-D0D8CB75F8B6}"/>
              </a:ext>
            </a:extLst>
          </p:cNvPr>
          <p:cNvSpPr>
            <a:spLocks noGrp="1"/>
          </p:cNvSpPr>
          <p:nvPr>
            <p:ph type="ctrTitle"/>
          </p:nvPr>
        </p:nvSpPr>
        <p:spPr>
          <a:xfrm>
            <a:off x="2928401" y="158619"/>
            <a:ext cx="8574622" cy="5250779"/>
          </a:xfrm>
        </p:spPr>
        <p:txBody>
          <a:bodyPr>
            <a:normAutofit/>
          </a:bodyPr>
          <a:lstStyle/>
          <a:p>
            <a:pPr algn="ctr"/>
            <a:r>
              <a:rPr lang="en-US" sz="4400" dirty="0"/>
              <a:t>2024</a:t>
            </a:r>
            <a:br>
              <a:rPr lang="en-US" sz="4400" dirty="0"/>
            </a:br>
            <a:r>
              <a:rPr lang="en-US" sz="4400" dirty="0"/>
              <a:t>BUDGET PRESENTATION </a:t>
            </a:r>
            <a:br>
              <a:rPr lang="en-US" sz="4400" dirty="0"/>
            </a:br>
            <a:r>
              <a:rPr lang="en-US" sz="4400" dirty="0"/>
              <a:t>November </a:t>
            </a:r>
            <a:r>
              <a:rPr lang="en-US" sz="4400" dirty="0" smtClean="0"/>
              <a:t>13, 2024</a:t>
            </a:r>
            <a:br>
              <a:rPr lang="en-US" sz="4400" dirty="0" smtClean="0"/>
            </a:br>
            <a:r>
              <a:rPr lang="en-US" sz="4400" dirty="0" smtClean="0"/>
              <a:t>Public </a:t>
            </a:r>
            <a:r>
              <a:rPr lang="en-US" sz="4400" dirty="0"/>
              <a:t>Safety (Police)</a:t>
            </a:r>
          </a:p>
        </p:txBody>
      </p:sp>
      <p:pic>
        <p:nvPicPr>
          <p:cNvPr id="4" name="Picture 3" descr="A picture containing text&#10;&#10;Description automatically generated">
            <a:extLst>
              <a:ext uri="{FF2B5EF4-FFF2-40B4-BE49-F238E27FC236}">
                <a16:creationId xmlns="" xmlns:a16="http://schemas.microsoft.com/office/drawing/2014/main" id="{D09EB492-DEB0-4E4E-868C-DD02BD8B842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37628" y="158620"/>
            <a:ext cx="5048249" cy="1744132"/>
          </a:xfrm>
          <a:prstGeom prst="rect">
            <a:avLst/>
          </a:prstGeom>
        </p:spPr>
      </p:pic>
    </p:spTree>
    <p:extLst>
      <p:ext uri="{BB962C8B-B14F-4D97-AF65-F5344CB8AC3E}">
        <p14:creationId xmlns:p14="http://schemas.microsoft.com/office/powerpoint/2010/main" val="42224438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 name="Content Placeholder 3">
            <a:extLst>
              <a:ext uri="{FF2B5EF4-FFF2-40B4-BE49-F238E27FC236}">
                <a16:creationId xmlns="" xmlns:a16="http://schemas.microsoft.com/office/drawing/2014/main" id="{2C5E87F0-C5FE-469F-98DC-1BEA602251F9}"/>
              </a:ext>
            </a:extLst>
          </p:cNvPr>
          <p:cNvSpPr txBox="1">
            <a:spLocks/>
          </p:cNvSpPr>
          <p:nvPr/>
        </p:nvSpPr>
        <p:spPr>
          <a:xfrm>
            <a:off x="4586672" y="277289"/>
            <a:ext cx="7110102" cy="6274965"/>
          </a:xfrm>
          <a:prstGeom prst="rect">
            <a:avLst/>
          </a:prstGeom>
        </p:spPr>
        <p:txBody>
          <a:bodyPr vert="horz" lIns="91440" tIns="45720" rIns="91440" bIns="45720" rtlCol="0" anchor="t">
            <a:norm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l">
              <a:spcBef>
                <a:spcPts val="0"/>
              </a:spcBef>
              <a:spcAft>
                <a:spcPts val="0"/>
              </a:spcAft>
              <a:buClr>
                <a:srgbClr val="30ACEC">
                  <a:lumMod val="75000"/>
                </a:srgbClr>
              </a:buClr>
            </a:pPr>
            <a:r>
              <a:rPr lang="en-US" sz="3600" dirty="0">
                <a:solidFill>
                  <a:prstClr val="black"/>
                </a:solidFill>
                <a:latin typeface="CIDFont+F1"/>
                <a:cs typeface="Times New Roman" panose="02020603050405020304" pitchFamily="18" charset="0"/>
              </a:rPr>
              <a:t>						</a:t>
            </a:r>
            <a:endParaRPr lang="en-US" sz="3600" dirty="0">
              <a:solidFill>
                <a:prstClr val="black"/>
              </a:solidFill>
              <a:latin typeface="Times New Roman" panose="02020603050405020304" pitchFamily="18" charset="0"/>
              <a:cs typeface="Times New Roman" panose="02020603050405020304" pitchFamily="18" charset="0"/>
            </a:endParaRPr>
          </a:p>
        </p:txBody>
      </p:sp>
      <p:sp>
        <p:nvSpPr>
          <p:cNvPr id="2" name="Rectangle 1"/>
          <p:cNvSpPr/>
          <p:nvPr/>
        </p:nvSpPr>
        <p:spPr>
          <a:xfrm>
            <a:off x="2636447" y="546934"/>
            <a:ext cx="9060327" cy="5735673"/>
          </a:xfrm>
          <a:prstGeom prst="rect">
            <a:avLst/>
          </a:prstGeom>
        </p:spPr>
        <p:txBody>
          <a:bodyPr wrap="square" lIns="91440" tIns="45720" rIns="91440" bIns="45720" anchor="t">
            <a:spAutoFit/>
          </a:bodyPr>
          <a:lstStyle/>
          <a:p>
            <a:pPr>
              <a:lnSpc>
                <a:spcPct val="107000"/>
              </a:lnSpc>
              <a:spcAft>
                <a:spcPts val="800"/>
              </a:spcAft>
            </a:pPr>
            <a:r>
              <a:rPr lang="en-US" sz="2000" b="1" dirty="0">
                <a:latin typeface="Calibri" panose="020F0502020204030204" pitchFamily="34" charset="0"/>
                <a:ea typeface="Calibri" panose="020F0502020204030204" pitchFamily="34" charset="0"/>
                <a:cs typeface="Times New Roman" panose="02020603050405020304" pitchFamily="18" charset="0"/>
              </a:rPr>
              <a:t>ADMINISTRATION Printing			</a:t>
            </a:r>
            <a:r>
              <a:rPr lang="en-US" sz="2000" b="1" dirty="0">
                <a:solidFill>
                  <a:srgbClr val="00B050"/>
                </a:solidFill>
                <a:latin typeface="Calibri" panose="020F0502020204030204" pitchFamily="34" charset="0"/>
                <a:ea typeface="Calibri" panose="020F0502020204030204" pitchFamily="34" charset="0"/>
                <a:cs typeface="Times New Roman" panose="02020603050405020304" pitchFamily="18" charset="0"/>
              </a:rPr>
              <a:t>+600</a:t>
            </a:r>
            <a:r>
              <a:rPr lang="en-US" sz="2000" b="1" dirty="0">
                <a:latin typeface="Calibri" panose="020F0502020204030204" pitchFamily="34" charset="0"/>
                <a:ea typeface="Calibri" panose="020F0502020204030204" pitchFamily="34" charset="0"/>
                <a:cs typeface="Times New Roman" panose="02020603050405020304" pitchFamily="18" charset="0"/>
              </a:rPr>
              <a:t>	</a:t>
            </a:r>
            <a:r>
              <a:rPr lang="en-US" sz="2000" b="1" u="sng" dirty="0">
                <a:latin typeface="Calibri"/>
                <a:ea typeface="Calibri" panose="020F0502020204030204" pitchFamily="34" charset="0"/>
                <a:cs typeface="Times New Roman"/>
              </a:rPr>
              <a:t>2023	2024	2025</a:t>
            </a:r>
          </a:p>
          <a:p>
            <a:pPr>
              <a:lnSpc>
                <a:spcPct val="107000"/>
              </a:lnSpc>
              <a:spcAft>
                <a:spcPts val="800"/>
              </a:spcAft>
            </a:pPr>
            <a:r>
              <a:rPr lang="en-US" sz="2000" dirty="0">
                <a:latin typeface="Calibri"/>
                <a:ea typeface="Calibri" panose="020F0502020204030204" pitchFamily="34" charset="0"/>
                <a:cs typeface="Times New Roman"/>
              </a:rPr>
              <a:t>5-01-25-240-240-024					</a:t>
            </a:r>
            <a:r>
              <a:rPr lang="en-US" sz="2000" dirty="0" smtClean="0">
                <a:latin typeface="Calibri"/>
                <a:ea typeface="Calibri" panose="020F0502020204030204" pitchFamily="34" charset="0"/>
                <a:cs typeface="Times New Roman"/>
              </a:rPr>
              <a:t>	</a:t>
            </a:r>
            <a:r>
              <a:rPr lang="en-US" sz="2000" dirty="0">
                <a:latin typeface="Calibri"/>
                <a:ea typeface="Calibri" panose="020F0502020204030204" pitchFamily="34" charset="0"/>
                <a:cs typeface="Times New Roman"/>
              </a:rPr>
              <a:t>	$750	$150	$750	</a:t>
            </a:r>
          </a:p>
          <a:p>
            <a:pPr indent="457200">
              <a:lnSpc>
                <a:spcPct val="107000"/>
              </a:lnSpc>
              <a:spcAft>
                <a:spcPts val="800"/>
              </a:spcAft>
            </a:pPr>
            <a:r>
              <a:rPr lang="en-US" sz="2000" dirty="0">
                <a:latin typeface="Calibri"/>
                <a:ea typeface="Calibri" panose="020F0502020204030204" pitchFamily="34" charset="0"/>
                <a:cs typeface="Times New Roman"/>
              </a:rPr>
              <a:t>Printed products (stationary with letterhead, envelopes, business cards, </a:t>
            </a:r>
            <a:r>
              <a:rPr lang="en-US" sz="2000" dirty="0" err="1">
                <a:latin typeface="Calibri"/>
                <a:ea typeface="Calibri" panose="020F0502020204030204" pitchFamily="34" charset="0"/>
                <a:cs typeface="Times New Roman"/>
              </a:rPr>
              <a:t>etc</a:t>
            </a:r>
            <a:r>
              <a:rPr lang="en-US" sz="2000" dirty="0">
                <a:latin typeface="Calibri"/>
                <a:ea typeface="Calibri" panose="020F0502020204030204" pitchFamily="34" charset="0"/>
                <a:cs typeface="Times New Roman"/>
              </a:rPr>
              <a:t>) necessary for day to day operations of police administration</a:t>
            </a:r>
          </a:p>
          <a:p>
            <a:pPr>
              <a:lnSpc>
                <a:spcPct val="107000"/>
              </a:lnSpc>
              <a:spcAft>
                <a:spcPts val="800"/>
              </a:spcAft>
            </a:pPr>
            <a:endParaRPr lang="en-US" sz="2000"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000" b="1" dirty="0">
                <a:latin typeface="Calibri" panose="020F0502020204030204" pitchFamily="34" charset="0"/>
                <a:ea typeface="Calibri" panose="020F0502020204030204" pitchFamily="34" charset="0"/>
                <a:cs typeface="Times New Roman" panose="02020603050405020304" pitchFamily="18" charset="0"/>
              </a:rPr>
              <a:t>ADMINISTRATION Training			</a:t>
            </a:r>
            <a:r>
              <a:rPr lang="en-US" sz="2000" b="1" dirty="0">
                <a:solidFill>
                  <a:srgbClr val="00B050"/>
                </a:solidFill>
                <a:latin typeface="Calibri" panose="020F0502020204030204" pitchFamily="34" charset="0"/>
                <a:ea typeface="Calibri" panose="020F0502020204030204" pitchFamily="34" charset="0"/>
                <a:cs typeface="Times New Roman" panose="02020603050405020304" pitchFamily="18" charset="0"/>
              </a:rPr>
              <a:t>+$400	</a:t>
            </a:r>
            <a:r>
              <a:rPr lang="en-US" sz="2000" b="1" u="sng" dirty="0">
                <a:latin typeface="Calibri"/>
                <a:ea typeface="Calibri" panose="020F0502020204030204" pitchFamily="34" charset="0"/>
                <a:cs typeface="Times New Roman"/>
              </a:rPr>
              <a:t>2023	2024	2025</a:t>
            </a:r>
          </a:p>
          <a:p>
            <a:pPr>
              <a:lnSpc>
                <a:spcPct val="107000"/>
              </a:lnSpc>
              <a:spcAft>
                <a:spcPts val="800"/>
              </a:spcAft>
            </a:pPr>
            <a:r>
              <a:rPr lang="en-US" sz="2000" dirty="0">
                <a:latin typeface="Calibri"/>
                <a:ea typeface="Calibri" panose="020F0502020204030204" pitchFamily="34" charset="0"/>
                <a:cs typeface="Times New Roman"/>
              </a:rPr>
              <a:t>5-01-25-240-240-028 					</a:t>
            </a:r>
            <a:r>
              <a:rPr lang="en-US" sz="2000" dirty="0" smtClean="0">
                <a:latin typeface="Calibri"/>
                <a:ea typeface="Calibri" panose="020F0502020204030204" pitchFamily="34" charset="0"/>
                <a:cs typeface="Times New Roman"/>
              </a:rPr>
              <a:t>	</a:t>
            </a:r>
            <a:r>
              <a:rPr lang="en-US" sz="2000" dirty="0">
                <a:latin typeface="Calibri"/>
                <a:ea typeface="Calibri" panose="020F0502020204030204" pitchFamily="34" charset="0"/>
                <a:cs typeface="Times New Roman"/>
              </a:rPr>
              <a:t>	$1500	$1600	$2000</a:t>
            </a:r>
            <a:r>
              <a:rPr lang="en-US" sz="2000" b="1" dirty="0">
                <a:latin typeface="Calibri" panose="020F0502020204030204" pitchFamily="34" charset="0"/>
                <a:ea typeface="Calibri" panose="020F0502020204030204" pitchFamily="34" charset="0"/>
                <a:cs typeface="Times New Roman" panose="02020603050405020304" pitchFamily="18" charset="0"/>
              </a:rPr>
              <a:t>	</a:t>
            </a:r>
          </a:p>
          <a:p>
            <a:pPr indent="457200">
              <a:lnSpc>
                <a:spcPct val="107000"/>
              </a:lnSpc>
              <a:spcAft>
                <a:spcPts val="800"/>
              </a:spcAft>
            </a:pPr>
            <a:r>
              <a:rPr lang="en-US" sz="2000" dirty="0">
                <a:latin typeface="Calibri" panose="020F0502020204030204" pitchFamily="34" charset="0"/>
                <a:ea typeface="Calibri" panose="020F0502020204030204" pitchFamily="34" charset="0"/>
                <a:cs typeface="Times New Roman" panose="02020603050405020304" pitchFamily="18" charset="0"/>
              </a:rPr>
              <a:t>Training costs/tuition necessary to keep command staff abreast of current best practices and accreditation status. This is were we would pay for training conferences and trainings for our Command Staff.  Some examples are FBI Conference, IACP Conference, NJ League of Municipalities, West Point Command and Leadership.  P</a:t>
            </a:r>
            <a:r>
              <a:rPr lang="en-US" sz="2000" dirty="0"/>
              <a:t>olice licensing took effect on Jan 1, 2024, additional training is going to be required for police officers to maintain their licenses.  This increase is to allow for the additional training requirements. </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US" sz="2000" dirty="0">
              <a:latin typeface="Calibri"/>
              <a:cs typeface="Times New Roman"/>
            </a:endParaRPr>
          </a:p>
        </p:txBody>
      </p:sp>
    </p:spTree>
    <p:extLst>
      <p:ext uri="{BB962C8B-B14F-4D97-AF65-F5344CB8AC3E}">
        <p14:creationId xmlns:p14="http://schemas.microsoft.com/office/powerpoint/2010/main" val="26062640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 name="Content Placeholder 3">
            <a:extLst>
              <a:ext uri="{FF2B5EF4-FFF2-40B4-BE49-F238E27FC236}">
                <a16:creationId xmlns="" xmlns:a16="http://schemas.microsoft.com/office/drawing/2014/main" id="{2C5E87F0-C5FE-469F-98DC-1BEA602251F9}"/>
              </a:ext>
            </a:extLst>
          </p:cNvPr>
          <p:cNvSpPr txBox="1">
            <a:spLocks/>
          </p:cNvSpPr>
          <p:nvPr/>
        </p:nvSpPr>
        <p:spPr>
          <a:xfrm>
            <a:off x="4570196" y="302003"/>
            <a:ext cx="7110102" cy="6274965"/>
          </a:xfrm>
          <a:prstGeom prst="rect">
            <a:avLst/>
          </a:prstGeom>
        </p:spPr>
        <p:txBody>
          <a:bodyPr vert="horz" lIns="91440" tIns="45720" rIns="91440" bIns="45720" rtlCol="0" anchor="t">
            <a:norm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l">
              <a:spcBef>
                <a:spcPts val="0"/>
              </a:spcBef>
              <a:spcAft>
                <a:spcPts val="0"/>
              </a:spcAft>
              <a:buClr>
                <a:srgbClr val="30ACEC">
                  <a:lumMod val="75000"/>
                </a:srgbClr>
              </a:buClr>
            </a:pPr>
            <a:r>
              <a:rPr lang="en-US" sz="3600" dirty="0">
                <a:solidFill>
                  <a:prstClr val="black"/>
                </a:solidFill>
                <a:latin typeface="CIDFont+F1"/>
                <a:cs typeface="Times New Roman" panose="02020603050405020304" pitchFamily="18" charset="0"/>
              </a:rPr>
              <a:t>						</a:t>
            </a:r>
            <a:endParaRPr lang="en-US" sz="3600" dirty="0">
              <a:solidFill>
                <a:prstClr val="black"/>
              </a:solidFill>
              <a:latin typeface="Times New Roman" panose="02020603050405020304" pitchFamily="18" charset="0"/>
              <a:cs typeface="Times New Roman" panose="02020603050405020304" pitchFamily="18" charset="0"/>
            </a:endParaRPr>
          </a:p>
        </p:txBody>
      </p:sp>
      <p:sp>
        <p:nvSpPr>
          <p:cNvPr id="3" name="Rectangle 2"/>
          <p:cNvSpPr/>
          <p:nvPr/>
        </p:nvSpPr>
        <p:spPr>
          <a:xfrm>
            <a:off x="3043645" y="86466"/>
            <a:ext cx="8954589" cy="6259021"/>
          </a:xfrm>
          <a:prstGeom prst="rect">
            <a:avLst/>
          </a:prstGeom>
        </p:spPr>
        <p:txBody>
          <a:bodyPr wrap="square" lIns="91440" tIns="45720" rIns="91440" bIns="45720" anchor="t">
            <a:spAutoFit/>
          </a:bodyPr>
          <a:lstStyle/>
          <a:p>
            <a:pPr>
              <a:lnSpc>
                <a:spcPct val="107000"/>
              </a:lnSpc>
              <a:spcAft>
                <a:spcPts val="800"/>
              </a:spcAft>
            </a:pPr>
            <a:r>
              <a:rPr lang="en-US" b="1" dirty="0">
                <a:latin typeface="Calibri" panose="020F0502020204030204" pitchFamily="34" charset="0"/>
                <a:ea typeface="Calibri" panose="020F0502020204030204" pitchFamily="34" charset="0"/>
                <a:cs typeface="Times New Roman" panose="02020603050405020304" pitchFamily="18" charset="0"/>
              </a:rPr>
              <a:t>ADMINISTRATION Contractual	$112,150.00		</a:t>
            </a:r>
            <a:r>
              <a:rPr lang="en-US" b="1" u="sng" dirty="0">
                <a:latin typeface="Calibri"/>
                <a:ea typeface="Calibri" panose="020F0502020204030204" pitchFamily="34" charset="0"/>
                <a:cs typeface="Times New Roman"/>
              </a:rPr>
              <a:t>2023		2024		2025</a:t>
            </a:r>
          </a:p>
          <a:p>
            <a:pPr>
              <a:lnSpc>
                <a:spcPct val="107000"/>
              </a:lnSpc>
              <a:spcAft>
                <a:spcPts val="800"/>
              </a:spcAft>
            </a:pPr>
            <a:r>
              <a:rPr lang="en-US" dirty="0">
                <a:latin typeface="Calibri"/>
                <a:ea typeface="Calibri" panose="020F0502020204030204" pitchFamily="34" charset="0"/>
                <a:cs typeface="Times New Roman"/>
              </a:rPr>
              <a:t>5-01-25-240-240-132 							$112,150		$112,150		$112,150</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dirty="0">
                <a:latin typeface="Calibri"/>
                <a:ea typeface="Calibri" panose="020F0502020204030204" pitchFamily="34" charset="0"/>
                <a:cs typeface="Times New Roman"/>
              </a:rPr>
              <a:t>	</a:t>
            </a:r>
            <a:r>
              <a:rPr lang="en-US" dirty="0">
                <a:latin typeface="Calibri" panose="020F0502020204030204" pitchFamily="34" charset="0"/>
                <a:ea typeface="Calibri" panose="020F0502020204030204" pitchFamily="34" charset="0"/>
                <a:cs typeface="Times New Roman" panose="02020603050405020304" pitchFamily="18" charset="0"/>
              </a:rPr>
              <a:t>Contractual services necessary for the direction and administration of staff (</a:t>
            </a:r>
            <a:r>
              <a:rPr lang="en-US" dirty="0" err="1">
                <a:latin typeface="Calibri" panose="020F0502020204030204" pitchFamily="34" charset="0"/>
                <a:ea typeface="Calibri" panose="020F0502020204030204" pitchFamily="34" charset="0"/>
                <a:cs typeface="Times New Roman" panose="02020603050405020304" pitchFamily="18" charset="0"/>
              </a:rPr>
              <a:t>e.g</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PowerDMS</a:t>
            </a:r>
            <a:r>
              <a:rPr lang="en-US" dirty="0">
                <a:latin typeface="Calibri" panose="020F0502020204030204" pitchFamily="34" charset="0"/>
                <a:ea typeface="Calibri" panose="020F0502020204030204" pitchFamily="34" charset="0"/>
                <a:cs typeface="Times New Roman" panose="02020603050405020304" pitchFamily="18" charset="0"/>
              </a:rPr>
              <a:t> directive management system,  POSS employee scheduling system, </a:t>
            </a:r>
            <a:r>
              <a:rPr lang="en-US" dirty="0" err="1">
                <a:latin typeface="Calibri" panose="020F0502020204030204" pitchFamily="34" charset="0"/>
                <a:ea typeface="Calibri" panose="020F0502020204030204" pitchFamily="34" charset="0"/>
                <a:cs typeface="Times New Roman" panose="02020603050405020304" pitchFamily="18" charset="0"/>
              </a:rPr>
              <a:t>LeadsOnline</a:t>
            </a:r>
            <a:r>
              <a:rPr lang="en-US" dirty="0">
                <a:latin typeface="Calibri" panose="020F0502020204030204" pitchFamily="34" charset="0"/>
                <a:ea typeface="Calibri" panose="020F0502020204030204" pitchFamily="34" charset="0"/>
                <a:cs typeface="Times New Roman" panose="02020603050405020304" pitchFamily="18" charset="0"/>
              </a:rPr>
              <a:t>, IACP policy database access, Burl. Co. New World System, </a:t>
            </a:r>
            <a:r>
              <a:rPr lang="en-US" dirty="0" err="1">
                <a:latin typeface="Calibri" panose="020F0502020204030204" pitchFamily="34" charset="0"/>
                <a:ea typeface="Calibri" panose="020F0502020204030204" pitchFamily="34" charset="0"/>
                <a:cs typeface="Times New Roman" panose="02020603050405020304" pitchFamily="18" charset="0"/>
              </a:rPr>
              <a:t>PACKETalk</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etc</a:t>
            </a:r>
            <a:r>
              <a:rPr lang="en-US" dirty="0">
                <a:latin typeface="Calibri" panose="020F0502020204030204" pitchFamily="34" charset="0"/>
                <a:ea typeface="Calibri" panose="020F0502020204030204" pitchFamily="34" charset="0"/>
                <a:cs typeface="Times New Roman" panose="02020603050405020304" pitchFamily="18" charset="0"/>
              </a:rPr>
              <a:t>)</a:t>
            </a:r>
          </a:p>
          <a:p>
            <a:pPr>
              <a:lnSpc>
                <a:spcPct val="107000"/>
              </a:lnSpc>
              <a:spcAft>
                <a:spcPts val="800"/>
              </a:spcAft>
            </a:pPr>
            <a:endParaRPr lang="en-US"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b="1" dirty="0">
                <a:latin typeface="Calibri" panose="020F0502020204030204" pitchFamily="34" charset="0"/>
                <a:ea typeface="Calibri" panose="020F0502020204030204" pitchFamily="34" charset="0"/>
                <a:cs typeface="Times New Roman" panose="02020603050405020304" pitchFamily="18" charset="0"/>
              </a:rPr>
              <a:t>PATROL Clothing &amp; Cleaning		</a:t>
            </a:r>
            <a:r>
              <a:rPr lang="en-US" b="1" dirty="0">
                <a:solidFill>
                  <a:srgbClr val="00B050"/>
                </a:solidFill>
                <a:latin typeface="Calibri" panose="020F0502020204030204" pitchFamily="34" charset="0"/>
                <a:ea typeface="Calibri" panose="020F0502020204030204" pitchFamily="34" charset="0"/>
                <a:cs typeface="Times New Roman" panose="02020603050405020304" pitchFamily="18" charset="0"/>
              </a:rPr>
              <a:t>+5000	</a:t>
            </a:r>
            <a:r>
              <a:rPr lang="en-US" b="1" dirty="0">
                <a:latin typeface="Calibri" panose="020F0502020204030204" pitchFamily="34" charset="0"/>
                <a:ea typeface="Calibri" panose="020F0502020204030204" pitchFamily="34" charset="0"/>
                <a:cs typeface="Times New Roman" panose="02020603050405020304" pitchFamily="18" charset="0"/>
              </a:rPr>
              <a:t>		</a:t>
            </a:r>
            <a:r>
              <a:rPr lang="en-US" b="1" u="sng" dirty="0">
                <a:latin typeface="Calibri"/>
                <a:ea typeface="Calibri" panose="020F0502020204030204" pitchFamily="34" charset="0"/>
                <a:cs typeface="Times New Roman"/>
              </a:rPr>
              <a:t>2023		2024		2025</a:t>
            </a:r>
          </a:p>
          <a:p>
            <a:pPr>
              <a:lnSpc>
                <a:spcPct val="107000"/>
              </a:lnSpc>
              <a:spcAft>
                <a:spcPts val="800"/>
              </a:spcAft>
            </a:pPr>
            <a:r>
              <a:rPr lang="en-US" dirty="0">
                <a:latin typeface="Calibri"/>
                <a:ea typeface="Calibri" panose="020F0502020204030204" pitchFamily="34" charset="0"/>
                <a:cs typeface="Times New Roman"/>
              </a:rPr>
              <a:t>5-02-25-240-241-019							$64,000		$64,000		$69,000</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	Cleaning Allowance as required by FOP and LESA collective bargaining agreements</a:t>
            </a:r>
            <a:r>
              <a:rPr lang="en-US" dirty="0" smtClean="0">
                <a:latin typeface="Calibri" panose="020F0502020204030204" pitchFamily="34" charset="0"/>
                <a:ea typeface="Calibri" panose="020F0502020204030204" pitchFamily="34" charset="0"/>
                <a:cs typeface="Times New Roman" panose="02020603050405020304" pitchFamily="18" charset="0"/>
              </a:rPr>
              <a:t>.  </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US"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b="1" dirty="0">
                <a:latin typeface="Calibri" panose="020F0502020204030204" pitchFamily="34" charset="0"/>
                <a:ea typeface="Calibri" panose="020F0502020204030204" pitchFamily="34" charset="0"/>
                <a:cs typeface="Times New Roman" panose="02020603050405020304" pitchFamily="18" charset="0"/>
              </a:rPr>
              <a:t>PATROL Awards &amp; Dues		</a:t>
            </a:r>
            <a:r>
              <a:rPr lang="en-US" b="1" dirty="0">
                <a:solidFill>
                  <a:srgbClr val="00B050"/>
                </a:solidFill>
                <a:latin typeface="Calibri" panose="020F0502020204030204" pitchFamily="34" charset="0"/>
                <a:ea typeface="Calibri" panose="020F0502020204030204" pitchFamily="34" charset="0"/>
                <a:cs typeface="Times New Roman" panose="02020603050405020304" pitchFamily="18" charset="0"/>
              </a:rPr>
              <a:t>	</a:t>
            </a:r>
            <a:r>
              <a:rPr lang="en-US" b="1" dirty="0">
                <a:latin typeface="Calibri" panose="020F0502020204030204" pitchFamily="34" charset="0"/>
                <a:ea typeface="Calibri" panose="020F0502020204030204" pitchFamily="34" charset="0"/>
                <a:cs typeface="Times New Roman" panose="02020603050405020304" pitchFamily="18" charset="0"/>
              </a:rPr>
              <a:t>$500			</a:t>
            </a:r>
            <a:r>
              <a:rPr lang="en-US" b="1" u="sng" dirty="0">
                <a:latin typeface="Calibri"/>
                <a:ea typeface="Calibri" panose="020F0502020204030204" pitchFamily="34" charset="0"/>
                <a:cs typeface="Times New Roman"/>
              </a:rPr>
              <a:t>2023	2024	2025</a:t>
            </a:r>
          </a:p>
          <a:p>
            <a:pPr>
              <a:lnSpc>
                <a:spcPct val="107000"/>
              </a:lnSpc>
              <a:spcAft>
                <a:spcPts val="800"/>
              </a:spcAft>
            </a:pPr>
            <a:r>
              <a:rPr lang="en-US" dirty="0">
                <a:latin typeface="Calibri"/>
                <a:ea typeface="Calibri" panose="020F0502020204030204" pitchFamily="34" charset="0"/>
                <a:cs typeface="Times New Roman"/>
              </a:rPr>
              <a:t>											$500	$500	$500</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5-01-25-240-241-021	</a:t>
            </a:r>
          </a:p>
          <a:p>
            <a:pPr indent="457200">
              <a:lnSpc>
                <a:spcPct val="107000"/>
              </a:lnSpc>
              <a:spcAft>
                <a:spcPts val="800"/>
              </a:spcAft>
            </a:pPr>
            <a:r>
              <a:rPr lang="en-US" dirty="0">
                <a:latin typeface="Calibri" panose="020F0502020204030204" pitchFamily="34" charset="0"/>
                <a:ea typeface="Calibri" panose="020F0502020204030204" pitchFamily="34" charset="0"/>
                <a:cs typeface="Calibri" panose="020F0502020204030204" pitchFamily="34" charset="0"/>
              </a:rPr>
              <a:t>Awards for recognizing staff that have excelled in their service, necessary for maintaining morale and </a:t>
            </a:r>
            <a:r>
              <a:rPr lang="en-US" dirty="0" err="1">
                <a:latin typeface="Calibri" panose="020F0502020204030204" pitchFamily="34" charset="0"/>
                <a:ea typeface="Calibri" panose="020F0502020204030204" pitchFamily="34" charset="0"/>
                <a:cs typeface="Calibri" panose="020F0502020204030204" pitchFamily="34" charset="0"/>
              </a:rPr>
              <a:t>espirit</a:t>
            </a:r>
            <a:r>
              <a:rPr lang="en-US" dirty="0">
                <a:latin typeface="Calibri" panose="020F0502020204030204" pitchFamily="34" charset="0"/>
                <a:ea typeface="Calibri" panose="020F0502020204030204" pitchFamily="34" charset="0"/>
                <a:cs typeface="Calibri" panose="020F0502020204030204" pitchFamily="34" charset="0"/>
              </a:rPr>
              <a:t> de corps. Purchases include plaques, trophies and certificates. </a:t>
            </a:r>
            <a:r>
              <a:rPr lang="en-US" dirty="0">
                <a:latin typeface="Calibri" panose="020F0502020204030204" pitchFamily="34" charset="0"/>
                <a:cs typeface="Calibri" panose="020F0502020204030204" pitchFamily="34" charset="0"/>
              </a:rPr>
              <a:t>Some of our awards are our Officer of the Quarter, Officer of the Year, Supervisor of the Year and the Gerry “V” Valenta Marksmanship Award and a Community Service Award.   </a:t>
            </a:r>
            <a:endParaRPr lang="en-US"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995292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 name="Content Placeholder 3">
            <a:extLst>
              <a:ext uri="{FF2B5EF4-FFF2-40B4-BE49-F238E27FC236}">
                <a16:creationId xmlns="" xmlns:a16="http://schemas.microsoft.com/office/drawing/2014/main" id="{2C5E87F0-C5FE-469F-98DC-1BEA602251F9}"/>
              </a:ext>
            </a:extLst>
          </p:cNvPr>
          <p:cNvSpPr txBox="1">
            <a:spLocks/>
          </p:cNvSpPr>
          <p:nvPr/>
        </p:nvSpPr>
        <p:spPr>
          <a:xfrm>
            <a:off x="4570196" y="302003"/>
            <a:ext cx="7110102" cy="6274965"/>
          </a:xfrm>
          <a:prstGeom prst="rect">
            <a:avLst/>
          </a:prstGeom>
        </p:spPr>
        <p:txBody>
          <a:bodyPr vert="horz" lIns="91440" tIns="45720" rIns="91440" bIns="45720" rtlCol="0" anchor="t">
            <a:norm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l">
              <a:spcBef>
                <a:spcPts val="0"/>
              </a:spcBef>
              <a:spcAft>
                <a:spcPts val="0"/>
              </a:spcAft>
              <a:buClr>
                <a:srgbClr val="30ACEC">
                  <a:lumMod val="75000"/>
                </a:srgbClr>
              </a:buClr>
            </a:pPr>
            <a:r>
              <a:rPr lang="en-US" sz="3600" dirty="0">
                <a:solidFill>
                  <a:prstClr val="black"/>
                </a:solidFill>
                <a:latin typeface="CIDFont+F1"/>
                <a:cs typeface="Times New Roman" panose="02020603050405020304" pitchFamily="18" charset="0"/>
              </a:rPr>
              <a:t>						</a:t>
            </a:r>
            <a:endParaRPr lang="en-US" sz="3600" dirty="0">
              <a:solidFill>
                <a:prstClr val="black"/>
              </a:solidFill>
              <a:latin typeface="Times New Roman" panose="02020603050405020304" pitchFamily="18" charset="0"/>
              <a:cs typeface="Times New Roman" panose="02020603050405020304" pitchFamily="18" charset="0"/>
            </a:endParaRPr>
          </a:p>
        </p:txBody>
      </p:sp>
      <p:sp>
        <p:nvSpPr>
          <p:cNvPr id="3" name="Rectangle 2"/>
          <p:cNvSpPr/>
          <p:nvPr/>
        </p:nvSpPr>
        <p:spPr>
          <a:xfrm>
            <a:off x="2590800" y="138036"/>
            <a:ext cx="9089498" cy="6145016"/>
          </a:xfrm>
          <a:prstGeom prst="rect">
            <a:avLst/>
          </a:prstGeom>
        </p:spPr>
        <p:txBody>
          <a:bodyPr wrap="square" lIns="91440" tIns="45720" rIns="91440" bIns="45720" anchor="t">
            <a:spAutoFit/>
          </a:bodyPr>
          <a:lstStyle/>
          <a:p>
            <a:pPr>
              <a:lnSpc>
                <a:spcPct val="107000"/>
              </a:lnSpc>
              <a:spcAft>
                <a:spcPts val="800"/>
              </a:spcAft>
            </a:pPr>
            <a:r>
              <a:rPr lang="en-US" b="1" dirty="0">
                <a:latin typeface="Calibri" panose="020F0502020204030204" pitchFamily="34" charset="0"/>
                <a:ea typeface="Calibri" panose="020F0502020204030204" pitchFamily="34" charset="0"/>
                <a:cs typeface="Times New Roman" panose="02020603050405020304" pitchFamily="18" charset="0"/>
              </a:rPr>
              <a:t>PATROL Travel Expense			$250			</a:t>
            </a:r>
            <a:r>
              <a:rPr lang="en-US" b="1" u="sng" dirty="0">
                <a:latin typeface="Calibri"/>
                <a:ea typeface="Calibri" panose="020F0502020204030204" pitchFamily="34" charset="0"/>
                <a:cs typeface="Times New Roman"/>
              </a:rPr>
              <a:t>2023	2024	2025</a:t>
            </a:r>
          </a:p>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5-01-25-240-241-022</a:t>
            </a:r>
            <a:r>
              <a:rPr lang="en-US" dirty="0">
                <a:latin typeface="Calibri"/>
                <a:ea typeface="Calibri" panose="020F0502020204030204" pitchFamily="34" charset="0"/>
                <a:cs typeface="Times New Roman"/>
              </a:rPr>
              <a:t>							$250	$250	$250</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US" b="1" dirty="0">
                <a:latin typeface="Calibri" panose="020F0502020204030204" pitchFamily="34" charset="0"/>
                <a:ea typeface="Calibri" panose="020F0502020204030204" pitchFamily="34" charset="0"/>
                <a:cs typeface="Times New Roman" panose="02020603050405020304" pitchFamily="18" charset="0"/>
              </a:rPr>
              <a:t>	</a:t>
            </a:r>
            <a:r>
              <a:rPr lang="en-US" dirty="0">
                <a:latin typeface="Calibri" panose="020F0502020204030204" pitchFamily="34" charset="0"/>
                <a:ea typeface="Calibri" panose="020F0502020204030204" pitchFamily="34" charset="0"/>
                <a:cs typeface="Times New Roman" panose="02020603050405020304" pitchFamily="18" charset="0"/>
              </a:rPr>
              <a:t>Utilized to pay travel expenses related to professional development trainings/conferences necessary to keep patrol staff abreast of current best practices.  Many times officers pay out of pocket to attend training classes that are in other states.  There have been times where we have not sent an officer to the training due to the lack of funding in this line item.   </a:t>
            </a:r>
          </a:p>
          <a:p>
            <a:pPr indent="457200">
              <a:lnSpc>
                <a:spcPct val="107000"/>
              </a:lnSpc>
              <a:spcAft>
                <a:spcPts val="800"/>
              </a:spcAft>
            </a:pP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b="1" dirty="0">
                <a:latin typeface="Calibri" panose="020F0502020204030204" pitchFamily="34" charset="0"/>
                <a:ea typeface="Calibri" panose="020F0502020204030204" pitchFamily="34" charset="0"/>
                <a:cs typeface="Times New Roman" panose="02020603050405020304" pitchFamily="18" charset="0"/>
              </a:rPr>
              <a:t>POLICE DEPT PATROL Training	</a:t>
            </a:r>
            <a:r>
              <a:rPr lang="en-US" b="1" dirty="0">
                <a:solidFill>
                  <a:srgbClr val="00B050"/>
                </a:solidFill>
                <a:latin typeface="Calibri" panose="020F0502020204030204" pitchFamily="34" charset="0"/>
                <a:ea typeface="Calibri" panose="020F0502020204030204" pitchFamily="34" charset="0"/>
                <a:cs typeface="Times New Roman" panose="02020603050405020304" pitchFamily="18" charset="0"/>
              </a:rPr>
              <a:t>+16,000</a:t>
            </a:r>
            <a:r>
              <a:rPr lang="en-US" b="1" dirty="0">
                <a:latin typeface="Calibri" panose="020F0502020204030204" pitchFamily="34" charset="0"/>
                <a:ea typeface="Calibri" panose="020F0502020204030204" pitchFamily="34" charset="0"/>
                <a:cs typeface="Times New Roman" panose="02020603050405020304" pitchFamily="18" charset="0"/>
              </a:rPr>
              <a:t>			</a:t>
            </a:r>
            <a:r>
              <a:rPr lang="en-US" b="1" u="sng" dirty="0">
                <a:latin typeface="Calibri"/>
                <a:ea typeface="Calibri" panose="020F0502020204030204" pitchFamily="34" charset="0"/>
                <a:cs typeface="Times New Roman"/>
              </a:rPr>
              <a:t>2023		2024		2025</a:t>
            </a:r>
          </a:p>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5-01-25-240-241-028		</a:t>
            </a:r>
            <a:r>
              <a:rPr lang="en-US" dirty="0">
                <a:latin typeface="Calibri"/>
                <a:ea typeface="Calibri" panose="020F0502020204030204" pitchFamily="34" charset="0"/>
                <a:cs typeface="Times New Roman"/>
              </a:rPr>
              <a:t>					$16,500	</a:t>
            </a:r>
            <a:r>
              <a:rPr lang="en-US" dirty="0" smtClean="0">
                <a:latin typeface="Calibri"/>
                <a:ea typeface="Calibri" panose="020F0502020204030204" pitchFamily="34" charset="0"/>
                <a:cs typeface="Times New Roman"/>
              </a:rPr>
              <a:t>	$</a:t>
            </a:r>
            <a:r>
              <a:rPr lang="en-US" dirty="0">
                <a:latin typeface="Calibri"/>
                <a:ea typeface="Calibri" panose="020F0502020204030204" pitchFamily="34" charset="0"/>
                <a:cs typeface="Times New Roman"/>
              </a:rPr>
              <a:t>16,500	</a:t>
            </a:r>
            <a:r>
              <a:rPr lang="en-US" dirty="0" smtClean="0">
                <a:latin typeface="Calibri"/>
                <a:ea typeface="Calibri" panose="020F0502020204030204" pitchFamily="34" charset="0"/>
                <a:cs typeface="Times New Roman"/>
              </a:rPr>
              <a:t>	$</a:t>
            </a:r>
            <a:r>
              <a:rPr lang="en-US" dirty="0">
                <a:latin typeface="Calibri"/>
                <a:ea typeface="Calibri" panose="020F0502020204030204" pitchFamily="34" charset="0"/>
                <a:cs typeface="Times New Roman"/>
              </a:rPr>
              <a:t>36,400</a:t>
            </a:r>
            <a:endParaRPr lang="en-US" dirty="0">
              <a:latin typeface="Calibri" panose="020F0502020204030204" pitchFamily="34" charset="0"/>
              <a:ea typeface="Calibri" panose="020F0502020204030204" pitchFamily="34" charset="0"/>
              <a:cs typeface="Times New Roman" panose="02020603050405020304" pitchFamily="18" charset="0"/>
            </a:endParaRPr>
          </a:p>
          <a:p>
            <a:pPr indent="457200" algn="ct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Training costs/tuition necessary to keep sworn and civilian staff abreast of current best practices.  This includes all training such as Police Academy, Specialized Training, mandatory training.  The police academy doubled their costs per officer going from $800 to $1600 per recruit.  We have plans to hire 10 officers in 2025 due to retirements.  Examples of specialized training are firearms instructors, rifle instructors, Taser instructors, Less Lethal Instructors, handgun and rifle armors, crisis intervention training, defensive tactics instructors etc. Due to police licensing taking </a:t>
            </a:r>
            <a:r>
              <a:rPr lang="en-US" dirty="0"/>
              <a:t>effect on Jan 1, 2024, additional training is going to be required for police officers to maintain their licenses. </a:t>
            </a:r>
          </a:p>
          <a:p>
            <a:pPr>
              <a:lnSpc>
                <a:spcPct val="107000"/>
              </a:lnSpc>
            </a:pP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544988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 name="Content Placeholder 3">
            <a:extLst>
              <a:ext uri="{FF2B5EF4-FFF2-40B4-BE49-F238E27FC236}">
                <a16:creationId xmlns="" xmlns:a16="http://schemas.microsoft.com/office/drawing/2014/main" id="{2C5E87F0-C5FE-469F-98DC-1BEA602251F9}"/>
              </a:ext>
            </a:extLst>
          </p:cNvPr>
          <p:cNvSpPr txBox="1">
            <a:spLocks/>
          </p:cNvSpPr>
          <p:nvPr/>
        </p:nvSpPr>
        <p:spPr>
          <a:xfrm>
            <a:off x="4570196" y="302003"/>
            <a:ext cx="7110102" cy="6274965"/>
          </a:xfrm>
          <a:prstGeom prst="rect">
            <a:avLst/>
          </a:prstGeom>
        </p:spPr>
        <p:txBody>
          <a:bodyPr vert="horz" lIns="91440" tIns="45720" rIns="91440" bIns="45720" rtlCol="0" anchor="t">
            <a:norm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l">
              <a:spcBef>
                <a:spcPts val="0"/>
              </a:spcBef>
              <a:spcAft>
                <a:spcPts val="0"/>
              </a:spcAft>
              <a:buClr>
                <a:srgbClr val="30ACEC">
                  <a:lumMod val="75000"/>
                </a:srgbClr>
              </a:buClr>
            </a:pPr>
            <a:r>
              <a:rPr lang="en-US" sz="3600" dirty="0">
                <a:solidFill>
                  <a:prstClr val="black"/>
                </a:solidFill>
                <a:latin typeface="CIDFont+F1"/>
                <a:cs typeface="Times New Roman" panose="02020603050405020304" pitchFamily="18" charset="0"/>
              </a:rPr>
              <a:t>						</a:t>
            </a:r>
            <a:endParaRPr lang="en-US" sz="3600" dirty="0">
              <a:solidFill>
                <a:prstClr val="black"/>
              </a:solidFill>
              <a:latin typeface="Times New Roman" panose="02020603050405020304" pitchFamily="18" charset="0"/>
              <a:cs typeface="Times New Roman" panose="02020603050405020304" pitchFamily="18" charset="0"/>
            </a:endParaRPr>
          </a:p>
        </p:txBody>
      </p:sp>
      <p:sp>
        <p:nvSpPr>
          <p:cNvPr id="3" name="Rectangle 2"/>
          <p:cNvSpPr/>
          <p:nvPr/>
        </p:nvSpPr>
        <p:spPr>
          <a:xfrm>
            <a:off x="2581526" y="473448"/>
            <a:ext cx="9449292" cy="6228436"/>
          </a:xfrm>
          <a:prstGeom prst="rect">
            <a:avLst/>
          </a:prstGeom>
        </p:spPr>
        <p:txBody>
          <a:bodyPr wrap="square" lIns="91440" tIns="45720" rIns="91440" bIns="45720" anchor="t">
            <a:spAutoFit/>
          </a:bodyPr>
          <a:lstStyle/>
          <a:p>
            <a:pPr>
              <a:lnSpc>
                <a:spcPct val="107000"/>
              </a:lnSpc>
              <a:spcAft>
                <a:spcPts val="800"/>
              </a:spcAft>
            </a:pPr>
            <a:r>
              <a:rPr lang="en-US" b="1" dirty="0">
                <a:solidFill>
                  <a:srgbClr val="000000"/>
                </a:solidFill>
                <a:latin typeface="Calibri" panose="020F0502020204030204" pitchFamily="34" charset="0"/>
                <a:ea typeface="Calibri" panose="020F0502020204030204" pitchFamily="34" charset="0"/>
                <a:cs typeface="Calibri" panose="020F0502020204030204" pitchFamily="34" charset="0"/>
              </a:rPr>
              <a:t>POLICE DEPT PATROL Licensing	</a:t>
            </a:r>
            <a:r>
              <a:rPr lang="en-US" b="1" dirty="0">
                <a:solidFill>
                  <a:srgbClr val="00B050"/>
                </a:solidFill>
                <a:latin typeface="Calibri" panose="020F0502020204030204" pitchFamily="34" charset="0"/>
                <a:ea typeface="Calibri" panose="020F0502020204030204" pitchFamily="34" charset="0"/>
                <a:cs typeface="Calibri" panose="020F0502020204030204" pitchFamily="34" charset="0"/>
              </a:rPr>
              <a:t>+2000</a:t>
            </a:r>
            <a:r>
              <a:rPr lang="en-US" b="1" dirty="0">
                <a:solidFill>
                  <a:srgbClr val="000000"/>
                </a:solidFill>
                <a:latin typeface="Calibri" panose="020F0502020204030204" pitchFamily="34" charset="0"/>
                <a:ea typeface="Calibri" panose="020F0502020204030204" pitchFamily="34" charset="0"/>
                <a:cs typeface="Calibri" panose="020F0502020204030204" pitchFamily="34" charset="0"/>
              </a:rPr>
              <a:t>		</a:t>
            </a:r>
            <a:r>
              <a:rPr lang="en-US" b="1" u="sng" dirty="0">
                <a:latin typeface="Calibri" panose="020F0502020204030204" pitchFamily="34" charset="0"/>
                <a:ea typeface="Calibri" panose="020F0502020204030204" pitchFamily="34" charset="0"/>
                <a:cs typeface="Calibri" panose="020F0502020204030204" pitchFamily="34" charset="0"/>
              </a:rPr>
              <a:t>2023	2024	2025</a:t>
            </a:r>
          </a:p>
          <a:p>
            <a:pPr>
              <a:lnSpc>
                <a:spcPct val="107000"/>
              </a:lnSpc>
              <a:spcAft>
                <a:spcPts val="800"/>
              </a:spcAft>
            </a:pPr>
            <a:r>
              <a:rPr lang="en-US" dirty="0">
                <a:solidFill>
                  <a:srgbClr val="000000"/>
                </a:solidFill>
                <a:latin typeface="Calibri" panose="020F0502020204030204" pitchFamily="34" charset="0"/>
                <a:ea typeface="Calibri" panose="020F0502020204030204" pitchFamily="34" charset="0"/>
                <a:cs typeface="Calibri" panose="020F0502020204030204" pitchFamily="34" charset="0"/>
              </a:rPr>
              <a:t>5-01-25-240-241-031</a:t>
            </a:r>
            <a:r>
              <a:rPr lang="en-US" dirty="0">
                <a:latin typeface="Calibri" panose="020F0502020204030204" pitchFamily="34" charset="0"/>
                <a:ea typeface="Calibri" panose="020F0502020204030204" pitchFamily="34" charset="0"/>
                <a:cs typeface="Calibri" panose="020F0502020204030204" pitchFamily="34" charset="0"/>
              </a:rPr>
              <a:t>						$0		$</a:t>
            </a:r>
            <a:r>
              <a:rPr lang="en-US" dirty="0" smtClean="0">
                <a:latin typeface="Calibri" panose="020F0502020204030204" pitchFamily="34" charset="0"/>
                <a:ea typeface="Calibri" panose="020F0502020204030204" pitchFamily="34" charset="0"/>
                <a:cs typeface="Calibri" panose="020F0502020204030204" pitchFamily="34" charset="0"/>
              </a:rPr>
              <a:t>3000</a:t>
            </a:r>
            <a:r>
              <a:rPr lang="en-US" dirty="0">
                <a:latin typeface="Calibri" panose="020F0502020204030204" pitchFamily="34" charset="0"/>
                <a:ea typeface="Calibri" panose="020F0502020204030204" pitchFamily="34" charset="0"/>
                <a:cs typeface="Calibri" panose="020F0502020204030204" pitchFamily="34" charset="0"/>
              </a:rPr>
              <a:t>	$5000</a:t>
            </a:r>
          </a:p>
          <a:p>
            <a:r>
              <a:rPr lang="en-US" dirty="0">
                <a:latin typeface="Calibri" panose="020F0502020204030204" pitchFamily="34" charset="0"/>
                <a:ea typeface="Calibri" panose="020F0502020204030204" pitchFamily="34" charset="0"/>
                <a:cs typeface="Calibri" panose="020F0502020204030204" pitchFamily="34" charset="0"/>
              </a:rPr>
              <a:t>Amount requested to cover the </a:t>
            </a:r>
            <a:r>
              <a:rPr lang="en-US" u="sng" dirty="0">
                <a:latin typeface="Calibri" panose="020F0502020204030204" pitchFamily="34" charset="0"/>
                <a:ea typeface="Calibri" panose="020F0502020204030204" pitchFamily="34" charset="0"/>
                <a:cs typeface="Calibri" panose="020F0502020204030204" pitchFamily="34" charset="0"/>
              </a:rPr>
              <a:t>initial</a:t>
            </a:r>
            <a:r>
              <a:rPr lang="en-US" dirty="0">
                <a:latin typeface="Calibri" panose="020F0502020204030204" pitchFamily="34" charset="0"/>
                <a:ea typeface="Calibri" panose="020F0502020204030204" pitchFamily="34" charset="0"/>
                <a:cs typeface="Calibri" panose="020F0502020204030204" pitchFamily="34" charset="0"/>
              </a:rPr>
              <a:t> cost of police licensing.  Police licenses are required for all police officers starting Jan. 1 2024.  The cost for the license is $500 per new hire.  We have plans to hire 10 new police officers in 2025.</a:t>
            </a:r>
          </a:p>
          <a:p>
            <a:endParaRPr lang="en-US"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a:lnSpc>
                <a:spcPct val="107000"/>
              </a:lnSpc>
            </a:pPr>
            <a:r>
              <a:rPr lang="en-US"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PATROL Clothes and Equip		</a:t>
            </a:r>
            <a:r>
              <a:rPr lang="en-US" b="1" dirty="0">
                <a:solidFill>
                  <a:srgbClr val="00B050"/>
                </a:solidFill>
                <a:latin typeface="Calibri" panose="020F0502020204030204" pitchFamily="34" charset="0"/>
                <a:ea typeface="Times New Roman" panose="02020603050405020304" pitchFamily="18" charset="0"/>
                <a:cs typeface="Calibri" panose="020F0502020204030204" pitchFamily="34" charset="0"/>
              </a:rPr>
              <a:t>+7200</a:t>
            </a:r>
            <a:r>
              <a:rPr lang="en-US"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		</a:t>
            </a:r>
            <a:r>
              <a:rPr lang="en-US" b="1" u="sng" dirty="0">
                <a:latin typeface="Calibri"/>
                <a:ea typeface="Calibri" panose="020F0502020204030204" pitchFamily="34" charset="0"/>
                <a:cs typeface="Times New Roman"/>
              </a:rPr>
              <a:t>2023		2024		2025</a:t>
            </a:r>
          </a:p>
          <a:p>
            <a:pPr>
              <a:lnSpc>
                <a:spcPct val="107000"/>
              </a:lnSpc>
            </a:pPr>
            <a:r>
              <a:rPr lang="en-US" dirty="0">
                <a:latin typeface="Calibri"/>
                <a:ea typeface="Times New Roman" panose="02020603050405020304" pitchFamily="18" charset="0"/>
                <a:cs typeface="Times New Roman"/>
              </a:rPr>
              <a:t>5</a:t>
            </a:r>
            <a:r>
              <a:rPr lang="en-US" dirty="0">
                <a:latin typeface="Calibri"/>
                <a:ea typeface="Calibri" panose="020F0502020204030204" pitchFamily="34" charset="0"/>
                <a:cs typeface="Times New Roman"/>
              </a:rPr>
              <a:t>-01-25-240-241-032						$67,800		$67,800		$75,000</a:t>
            </a:r>
            <a:endParaRPr lang="en-US"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	Police uniforms and equipment required to be provided to officers by the FOP and LESA collective bargaining agreements.  This include new hires and promotions.  On average it cost approx. 2500-3000 to initially uniform a police officer. </a:t>
            </a:r>
            <a:r>
              <a:rPr lang="en-US" dirty="0" smtClean="0">
                <a:latin typeface="Calibri" panose="020F0502020204030204" pitchFamily="34" charset="0"/>
                <a:ea typeface="Calibri" panose="020F0502020204030204" pitchFamily="34" charset="0"/>
                <a:cs typeface="Times New Roman" panose="02020603050405020304" pitchFamily="18" charset="0"/>
              </a:rPr>
              <a:t> State </a:t>
            </a:r>
            <a:r>
              <a:rPr lang="en-US" dirty="0">
                <a:latin typeface="Calibri" panose="020F0502020204030204" pitchFamily="34" charset="0"/>
                <a:ea typeface="Calibri" panose="020F0502020204030204" pitchFamily="34" charset="0"/>
                <a:cs typeface="Times New Roman" panose="02020603050405020304" pitchFamily="18" charset="0"/>
              </a:rPr>
              <a:t>contact prices have increased and this will cover those increases.  </a:t>
            </a:r>
          </a:p>
          <a:p>
            <a:pPr>
              <a:lnSpc>
                <a:spcPct val="107000"/>
              </a:lnSpc>
              <a:spcAft>
                <a:spcPts val="800"/>
              </a:spcAft>
            </a:pP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b="1" dirty="0">
                <a:latin typeface="Calibri" panose="020F0502020204030204" pitchFamily="34" charset="0"/>
                <a:ea typeface="Calibri" panose="020F0502020204030204" pitchFamily="34" charset="0"/>
                <a:cs typeface="Times New Roman" panose="02020603050405020304" pitchFamily="18" charset="0"/>
              </a:rPr>
              <a:t>PATROL Prisoner Meals			$25			</a:t>
            </a:r>
            <a:r>
              <a:rPr lang="en-US" b="1" u="sng" dirty="0">
                <a:latin typeface="Calibri"/>
                <a:ea typeface="Calibri" panose="020F0502020204030204" pitchFamily="34" charset="0"/>
                <a:cs typeface="Times New Roman"/>
              </a:rPr>
              <a:t>2023	2024	2025</a:t>
            </a:r>
          </a:p>
          <a:p>
            <a:pPr>
              <a:lnSpc>
                <a:spcPct val="107000"/>
              </a:lnSpc>
            </a:pPr>
            <a:r>
              <a:rPr lang="en-US" dirty="0">
                <a:latin typeface="Calibri" panose="020F0502020204030204" pitchFamily="34" charset="0"/>
                <a:ea typeface="Calibri" panose="020F0502020204030204" pitchFamily="34" charset="0"/>
                <a:cs typeface="Times New Roman" panose="02020603050405020304" pitchFamily="18" charset="0"/>
              </a:rPr>
              <a:t>5-01-25-240-241-034 </a:t>
            </a:r>
            <a:r>
              <a:rPr lang="en-US" dirty="0">
                <a:latin typeface="Calibri"/>
                <a:ea typeface="Calibri" panose="020F0502020204030204" pitchFamily="34" charset="0"/>
                <a:cs typeface="Times New Roman"/>
              </a:rPr>
              <a:t>						$100	$25		$25</a:t>
            </a:r>
            <a:endParaRPr lang="en-US" dirty="0">
              <a:latin typeface="Calibri" panose="020F0502020204030204" pitchFamily="34" charset="0"/>
              <a:ea typeface="Times New Roman" panose="02020603050405020304" pitchFamily="18" charset="0"/>
              <a:cs typeface="Times New Roman" panose="02020603050405020304" pitchFamily="18" charset="0"/>
            </a:endParaRPr>
          </a:p>
          <a:p>
            <a:pPr indent="457200">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Meals for the rare occasions that prisoners are held within the police department for multiple hours, necessary for the health and welfare of those in police custody.</a:t>
            </a:r>
          </a:p>
          <a:p>
            <a:pPr>
              <a:lnSpc>
                <a:spcPct val="107000"/>
              </a:lnSpc>
              <a:spcAft>
                <a:spcPts val="800"/>
              </a:spcAft>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631041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 name="Content Placeholder 3">
            <a:extLst>
              <a:ext uri="{FF2B5EF4-FFF2-40B4-BE49-F238E27FC236}">
                <a16:creationId xmlns="" xmlns:a16="http://schemas.microsoft.com/office/drawing/2014/main" id="{2C5E87F0-C5FE-469F-98DC-1BEA602251F9}"/>
              </a:ext>
            </a:extLst>
          </p:cNvPr>
          <p:cNvSpPr txBox="1">
            <a:spLocks/>
          </p:cNvSpPr>
          <p:nvPr/>
        </p:nvSpPr>
        <p:spPr>
          <a:xfrm>
            <a:off x="4570196" y="302003"/>
            <a:ext cx="7110102" cy="6274965"/>
          </a:xfrm>
          <a:prstGeom prst="rect">
            <a:avLst/>
          </a:prstGeom>
        </p:spPr>
        <p:txBody>
          <a:bodyPr vert="horz" lIns="91440" tIns="45720" rIns="91440" bIns="45720" rtlCol="0" anchor="t">
            <a:norm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l">
              <a:spcBef>
                <a:spcPts val="0"/>
              </a:spcBef>
              <a:spcAft>
                <a:spcPts val="0"/>
              </a:spcAft>
              <a:buClr>
                <a:srgbClr val="30ACEC">
                  <a:lumMod val="75000"/>
                </a:srgbClr>
              </a:buClr>
            </a:pPr>
            <a:r>
              <a:rPr lang="en-US" sz="3600" dirty="0">
                <a:solidFill>
                  <a:prstClr val="black"/>
                </a:solidFill>
                <a:latin typeface="CIDFont+F1"/>
                <a:cs typeface="Times New Roman" panose="02020603050405020304" pitchFamily="18" charset="0"/>
              </a:rPr>
              <a:t>						</a:t>
            </a:r>
            <a:endParaRPr lang="en-US" sz="3600" dirty="0">
              <a:solidFill>
                <a:prstClr val="black"/>
              </a:solidFill>
              <a:latin typeface="Times New Roman" panose="02020603050405020304" pitchFamily="18" charset="0"/>
              <a:cs typeface="Times New Roman" panose="02020603050405020304" pitchFamily="18" charset="0"/>
            </a:endParaRPr>
          </a:p>
        </p:txBody>
      </p:sp>
      <p:sp>
        <p:nvSpPr>
          <p:cNvPr id="3" name="Rectangle 2"/>
          <p:cNvSpPr/>
          <p:nvPr/>
        </p:nvSpPr>
        <p:spPr>
          <a:xfrm>
            <a:off x="2743201" y="435004"/>
            <a:ext cx="8863914" cy="5811976"/>
          </a:xfrm>
          <a:prstGeom prst="rect">
            <a:avLst/>
          </a:prstGeom>
        </p:spPr>
        <p:txBody>
          <a:bodyPr wrap="square">
            <a:spAutoFit/>
          </a:bodyPr>
          <a:lstStyle/>
          <a:p>
            <a:pPr>
              <a:lnSpc>
                <a:spcPct val="107000"/>
              </a:lnSpc>
            </a:pPr>
            <a:r>
              <a:rPr lang="en-US" b="1" dirty="0">
                <a:latin typeface="Calibri" panose="020F0502020204030204" pitchFamily="34" charset="0"/>
                <a:ea typeface="Calibri" panose="020F0502020204030204" pitchFamily="34" charset="0"/>
                <a:cs typeface="Times New Roman" panose="02020603050405020304" pitchFamily="18" charset="0"/>
              </a:rPr>
              <a:t>PATROL Police Bike Repair/Main	$800		</a:t>
            </a:r>
            <a:r>
              <a:rPr lang="en-US" b="1" u="sng" dirty="0">
                <a:latin typeface="Calibri"/>
                <a:ea typeface="Calibri" panose="020F0502020204030204" pitchFamily="34" charset="0"/>
                <a:cs typeface="Times New Roman"/>
              </a:rPr>
              <a:t>2023	2024	2025</a:t>
            </a:r>
          </a:p>
          <a:p>
            <a:pPr>
              <a:lnSpc>
                <a:spcPct val="107000"/>
              </a:lnSpc>
            </a:pPr>
            <a:r>
              <a:rPr lang="en-US" dirty="0">
                <a:latin typeface="Calibri" panose="020F0502020204030204" pitchFamily="34" charset="0"/>
                <a:ea typeface="Calibri" panose="020F0502020204030204" pitchFamily="34" charset="0"/>
                <a:cs typeface="Times New Roman" panose="02020603050405020304" pitchFamily="18" charset="0"/>
              </a:rPr>
              <a:t>5-01-25-240-241-039 </a:t>
            </a:r>
            <a:r>
              <a:rPr lang="en-US" dirty="0">
                <a:latin typeface="Calibri"/>
                <a:ea typeface="Calibri" panose="020F0502020204030204" pitchFamily="34" charset="0"/>
                <a:cs typeface="Times New Roman"/>
              </a:rPr>
              <a:t>						$1000	$800	$800</a:t>
            </a:r>
            <a:endParaRPr lang="en-US"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pP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	Supplies/repairs necessary for maintaining the police bicycle fleet.  Bikes must be serviced on an annually basis and parts need to be replaced.  We currently have 5 Police Bikes and 13 certified bike officers</a:t>
            </a:r>
          </a:p>
          <a:p>
            <a:pPr>
              <a:lnSpc>
                <a:spcPct val="107000"/>
              </a:lnSpc>
              <a:spcAft>
                <a:spcPts val="800"/>
              </a:spcAft>
            </a:pPr>
            <a:endParaRPr lang="en-US" b="1" dirty="0">
              <a:latin typeface="Calibri"/>
              <a:ea typeface="Calibri" panose="020F0502020204030204" pitchFamily="34" charset="0"/>
              <a:cs typeface="Times New Roman"/>
            </a:endParaRPr>
          </a:p>
          <a:p>
            <a:pPr>
              <a:lnSpc>
                <a:spcPct val="107000"/>
              </a:lnSpc>
            </a:pPr>
            <a:r>
              <a:rPr lang="en-US" b="1" dirty="0">
                <a:latin typeface="Calibri"/>
                <a:ea typeface="Calibri" panose="020F0502020204030204" pitchFamily="34" charset="0"/>
                <a:cs typeface="Times New Roman"/>
              </a:rPr>
              <a:t>Honor Guard – Special Events       	$1500		 </a:t>
            </a:r>
            <a:r>
              <a:rPr lang="en-US" b="1" u="sng" dirty="0">
                <a:latin typeface="Calibri"/>
                <a:ea typeface="Calibri" panose="020F0502020204030204" pitchFamily="34" charset="0"/>
                <a:cs typeface="Times New Roman"/>
              </a:rPr>
              <a:t>2023	2024	2025</a:t>
            </a:r>
          </a:p>
          <a:p>
            <a:pPr>
              <a:lnSpc>
                <a:spcPct val="107000"/>
              </a:lnSpc>
            </a:pPr>
            <a:r>
              <a:rPr lang="en-US" dirty="0">
                <a:latin typeface="Calibri" panose="020F0502020204030204" pitchFamily="34" charset="0"/>
                <a:ea typeface="Calibri" panose="020F0502020204030204" pitchFamily="34" charset="0"/>
                <a:cs typeface="Times New Roman" panose="02020603050405020304" pitchFamily="18" charset="0"/>
              </a:rPr>
              <a:t>5-01-25-240-241-041 </a:t>
            </a:r>
            <a:r>
              <a:rPr lang="en-US" dirty="0">
                <a:latin typeface="Calibri"/>
                <a:ea typeface="Calibri" panose="020F0502020204030204" pitchFamily="34" charset="0"/>
                <a:cs typeface="Times New Roman"/>
              </a:rPr>
              <a:t>						$0		$1500	$1500</a:t>
            </a:r>
            <a:endParaRPr lang="en-US"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en-US" b="1" dirty="0">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US" b="1" dirty="0">
                <a:latin typeface="Calibri" panose="020F0502020204030204" pitchFamily="34" charset="0"/>
                <a:ea typeface="Calibri" panose="020F0502020204030204" pitchFamily="34" charset="0"/>
                <a:cs typeface="Times New Roman" panose="02020603050405020304" pitchFamily="18" charset="0"/>
              </a:rPr>
              <a:t>	</a:t>
            </a:r>
            <a:r>
              <a:rPr lang="en-US" dirty="0">
                <a:latin typeface="Calibri" panose="020F0502020204030204" pitchFamily="34" charset="0"/>
                <a:ea typeface="Calibri" panose="020F0502020204030204" pitchFamily="34" charset="0"/>
                <a:cs typeface="Times New Roman" panose="02020603050405020304" pitchFamily="18" charset="0"/>
              </a:rPr>
              <a:t>We formally started our Honor Guard back up and this would allow us to purchase the necessary equipment to properly outfit the unit.  Equipment would include a formal dress coat, pistol belt, white gloves, parade rifle, flags, flag carriers, etc.  Events that we have participated in are: Eagles games, FBI NJ Conference, Trenton Thunder games, Funerals, Parades and Re-Org. </a:t>
            </a:r>
          </a:p>
          <a:p>
            <a:pPr indent="457200">
              <a:lnSpc>
                <a:spcPct val="107000"/>
              </a:lnSpc>
              <a:spcAft>
                <a:spcPts val="800"/>
              </a:spcAft>
            </a:pP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indent="457200">
              <a:lnSpc>
                <a:spcPct val="107000"/>
              </a:lnSpc>
              <a:spcAft>
                <a:spcPts val="800"/>
              </a:spcAft>
            </a:pPr>
            <a:endParaRPr lang="en-US" sz="20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029116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 name="Content Placeholder 3">
            <a:extLst>
              <a:ext uri="{FF2B5EF4-FFF2-40B4-BE49-F238E27FC236}">
                <a16:creationId xmlns="" xmlns:a16="http://schemas.microsoft.com/office/drawing/2014/main" id="{2C5E87F0-C5FE-469F-98DC-1BEA602251F9}"/>
              </a:ext>
            </a:extLst>
          </p:cNvPr>
          <p:cNvSpPr txBox="1">
            <a:spLocks/>
          </p:cNvSpPr>
          <p:nvPr/>
        </p:nvSpPr>
        <p:spPr>
          <a:xfrm>
            <a:off x="4570196" y="302003"/>
            <a:ext cx="7110102" cy="6274965"/>
          </a:xfrm>
          <a:prstGeom prst="rect">
            <a:avLst/>
          </a:prstGeom>
        </p:spPr>
        <p:txBody>
          <a:bodyPr vert="horz" lIns="91440" tIns="45720" rIns="91440" bIns="45720" rtlCol="0" anchor="t">
            <a:norm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l">
              <a:spcBef>
                <a:spcPts val="0"/>
              </a:spcBef>
              <a:spcAft>
                <a:spcPts val="0"/>
              </a:spcAft>
              <a:buClr>
                <a:srgbClr val="30ACEC">
                  <a:lumMod val="75000"/>
                </a:srgbClr>
              </a:buClr>
            </a:pPr>
            <a:r>
              <a:rPr lang="en-US" sz="3600" dirty="0">
                <a:solidFill>
                  <a:prstClr val="black"/>
                </a:solidFill>
                <a:latin typeface="CIDFont+F1"/>
                <a:cs typeface="Times New Roman" panose="02020603050405020304" pitchFamily="18" charset="0"/>
              </a:rPr>
              <a:t>						</a:t>
            </a:r>
            <a:endParaRPr lang="en-US" sz="3600" dirty="0">
              <a:solidFill>
                <a:prstClr val="black"/>
              </a:solidFill>
              <a:latin typeface="Times New Roman" panose="02020603050405020304" pitchFamily="18" charset="0"/>
              <a:cs typeface="Times New Roman" panose="02020603050405020304" pitchFamily="18" charset="0"/>
            </a:endParaRPr>
          </a:p>
        </p:txBody>
      </p:sp>
      <p:sp>
        <p:nvSpPr>
          <p:cNvPr id="3" name="Rectangle 2"/>
          <p:cNvSpPr/>
          <p:nvPr/>
        </p:nvSpPr>
        <p:spPr>
          <a:xfrm>
            <a:off x="3091543" y="302002"/>
            <a:ext cx="8993777" cy="5318379"/>
          </a:xfrm>
          <a:prstGeom prst="rect">
            <a:avLst/>
          </a:prstGeom>
        </p:spPr>
        <p:txBody>
          <a:bodyPr wrap="square" lIns="91440" tIns="45720" rIns="91440" bIns="45720" anchor="t">
            <a:spAutoFit/>
          </a:bodyPr>
          <a:lstStyle/>
          <a:p>
            <a:pPr>
              <a:lnSpc>
                <a:spcPct val="107000"/>
              </a:lnSpc>
              <a:spcAft>
                <a:spcPts val="800"/>
              </a:spcAft>
            </a:pPr>
            <a:endParaRPr lang="en-US" sz="2000"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2000" b="1" dirty="0">
                <a:latin typeface="Calibri" panose="020F0502020204030204" pitchFamily="34" charset="0"/>
                <a:ea typeface="Calibri" panose="020F0502020204030204" pitchFamily="34" charset="0"/>
                <a:cs typeface="Times New Roman" panose="02020603050405020304" pitchFamily="18" charset="0"/>
              </a:rPr>
              <a:t>PATROL Psychological Exams		$500	</a:t>
            </a:r>
            <a:r>
              <a:rPr lang="en-US" sz="2000" b="1" u="sng" dirty="0">
                <a:latin typeface="Calibri"/>
                <a:ea typeface="Calibri" panose="020F0502020204030204" pitchFamily="34" charset="0"/>
                <a:cs typeface="Times New Roman"/>
              </a:rPr>
              <a:t>2023	2024	2025</a:t>
            </a:r>
          </a:p>
          <a:p>
            <a:pPr>
              <a:lnSpc>
                <a:spcPct val="107000"/>
              </a:lnSpc>
            </a:pPr>
            <a:r>
              <a:rPr lang="en-US" sz="2000" dirty="0">
                <a:latin typeface="Calibri" panose="020F0502020204030204" pitchFamily="34" charset="0"/>
                <a:ea typeface="Calibri" panose="020F0502020204030204" pitchFamily="34" charset="0"/>
                <a:cs typeface="Times New Roman" panose="02020603050405020304" pitchFamily="18" charset="0"/>
              </a:rPr>
              <a:t>5-01-25-240-241-099</a:t>
            </a:r>
            <a:r>
              <a:rPr lang="en-US" sz="2000" dirty="0">
                <a:latin typeface="Calibri"/>
                <a:ea typeface="Calibri" panose="020F0502020204030204" pitchFamily="34" charset="0"/>
                <a:cs typeface="Times New Roman"/>
              </a:rPr>
              <a:t>						$500	$500	$500</a:t>
            </a:r>
            <a:endParaRPr lang="en-US" sz="20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en-US" sz="2000" dirty="0">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US" sz="2000" dirty="0">
                <a:latin typeface="Calibri" panose="020F0502020204030204" pitchFamily="34" charset="0"/>
                <a:ea typeface="Calibri" panose="020F0502020204030204" pitchFamily="34" charset="0"/>
                <a:cs typeface="Times New Roman" panose="02020603050405020304" pitchFamily="18" charset="0"/>
              </a:rPr>
              <a:t>	Psychological fitness for duty exams, which may be necessary as part of the early warning system to ensure officers are able to properly perform their duties. </a:t>
            </a:r>
          </a:p>
          <a:p>
            <a:pPr>
              <a:lnSpc>
                <a:spcPct val="107000"/>
              </a:lnSpc>
              <a:spcAft>
                <a:spcPts val="800"/>
              </a:spcAft>
            </a:pPr>
            <a:endParaRPr lang="en-US" sz="2000"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2000" b="1" dirty="0">
                <a:latin typeface="Calibri" panose="020F0502020204030204" pitchFamily="34" charset="0"/>
                <a:ea typeface="Calibri" panose="020F0502020204030204" pitchFamily="34" charset="0"/>
                <a:cs typeface="Times New Roman" panose="02020603050405020304" pitchFamily="18" charset="0"/>
              </a:rPr>
              <a:t>PATROL Other Supplies			</a:t>
            </a:r>
            <a:r>
              <a:rPr lang="en-US" sz="2000" b="1" dirty="0">
                <a:solidFill>
                  <a:srgbClr val="00B050"/>
                </a:solidFill>
                <a:latin typeface="Calibri" panose="020F0502020204030204" pitchFamily="34" charset="0"/>
                <a:ea typeface="Calibri" panose="020F0502020204030204" pitchFamily="34" charset="0"/>
                <a:cs typeface="Times New Roman" panose="02020603050405020304" pitchFamily="18" charset="0"/>
              </a:rPr>
              <a:t>+600</a:t>
            </a:r>
            <a:r>
              <a:rPr lang="en-US" sz="2000" b="1" dirty="0">
                <a:latin typeface="Calibri" panose="020F0502020204030204" pitchFamily="34" charset="0"/>
                <a:ea typeface="Calibri" panose="020F0502020204030204" pitchFamily="34" charset="0"/>
                <a:cs typeface="Times New Roman" panose="02020603050405020304" pitchFamily="18" charset="0"/>
              </a:rPr>
              <a:t>	</a:t>
            </a:r>
            <a:r>
              <a:rPr lang="en-US" sz="2000" b="1" u="sng" dirty="0">
                <a:latin typeface="Calibri"/>
                <a:ea typeface="Calibri" panose="020F0502020204030204" pitchFamily="34" charset="0"/>
                <a:cs typeface="Times New Roman"/>
              </a:rPr>
              <a:t>2023	2024	2025</a:t>
            </a:r>
          </a:p>
          <a:p>
            <a:pPr>
              <a:lnSpc>
                <a:spcPct val="107000"/>
              </a:lnSpc>
            </a:pPr>
            <a:r>
              <a:rPr lang="en-US" sz="2000" dirty="0">
                <a:latin typeface="Calibri" panose="020F0502020204030204" pitchFamily="34" charset="0"/>
                <a:ea typeface="Calibri" panose="020F0502020204030204" pitchFamily="34" charset="0"/>
                <a:cs typeface="Times New Roman" panose="02020603050405020304" pitchFamily="18" charset="0"/>
              </a:rPr>
              <a:t>5-01-25-240-241-107</a:t>
            </a:r>
            <a:r>
              <a:rPr lang="en-US" sz="2000" dirty="0">
                <a:latin typeface="Calibri"/>
                <a:ea typeface="Calibri" panose="020F0502020204030204" pitchFamily="34" charset="0"/>
                <a:cs typeface="Times New Roman"/>
              </a:rPr>
              <a:t>						$1000	$1000	$1600</a:t>
            </a:r>
            <a:endParaRPr lang="en-US" sz="20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pP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000" dirty="0">
                <a:latin typeface="Calibri" panose="020F0502020204030204" pitchFamily="34" charset="0"/>
                <a:ea typeface="Calibri" panose="020F0502020204030204" pitchFamily="34" charset="0"/>
                <a:cs typeface="Times New Roman" panose="02020603050405020304" pitchFamily="18" charset="0"/>
              </a:rPr>
              <a:t>	Various expendable supplies (e.g. note pads, paperclips, DVDs, thumb drives, </a:t>
            </a:r>
            <a:r>
              <a:rPr lang="en-US" sz="2000" dirty="0" err="1">
                <a:latin typeface="Calibri" panose="020F0502020204030204" pitchFamily="34" charset="0"/>
                <a:ea typeface="Calibri" panose="020F0502020204030204" pitchFamily="34" charset="0"/>
                <a:cs typeface="Times New Roman" panose="02020603050405020304" pitchFamily="18" charset="0"/>
              </a:rPr>
              <a:t>etc</a:t>
            </a:r>
            <a:r>
              <a:rPr lang="en-US" sz="2000" dirty="0">
                <a:latin typeface="Calibri" panose="020F0502020204030204" pitchFamily="34" charset="0"/>
                <a:ea typeface="Calibri" panose="020F0502020204030204" pitchFamily="34" charset="0"/>
                <a:cs typeface="Times New Roman" panose="02020603050405020304" pitchFamily="18" charset="0"/>
              </a:rPr>
              <a:t>), necessary for day to day operations of the patrol division.  Added the $600 to this line item that was previously in ADMIN Office Equipment. </a:t>
            </a:r>
          </a:p>
          <a:p>
            <a:pPr indent="457200">
              <a:lnSpc>
                <a:spcPct val="107000"/>
              </a:lnSpc>
              <a:spcAft>
                <a:spcPts val="800"/>
              </a:spcAft>
            </a:pPr>
            <a:endParaRPr lang="en-US" sz="20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374553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 name="Content Placeholder 3">
            <a:extLst>
              <a:ext uri="{FF2B5EF4-FFF2-40B4-BE49-F238E27FC236}">
                <a16:creationId xmlns="" xmlns:a16="http://schemas.microsoft.com/office/drawing/2014/main" id="{2C5E87F0-C5FE-469F-98DC-1BEA602251F9}"/>
              </a:ext>
            </a:extLst>
          </p:cNvPr>
          <p:cNvSpPr txBox="1">
            <a:spLocks/>
          </p:cNvSpPr>
          <p:nvPr/>
        </p:nvSpPr>
        <p:spPr>
          <a:xfrm>
            <a:off x="4570196" y="302003"/>
            <a:ext cx="7110102" cy="6274965"/>
          </a:xfrm>
          <a:prstGeom prst="rect">
            <a:avLst/>
          </a:prstGeom>
        </p:spPr>
        <p:txBody>
          <a:bodyPr vert="horz" lIns="91440" tIns="45720" rIns="91440" bIns="45720" rtlCol="0" anchor="t">
            <a:norm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l">
              <a:spcBef>
                <a:spcPts val="0"/>
              </a:spcBef>
              <a:spcAft>
                <a:spcPts val="0"/>
              </a:spcAft>
              <a:buClr>
                <a:srgbClr val="30ACEC">
                  <a:lumMod val="75000"/>
                </a:srgbClr>
              </a:buClr>
            </a:pPr>
            <a:r>
              <a:rPr lang="en-US" sz="3600" dirty="0">
                <a:solidFill>
                  <a:prstClr val="black"/>
                </a:solidFill>
                <a:latin typeface="CIDFont+F1"/>
                <a:cs typeface="Times New Roman" panose="02020603050405020304" pitchFamily="18" charset="0"/>
              </a:rPr>
              <a:t>						</a:t>
            </a:r>
            <a:endParaRPr lang="en-US" sz="3600" dirty="0">
              <a:solidFill>
                <a:prstClr val="black"/>
              </a:solidFill>
              <a:latin typeface="Times New Roman" panose="02020603050405020304" pitchFamily="18" charset="0"/>
              <a:cs typeface="Times New Roman" panose="02020603050405020304" pitchFamily="18" charset="0"/>
            </a:endParaRPr>
          </a:p>
        </p:txBody>
      </p:sp>
      <p:sp>
        <p:nvSpPr>
          <p:cNvPr id="2" name="Rectangle 1"/>
          <p:cNvSpPr/>
          <p:nvPr/>
        </p:nvSpPr>
        <p:spPr>
          <a:xfrm>
            <a:off x="2499361" y="378941"/>
            <a:ext cx="9387840" cy="5977021"/>
          </a:xfrm>
          <a:prstGeom prst="rect">
            <a:avLst/>
          </a:prstGeom>
        </p:spPr>
        <p:txBody>
          <a:bodyPr wrap="square">
            <a:spAutoFit/>
          </a:bodyPr>
          <a:lstStyle/>
          <a:p>
            <a:pPr>
              <a:lnSpc>
                <a:spcPct val="107000"/>
              </a:lnSpc>
            </a:pPr>
            <a:r>
              <a:rPr lang="en-US" sz="2000" b="1" dirty="0">
                <a:latin typeface="Calibri" panose="020F0502020204030204" pitchFamily="34" charset="0"/>
                <a:ea typeface="Calibri" panose="020F0502020204030204" pitchFamily="34" charset="0"/>
                <a:cs typeface="Times New Roman" panose="02020603050405020304" pitchFamily="18" charset="0"/>
              </a:rPr>
              <a:t>PATROL EMT Expenses		</a:t>
            </a:r>
            <a:r>
              <a:rPr lang="en-US" sz="2000" b="1" dirty="0">
                <a:solidFill>
                  <a:srgbClr val="00B050"/>
                </a:solidFill>
                <a:latin typeface="Calibri" panose="020F0502020204030204" pitchFamily="34" charset="0"/>
                <a:ea typeface="Calibri" panose="020F0502020204030204" pitchFamily="34" charset="0"/>
                <a:cs typeface="Times New Roman" panose="02020603050405020304" pitchFamily="18" charset="0"/>
              </a:rPr>
              <a:t>+400</a:t>
            </a:r>
            <a:r>
              <a:rPr lang="en-US" sz="2000" b="1" dirty="0">
                <a:latin typeface="Calibri" panose="020F0502020204030204" pitchFamily="34" charset="0"/>
                <a:ea typeface="Calibri" panose="020F0502020204030204" pitchFamily="34" charset="0"/>
                <a:cs typeface="Times New Roman" panose="02020603050405020304" pitchFamily="18" charset="0"/>
              </a:rPr>
              <a:t>		</a:t>
            </a:r>
            <a:r>
              <a:rPr lang="en-US" sz="2000" b="1" u="sng" dirty="0">
                <a:latin typeface="Calibri"/>
                <a:ea typeface="Calibri" panose="020F0502020204030204" pitchFamily="34" charset="0"/>
                <a:cs typeface="Times New Roman"/>
              </a:rPr>
              <a:t>2023	2024	2025</a:t>
            </a:r>
          </a:p>
          <a:p>
            <a:pPr>
              <a:lnSpc>
                <a:spcPct val="107000"/>
              </a:lnSpc>
            </a:pPr>
            <a:r>
              <a:rPr lang="en-US" sz="2000" dirty="0">
                <a:latin typeface="Calibri" panose="020F0502020204030204" pitchFamily="34" charset="0"/>
                <a:ea typeface="Calibri" panose="020F0502020204030204" pitchFamily="34" charset="0"/>
                <a:cs typeface="Times New Roman" panose="02020603050405020304" pitchFamily="18" charset="0"/>
              </a:rPr>
              <a:t>5-01-25-240-241-116</a:t>
            </a:r>
            <a:r>
              <a:rPr lang="en-US" sz="2000" dirty="0">
                <a:latin typeface="Calibri"/>
                <a:ea typeface="Calibri" panose="020F0502020204030204" pitchFamily="34" charset="0"/>
                <a:cs typeface="Times New Roman"/>
              </a:rPr>
              <a:t>						$2250	$2100	$2500</a:t>
            </a:r>
            <a:endParaRPr lang="en-US" sz="20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en-US" sz="2000" dirty="0">
                <a:latin typeface="Calibri" panose="020F0502020204030204" pitchFamily="34" charset="0"/>
                <a:ea typeface="Calibri" panose="020F0502020204030204" pitchFamily="34" charset="0"/>
                <a:cs typeface="Times New Roman" panose="02020603050405020304" pitchFamily="18" charset="0"/>
              </a:rPr>
              <a:t>	</a:t>
            </a:r>
          </a:p>
          <a:p>
            <a:pPr indent="457200">
              <a:lnSpc>
                <a:spcPct val="107000"/>
              </a:lnSpc>
              <a:spcAft>
                <a:spcPts val="800"/>
              </a:spcAft>
            </a:pPr>
            <a:r>
              <a:rPr lang="en-US" sz="2000" dirty="0">
                <a:latin typeface="Calibri" panose="020F0502020204030204" pitchFamily="34" charset="0"/>
                <a:ea typeface="Calibri" panose="020F0502020204030204" pitchFamily="34" charset="0"/>
                <a:cs typeface="Times New Roman" panose="02020603050405020304" pitchFamily="18" charset="0"/>
              </a:rPr>
              <a:t>Supplies and equipment (e.g. first aid supplies, PPE, </a:t>
            </a:r>
            <a:r>
              <a:rPr lang="en-US" sz="2000" dirty="0" err="1">
                <a:latin typeface="Calibri" panose="020F0502020204030204" pitchFamily="34" charset="0"/>
                <a:ea typeface="Calibri" panose="020F0502020204030204" pitchFamily="34" charset="0"/>
                <a:cs typeface="Times New Roman" panose="02020603050405020304" pitchFamily="18" charset="0"/>
              </a:rPr>
              <a:t>etc</a:t>
            </a:r>
            <a:r>
              <a:rPr lang="en-US" sz="2000" dirty="0">
                <a:latin typeface="Calibri" panose="020F0502020204030204" pitchFamily="34" charset="0"/>
                <a:ea typeface="Calibri" panose="020F0502020204030204" pitchFamily="34" charset="0"/>
                <a:cs typeface="Times New Roman" panose="02020603050405020304" pitchFamily="18" charset="0"/>
              </a:rPr>
              <a:t>) necessary to properly equip officers cross-trained as emergency medical technicians.</a:t>
            </a:r>
          </a:p>
          <a:p>
            <a:pPr indent="457200">
              <a:lnSpc>
                <a:spcPct val="107000"/>
              </a:lnSpc>
              <a:spcAft>
                <a:spcPts val="800"/>
              </a:spcAft>
            </a:pP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2000" b="1" dirty="0">
                <a:latin typeface="Calibri" panose="020F0502020204030204" pitchFamily="34" charset="0"/>
                <a:ea typeface="Calibri" panose="020F0502020204030204" pitchFamily="34" charset="0"/>
                <a:cs typeface="Times New Roman" panose="02020603050405020304" pitchFamily="18" charset="0"/>
              </a:rPr>
              <a:t>PATROL SWAT Expenses		</a:t>
            </a:r>
            <a:r>
              <a:rPr lang="en-US" sz="2000" b="1" dirty="0">
                <a:solidFill>
                  <a:srgbClr val="00B050"/>
                </a:solidFill>
                <a:latin typeface="Calibri" panose="020F0502020204030204" pitchFamily="34" charset="0"/>
                <a:ea typeface="Calibri" panose="020F0502020204030204" pitchFamily="34" charset="0"/>
                <a:cs typeface="Times New Roman" panose="02020603050405020304" pitchFamily="18" charset="0"/>
              </a:rPr>
              <a:t>+1000</a:t>
            </a:r>
            <a:r>
              <a:rPr lang="en-US" sz="2000" b="1" dirty="0">
                <a:latin typeface="Calibri" panose="020F0502020204030204" pitchFamily="34" charset="0"/>
                <a:ea typeface="Calibri" panose="020F0502020204030204" pitchFamily="34" charset="0"/>
                <a:cs typeface="Times New Roman" panose="02020603050405020304" pitchFamily="18" charset="0"/>
              </a:rPr>
              <a:t>		</a:t>
            </a:r>
            <a:r>
              <a:rPr lang="en-US" sz="2000" b="1" u="sng" dirty="0">
                <a:latin typeface="Calibri"/>
                <a:ea typeface="Calibri" panose="020F0502020204030204" pitchFamily="34" charset="0"/>
                <a:cs typeface="Times New Roman"/>
              </a:rPr>
              <a:t>2023	2024	2025</a:t>
            </a:r>
          </a:p>
          <a:p>
            <a:pPr>
              <a:lnSpc>
                <a:spcPct val="107000"/>
              </a:lnSpc>
            </a:pPr>
            <a:r>
              <a:rPr lang="en-US" sz="2000" dirty="0">
                <a:latin typeface="Calibri" panose="020F0502020204030204" pitchFamily="34" charset="0"/>
                <a:ea typeface="Calibri" panose="020F0502020204030204" pitchFamily="34" charset="0"/>
                <a:cs typeface="Times New Roman" panose="02020603050405020304" pitchFamily="18" charset="0"/>
              </a:rPr>
              <a:t>5-01-25-240-241-117</a:t>
            </a:r>
            <a:r>
              <a:rPr lang="en-US" sz="2000" dirty="0">
                <a:latin typeface="Calibri"/>
                <a:ea typeface="Calibri" panose="020F0502020204030204" pitchFamily="34" charset="0"/>
                <a:cs typeface="Times New Roman"/>
              </a:rPr>
              <a:t>						$2000	$1500	$2500</a:t>
            </a:r>
            <a:endParaRPr lang="en-US" sz="2000" dirty="0">
              <a:latin typeface="Calibri" panose="020F0502020204030204" pitchFamily="34" charset="0"/>
              <a:ea typeface="Times New Roman" panose="02020603050405020304" pitchFamily="18" charset="0"/>
              <a:cs typeface="Times New Roman" panose="02020603050405020304" pitchFamily="18" charset="0"/>
            </a:endParaRPr>
          </a:p>
          <a:p>
            <a:pPr indent="457200">
              <a:lnSpc>
                <a:spcPct val="107000"/>
              </a:lnSpc>
              <a:spcAft>
                <a:spcPts val="800"/>
              </a:spcAft>
            </a:pP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indent="457200">
              <a:lnSpc>
                <a:spcPct val="107000"/>
              </a:lnSpc>
              <a:spcAft>
                <a:spcPts val="800"/>
              </a:spcAft>
            </a:pPr>
            <a:r>
              <a:rPr lang="en-US" sz="2000" dirty="0">
                <a:latin typeface="Calibri" panose="020F0502020204030204" pitchFamily="34" charset="0"/>
                <a:ea typeface="Calibri" panose="020F0502020204030204" pitchFamily="34" charset="0"/>
                <a:cs typeface="Times New Roman" panose="02020603050405020304" pitchFamily="18" charset="0"/>
              </a:rPr>
              <a:t>SWAT equipment (e.g. bags/cases, breaching tools, </a:t>
            </a:r>
            <a:r>
              <a:rPr lang="en-US" sz="2000" dirty="0" err="1">
                <a:latin typeface="Calibri" panose="020F0502020204030204" pitchFamily="34" charset="0"/>
                <a:ea typeface="Calibri" panose="020F0502020204030204" pitchFamily="34" charset="0"/>
                <a:cs typeface="Times New Roman" panose="02020603050405020304" pitchFamily="18" charset="0"/>
              </a:rPr>
              <a:t>etc</a:t>
            </a:r>
            <a:r>
              <a:rPr lang="en-US" sz="2000" dirty="0">
                <a:latin typeface="Calibri" panose="020F0502020204030204" pitchFamily="34" charset="0"/>
                <a:ea typeface="Calibri" panose="020F0502020204030204" pitchFamily="34" charset="0"/>
                <a:cs typeface="Times New Roman" panose="02020603050405020304" pitchFamily="18" charset="0"/>
              </a:rPr>
              <a:t>) necessary to properly equip SWAT operators for the safe execution of search warrants, hostage rescue, etc.  Willingboro SWAT is a Tier 2 SWAT Team and has to meet certain training requirements to maintain our Tier 2 status.  </a:t>
            </a:r>
          </a:p>
          <a:p>
            <a:pPr indent="457200">
              <a:lnSpc>
                <a:spcPct val="107000"/>
              </a:lnSpc>
              <a:spcAft>
                <a:spcPts val="800"/>
              </a:spcAft>
            </a:pP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2000" b="1" dirty="0">
                <a:latin typeface="Calibri" panose="020F0502020204030204" pitchFamily="34" charset="0"/>
                <a:ea typeface="Calibri" panose="020F0502020204030204" pitchFamily="34" charset="0"/>
                <a:cs typeface="Times New Roman" panose="02020603050405020304" pitchFamily="18" charset="0"/>
              </a:rPr>
              <a:t>Computer Repair/</a:t>
            </a:r>
            <a:r>
              <a:rPr lang="en-US" sz="2000" b="1" dirty="0" err="1">
                <a:latin typeface="Calibri" panose="020F0502020204030204" pitchFamily="34" charset="0"/>
                <a:ea typeface="Calibri" panose="020F0502020204030204" pitchFamily="34" charset="0"/>
                <a:cs typeface="Times New Roman" panose="02020603050405020304" pitchFamily="18" charset="0"/>
              </a:rPr>
              <a:t>Maint</a:t>
            </a:r>
            <a:r>
              <a:rPr lang="en-US" sz="2000" b="1" dirty="0">
                <a:latin typeface="Calibri" panose="020F0502020204030204" pitchFamily="34" charset="0"/>
                <a:ea typeface="Calibri" panose="020F0502020204030204" pitchFamily="34" charset="0"/>
                <a:cs typeface="Times New Roman" panose="02020603050405020304" pitchFamily="18" charset="0"/>
              </a:rPr>
              <a:t>.		</a:t>
            </a:r>
            <a:r>
              <a:rPr lang="en-US" sz="2000"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-900</a:t>
            </a:r>
            <a:r>
              <a:rPr lang="en-US" sz="2000" b="1" dirty="0">
                <a:latin typeface="Calibri" panose="020F0502020204030204" pitchFamily="34" charset="0"/>
                <a:ea typeface="Calibri" panose="020F0502020204030204" pitchFamily="34" charset="0"/>
                <a:cs typeface="Times New Roman" panose="02020603050405020304" pitchFamily="18" charset="0"/>
              </a:rPr>
              <a:t>		</a:t>
            </a:r>
            <a:r>
              <a:rPr lang="en-US" sz="2000" b="1" u="sng" dirty="0">
                <a:latin typeface="Calibri"/>
                <a:ea typeface="Calibri" panose="020F0502020204030204" pitchFamily="34" charset="0"/>
                <a:cs typeface="Times New Roman"/>
              </a:rPr>
              <a:t>2023	2024	2025</a:t>
            </a:r>
          </a:p>
          <a:p>
            <a:pPr>
              <a:lnSpc>
                <a:spcPct val="107000"/>
              </a:lnSpc>
            </a:pPr>
            <a:r>
              <a:rPr lang="en-US" sz="2000" dirty="0">
                <a:latin typeface="Calibri" panose="020F0502020204030204" pitchFamily="34" charset="0"/>
                <a:ea typeface="Calibri" panose="020F0502020204030204" pitchFamily="34" charset="0"/>
                <a:cs typeface="Times New Roman" panose="02020603050405020304" pitchFamily="18" charset="0"/>
              </a:rPr>
              <a:t>5-01-25-240-241-156</a:t>
            </a:r>
            <a:r>
              <a:rPr lang="en-US" sz="2000" dirty="0">
                <a:latin typeface="Calibri"/>
                <a:ea typeface="Calibri" panose="020F0502020204030204" pitchFamily="34" charset="0"/>
                <a:cs typeface="Times New Roman"/>
              </a:rPr>
              <a:t>						$0		$900	</a:t>
            </a:r>
            <a:r>
              <a:rPr lang="en-US" sz="2000" dirty="0" smtClean="0">
                <a:latin typeface="Calibri"/>
                <a:ea typeface="Calibri" panose="020F0502020204030204" pitchFamily="34" charset="0"/>
                <a:cs typeface="Times New Roman"/>
              </a:rPr>
              <a:t>$0</a:t>
            </a:r>
            <a:endParaRPr lang="en-US" sz="20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777933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 name="Content Placeholder 3">
            <a:extLst>
              <a:ext uri="{FF2B5EF4-FFF2-40B4-BE49-F238E27FC236}">
                <a16:creationId xmlns="" xmlns:a16="http://schemas.microsoft.com/office/drawing/2014/main" id="{2C5E87F0-C5FE-469F-98DC-1BEA602251F9}"/>
              </a:ext>
            </a:extLst>
          </p:cNvPr>
          <p:cNvSpPr txBox="1">
            <a:spLocks/>
          </p:cNvSpPr>
          <p:nvPr/>
        </p:nvSpPr>
        <p:spPr>
          <a:xfrm>
            <a:off x="4570196" y="302003"/>
            <a:ext cx="7110102" cy="6274965"/>
          </a:xfrm>
          <a:prstGeom prst="rect">
            <a:avLst/>
          </a:prstGeom>
        </p:spPr>
        <p:txBody>
          <a:bodyPr vert="horz" lIns="91440" tIns="45720" rIns="91440" bIns="45720" rtlCol="0" anchor="t">
            <a:norm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l">
              <a:spcBef>
                <a:spcPts val="0"/>
              </a:spcBef>
              <a:spcAft>
                <a:spcPts val="0"/>
              </a:spcAft>
              <a:buClr>
                <a:srgbClr val="30ACEC">
                  <a:lumMod val="75000"/>
                </a:srgbClr>
              </a:buClr>
            </a:pPr>
            <a:r>
              <a:rPr lang="en-US" sz="3600" dirty="0">
                <a:solidFill>
                  <a:prstClr val="black"/>
                </a:solidFill>
                <a:latin typeface="CIDFont+F1"/>
                <a:cs typeface="Times New Roman" panose="02020603050405020304" pitchFamily="18" charset="0"/>
              </a:rPr>
              <a:t>						</a:t>
            </a:r>
            <a:endParaRPr lang="en-US" sz="3600" dirty="0">
              <a:solidFill>
                <a:prstClr val="black"/>
              </a:solidFill>
              <a:latin typeface="Times New Roman" panose="02020603050405020304" pitchFamily="18" charset="0"/>
              <a:cs typeface="Times New Roman" panose="02020603050405020304" pitchFamily="18" charset="0"/>
            </a:endParaRPr>
          </a:p>
        </p:txBody>
      </p:sp>
      <p:sp>
        <p:nvSpPr>
          <p:cNvPr id="2" name="Rectangle 1"/>
          <p:cNvSpPr/>
          <p:nvPr/>
        </p:nvSpPr>
        <p:spPr>
          <a:xfrm>
            <a:off x="2667000" y="195323"/>
            <a:ext cx="9525000" cy="6873420"/>
          </a:xfrm>
          <a:prstGeom prst="rect">
            <a:avLst/>
          </a:prstGeom>
        </p:spPr>
        <p:txBody>
          <a:bodyPr wrap="square">
            <a:spAutoFit/>
          </a:bodyPr>
          <a:lstStyle/>
          <a:p>
            <a:pPr>
              <a:lnSpc>
                <a:spcPct val="107000"/>
              </a:lnSpc>
            </a:pPr>
            <a:r>
              <a:rPr lang="en-US" b="1" dirty="0">
                <a:latin typeface="Calibri" panose="020F0502020204030204" pitchFamily="34" charset="0"/>
                <a:ea typeface="Calibri" panose="020F0502020204030204" pitchFamily="34" charset="0"/>
                <a:cs typeface="Times New Roman" panose="02020603050405020304" pitchFamily="18" charset="0"/>
              </a:rPr>
              <a:t>K-9 Training				</a:t>
            </a:r>
            <a:r>
              <a:rPr lang="en-US" b="1" dirty="0">
                <a:solidFill>
                  <a:srgbClr val="00B050"/>
                </a:solidFill>
                <a:latin typeface="Calibri" panose="020F0502020204030204" pitchFamily="34" charset="0"/>
                <a:ea typeface="Calibri" panose="020F0502020204030204" pitchFamily="34" charset="0"/>
                <a:cs typeface="Times New Roman" panose="02020603050405020304" pitchFamily="18" charset="0"/>
              </a:rPr>
              <a:t>+650</a:t>
            </a:r>
            <a:r>
              <a:rPr lang="en-US" b="1" dirty="0">
                <a:latin typeface="Calibri" panose="020F0502020204030204" pitchFamily="34" charset="0"/>
                <a:ea typeface="Calibri" panose="020F0502020204030204" pitchFamily="34" charset="0"/>
                <a:cs typeface="Times New Roman" panose="02020603050405020304" pitchFamily="18" charset="0"/>
              </a:rPr>
              <a:t>		</a:t>
            </a:r>
            <a:r>
              <a:rPr lang="en-US" b="1" u="sng" dirty="0">
                <a:latin typeface="Calibri"/>
                <a:ea typeface="Calibri" panose="020F0502020204030204" pitchFamily="34" charset="0"/>
                <a:cs typeface="Times New Roman"/>
              </a:rPr>
              <a:t>2023	2024	2025</a:t>
            </a:r>
          </a:p>
          <a:p>
            <a:pPr>
              <a:lnSpc>
                <a:spcPct val="107000"/>
              </a:lnSpc>
            </a:pPr>
            <a:r>
              <a:rPr lang="en-US" dirty="0">
                <a:latin typeface="Calibri" panose="020F0502020204030204" pitchFamily="34" charset="0"/>
                <a:ea typeface="Calibri" panose="020F0502020204030204" pitchFamily="34" charset="0"/>
                <a:cs typeface="Times New Roman" panose="02020603050405020304" pitchFamily="18" charset="0"/>
              </a:rPr>
              <a:t>5-01-25-240-242-031</a:t>
            </a:r>
            <a:r>
              <a:rPr lang="en-US" dirty="0">
                <a:latin typeface="Calibri"/>
                <a:ea typeface="Calibri" panose="020F0502020204030204" pitchFamily="34" charset="0"/>
                <a:cs typeface="Times New Roman"/>
              </a:rPr>
              <a:t>					$700	$350	$1000</a:t>
            </a:r>
            <a:endParaRPr lang="en-US"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en-US" b="1" dirty="0">
                <a:latin typeface="Calibri" panose="020F0502020204030204" pitchFamily="34" charset="0"/>
                <a:ea typeface="Calibri" panose="020F0502020204030204" pitchFamily="34" charset="0"/>
                <a:cs typeface="Times New Roman" panose="02020603050405020304" pitchFamily="18" charset="0"/>
              </a:rPr>
              <a:t>		</a:t>
            </a:r>
            <a:endParaRPr lang="en-US" dirty="0">
              <a:latin typeface="Calibri" panose="020F0502020204030204" pitchFamily="34" charset="0"/>
              <a:ea typeface="Calibri" panose="020F0502020204030204" pitchFamily="34" charset="0"/>
              <a:cs typeface="Times New Roman" panose="02020603050405020304" pitchFamily="18" charset="0"/>
            </a:endParaRPr>
          </a:p>
          <a:p>
            <a:r>
              <a:rPr lang="en-US" dirty="0">
                <a:latin typeface="Calibri" panose="020F0502020204030204" pitchFamily="34" charset="0"/>
                <a:ea typeface="Calibri" panose="020F0502020204030204" pitchFamily="34" charset="0"/>
                <a:cs typeface="Times New Roman" panose="02020603050405020304" pitchFamily="18" charset="0"/>
              </a:rPr>
              <a:t>	Cost associated with training mandated by the Attorney General for K9 handlers and their dogs.  We would also like to add an additional K9 to the Department due to the retirement of K9 Niko in Feb of 2025.  </a:t>
            </a:r>
            <a:endParaRPr lang="en-US" dirty="0"/>
          </a:p>
          <a:p>
            <a:pPr>
              <a:lnSpc>
                <a:spcPct val="107000"/>
              </a:lnSpc>
              <a:spcAft>
                <a:spcPts val="800"/>
              </a:spcAft>
            </a:pPr>
            <a:endParaRPr lang="en-US"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b="1" dirty="0">
                <a:latin typeface="Calibri" panose="020F0502020204030204" pitchFamily="34" charset="0"/>
                <a:ea typeface="Calibri" panose="020F0502020204030204" pitchFamily="34" charset="0"/>
                <a:cs typeface="Times New Roman" panose="02020603050405020304" pitchFamily="18" charset="0"/>
              </a:rPr>
              <a:t>K-9 EXPENSES				</a:t>
            </a:r>
            <a:r>
              <a:rPr lang="en-US" b="1" dirty="0">
                <a:solidFill>
                  <a:srgbClr val="00B050"/>
                </a:solidFill>
                <a:latin typeface="Calibri" panose="020F0502020204030204" pitchFamily="34" charset="0"/>
                <a:ea typeface="Calibri" panose="020F0502020204030204" pitchFamily="34" charset="0"/>
                <a:cs typeface="Times New Roman" panose="02020603050405020304" pitchFamily="18" charset="0"/>
              </a:rPr>
              <a:t>+8000</a:t>
            </a:r>
            <a:r>
              <a:rPr lang="en-US" b="1" dirty="0">
                <a:latin typeface="Calibri" panose="020F0502020204030204" pitchFamily="34" charset="0"/>
                <a:ea typeface="Calibri" panose="020F0502020204030204" pitchFamily="34" charset="0"/>
                <a:cs typeface="Times New Roman" panose="02020603050405020304" pitchFamily="18" charset="0"/>
              </a:rPr>
              <a:t>		</a:t>
            </a:r>
            <a:r>
              <a:rPr lang="en-US" b="1" u="sng" dirty="0">
                <a:latin typeface="Calibri"/>
                <a:ea typeface="Calibri" panose="020F0502020204030204" pitchFamily="34" charset="0"/>
                <a:cs typeface="Times New Roman"/>
              </a:rPr>
              <a:t>2023	2024	2025</a:t>
            </a:r>
          </a:p>
          <a:p>
            <a:pPr>
              <a:lnSpc>
                <a:spcPct val="107000"/>
              </a:lnSpc>
            </a:pPr>
            <a:r>
              <a:rPr lang="en-US" dirty="0">
                <a:latin typeface="Calibri" panose="020F0502020204030204" pitchFamily="34" charset="0"/>
                <a:ea typeface="Calibri" panose="020F0502020204030204" pitchFamily="34" charset="0"/>
                <a:cs typeface="Times New Roman" panose="02020603050405020304" pitchFamily="18" charset="0"/>
              </a:rPr>
              <a:t>5-01-25-240-242-033</a:t>
            </a:r>
            <a:r>
              <a:rPr lang="en-US" dirty="0">
                <a:latin typeface="Calibri"/>
                <a:ea typeface="Calibri" panose="020F0502020204030204" pitchFamily="34" charset="0"/>
                <a:cs typeface="Times New Roman"/>
              </a:rPr>
              <a:t>					$3000	$2000	$10,000</a:t>
            </a:r>
            <a:endParaRPr lang="en-US"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	</a:t>
            </a:r>
          </a:p>
          <a:p>
            <a:pPr indent="457200">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Food and Equipment for K9 teams (e.g. harnesses, leads, kennels, food </a:t>
            </a:r>
            <a:r>
              <a:rPr lang="en-US" dirty="0" err="1">
                <a:latin typeface="Calibri" panose="020F0502020204030204" pitchFamily="34" charset="0"/>
                <a:ea typeface="Calibri" panose="020F0502020204030204" pitchFamily="34" charset="0"/>
                <a:cs typeface="Times New Roman" panose="02020603050405020304" pitchFamily="18" charset="0"/>
              </a:rPr>
              <a:t>etc</a:t>
            </a:r>
            <a:r>
              <a:rPr lang="en-US" dirty="0">
                <a:latin typeface="Calibri" panose="020F0502020204030204" pitchFamily="34" charset="0"/>
                <a:ea typeface="Calibri" panose="020F0502020204030204" pitchFamily="34" charset="0"/>
                <a:cs typeface="Times New Roman" panose="02020603050405020304" pitchFamily="18" charset="0"/>
              </a:rPr>
              <a:t>), necessary for the heath and safety of police K9s and their handlers.  Additional funding </a:t>
            </a:r>
            <a:r>
              <a:rPr lang="en-US" dirty="0" smtClean="0">
                <a:latin typeface="Calibri" panose="020F0502020204030204" pitchFamily="34" charset="0"/>
                <a:ea typeface="Calibri" panose="020F0502020204030204" pitchFamily="34" charset="0"/>
                <a:cs typeface="Times New Roman" panose="02020603050405020304" pitchFamily="18" charset="0"/>
              </a:rPr>
              <a:t>request is </a:t>
            </a:r>
            <a:r>
              <a:rPr lang="en-US" dirty="0">
                <a:latin typeface="Calibri" panose="020F0502020204030204" pitchFamily="34" charset="0"/>
                <a:ea typeface="Calibri" panose="020F0502020204030204" pitchFamily="34" charset="0"/>
                <a:cs typeface="Times New Roman" panose="02020603050405020304" pitchFamily="18" charset="0"/>
              </a:rPr>
              <a:t>to purchase a duel purpose K9.  </a:t>
            </a:r>
            <a:r>
              <a:rPr lang="en-US" dirty="0" smtClean="0">
                <a:latin typeface="Calibri" panose="020F0502020204030204" pitchFamily="34" charset="0"/>
                <a:ea typeface="Calibri" panose="020F0502020204030204" pitchFamily="34" charset="0"/>
                <a:cs typeface="Times New Roman" panose="02020603050405020304" pitchFamily="18" charset="0"/>
              </a:rPr>
              <a:t>Our past </a:t>
            </a:r>
            <a:r>
              <a:rPr lang="en-US" dirty="0">
                <a:latin typeface="Calibri" panose="020F0502020204030204" pitchFamily="34" charset="0"/>
                <a:ea typeface="Calibri" panose="020F0502020204030204" pitchFamily="34" charset="0"/>
                <a:cs typeface="Times New Roman" panose="02020603050405020304" pitchFamily="18" charset="0"/>
              </a:rPr>
              <a:t>3 K9’s have been purchased </a:t>
            </a:r>
            <a:r>
              <a:rPr lang="en-US" dirty="0" smtClean="0">
                <a:latin typeface="Calibri" panose="020F0502020204030204" pitchFamily="34" charset="0"/>
                <a:ea typeface="Calibri" panose="020F0502020204030204" pitchFamily="34" charset="0"/>
                <a:cs typeface="Times New Roman" panose="02020603050405020304" pitchFamily="18" charset="0"/>
              </a:rPr>
              <a:t>through donations and fund raising from </a:t>
            </a:r>
            <a:r>
              <a:rPr lang="en-US" dirty="0">
                <a:latin typeface="Calibri" panose="020F0502020204030204" pitchFamily="34" charset="0"/>
                <a:ea typeface="Calibri" panose="020F0502020204030204" pitchFamily="34" charset="0"/>
                <a:cs typeface="Times New Roman" panose="02020603050405020304" pitchFamily="18" charset="0"/>
              </a:rPr>
              <a:t>the Willingboro K9 Association Non-Profit.  </a:t>
            </a:r>
          </a:p>
          <a:p>
            <a:pPr indent="457200">
              <a:lnSpc>
                <a:spcPct val="107000"/>
              </a:lnSpc>
              <a:spcAft>
                <a:spcPts val="800"/>
              </a:spcAft>
            </a:pP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b="1" dirty="0">
                <a:latin typeface="Calibri" panose="020F0502020204030204" pitchFamily="34" charset="0"/>
                <a:ea typeface="Calibri" panose="020F0502020204030204" pitchFamily="34" charset="0"/>
                <a:cs typeface="Times New Roman" panose="02020603050405020304" pitchFamily="18" charset="0"/>
              </a:rPr>
              <a:t>K-9 Vet Services			</a:t>
            </a:r>
            <a:r>
              <a:rPr lang="en-US" b="1" dirty="0">
                <a:solidFill>
                  <a:srgbClr val="00B050"/>
                </a:solidFill>
                <a:latin typeface="Calibri" panose="020F0502020204030204" pitchFamily="34" charset="0"/>
                <a:ea typeface="Calibri" panose="020F0502020204030204" pitchFamily="34" charset="0"/>
                <a:cs typeface="Times New Roman" panose="02020603050405020304" pitchFamily="18" charset="0"/>
              </a:rPr>
              <a:t>+3300</a:t>
            </a:r>
            <a:r>
              <a:rPr lang="en-US" b="1" dirty="0">
                <a:latin typeface="Calibri" panose="020F0502020204030204" pitchFamily="34" charset="0"/>
                <a:ea typeface="Calibri" panose="020F0502020204030204" pitchFamily="34" charset="0"/>
                <a:cs typeface="Times New Roman" panose="02020603050405020304" pitchFamily="18" charset="0"/>
              </a:rPr>
              <a:t>		</a:t>
            </a:r>
            <a:r>
              <a:rPr lang="en-US" b="1" u="sng" dirty="0">
                <a:latin typeface="Calibri"/>
                <a:ea typeface="Calibri" panose="020F0502020204030204" pitchFamily="34" charset="0"/>
                <a:cs typeface="Times New Roman"/>
              </a:rPr>
              <a:t>2023	2024	2025</a:t>
            </a:r>
          </a:p>
          <a:p>
            <a:pPr>
              <a:lnSpc>
                <a:spcPct val="107000"/>
              </a:lnSpc>
            </a:pPr>
            <a:r>
              <a:rPr lang="en-US" dirty="0">
                <a:latin typeface="Calibri" panose="020F0502020204030204" pitchFamily="34" charset="0"/>
                <a:ea typeface="Calibri" panose="020F0502020204030204" pitchFamily="34" charset="0"/>
                <a:cs typeface="Times New Roman" panose="02020603050405020304" pitchFamily="18" charset="0"/>
              </a:rPr>
              <a:t>5-01-25-240-242-096</a:t>
            </a:r>
            <a:r>
              <a:rPr lang="en-US" dirty="0">
                <a:latin typeface="Calibri"/>
                <a:ea typeface="Calibri" panose="020F0502020204030204" pitchFamily="34" charset="0"/>
                <a:cs typeface="Times New Roman"/>
              </a:rPr>
              <a:t>					$5000	$2700	$6000</a:t>
            </a:r>
            <a:endParaRPr lang="en-US"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	</a:t>
            </a:r>
          </a:p>
          <a:p>
            <a:pPr indent="457200">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Veterinary services for police K9s, necessary for the heath of police K9s.  This includes routine medical exams, emergency medical treatment, monthly medicines such as heart guard, flee and tick prevention, etc. 				</a:t>
            </a:r>
          </a:p>
        </p:txBody>
      </p:sp>
    </p:spTree>
    <p:extLst>
      <p:ext uri="{BB962C8B-B14F-4D97-AF65-F5344CB8AC3E}">
        <p14:creationId xmlns:p14="http://schemas.microsoft.com/office/powerpoint/2010/main" val="17515364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 name="Content Placeholder 3">
            <a:extLst>
              <a:ext uri="{FF2B5EF4-FFF2-40B4-BE49-F238E27FC236}">
                <a16:creationId xmlns="" xmlns:a16="http://schemas.microsoft.com/office/drawing/2014/main" id="{2C5E87F0-C5FE-469F-98DC-1BEA602251F9}"/>
              </a:ext>
            </a:extLst>
          </p:cNvPr>
          <p:cNvSpPr txBox="1">
            <a:spLocks/>
          </p:cNvSpPr>
          <p:nvPr/>
        </p:nvSpPr>
        <p:spPr>
          <a:xfrm>
            <a:off x="4570196" y="302003"/>
            <a:ext cx="7110102" cy="6274965"/>
          </a:xfrm>
          <a:prstGeom prst="rect">
            <a:avLst/>
          </a:prstGeom>
        </p:spPr>
        <p:txBody>
          <a:bodyPr vert="horz" lIns="91440" tIns="45720" rIns="91440" bIns="45720" rtlCol="0" anchor="t">
            <a:norm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l">
              <a:spcBef>
                <a:spcPts val="0"/>
              </a:spcBef>
              <a:spcAft>
                <a:spcPts val="0"/>
              </a:spcAft>
              <a:buClr>
                <a:srgbClr val="30ACEC">
                  <a:lumMod val="75000"/>
                </a:srgbClr>
              </a:buClr>
            </a:pPr>
            <a:r>
              <a:rPr lang="en-US" sz="3600" dirty="0">
                <a:solidFill>
                  <a:prstClr val="black"/>
                </a:solidFill>
                <a:latin typeface="CIDFont+F1"/>
                <a:cs typeface="Times New Roman" panose="02020603050405020304" pitchFamily="18" charset="0"/>
              </a:rPr>
              <a:t>						</a:t>
            </a:r>
            <a:endParaRPr lang="en-US" sz="3600" dirty="0">
              <a:solidFill>
                <a:prstClr val="black"/>
              </a:solidFill>
              <a:latin typeface="Times New Roman" panose="02020603050405020304" pitchFamily="18" charset="0"/>
              <a:cs typeface="Times New Roman" panose="02020603050405020304" pitchFamily="18" charset="0"/>
            </a:endParaRPr>
          </a:p>
        </p:txBody>
      </p:sp>
      <p:sp>
        <p:nvSpPr>
          <p:cNvPr id="2" name="Rectangle 1"/>
          <p:cNvSpPr/>
          <p:nvPr/>
        </p:nvSpPr>
        <p:spPr>
          <a:xfrm>
            <a:off x="3291840" y="148279"/>
            <a:ext cx="8900160" cy="6145016"/>
          </a:xfrm>
          <a:prstGeom prst="rect">
            <a:avLst/>
          </a:prstGeom>
        </p:spPr>
        <p:txBody>
          <a:bodyPr wrap="square">
            <a:spAutoFit/>
          </a:bodyPr>
          <a:lstStyle/>
          <a:p>
            <a:pPr>
              <a:lnSpc>
                <a:spcPct val="107000"/>
              </a:lnSpc>
            </a:pPr>
            <a:r>
              <a:rPr lang="en-US" b="1" dirty="0">
                <a:latin typeface="Calibri" panose="020F0502020204030204" pitchFamily="34" charset="0"/>
                <a:ea typeface="Calibri" panose="020F0502020204030204" pitchFamily="34" charset="0"/>
                <a:cs typeface="Times New Roman" panose="02020603050405020304" pitchFamily="18" charset="0"/>
              </a:rPr>
              <a:t>DETECTIVES Clothing			$20,000			</a:t>
            </a:r>
            <a:r>
              <a:rPr lang="en-US" b="1" u="sng" dirty="0">
                <a:latin typeface="Calibri"/>
                <a:ea typeface="Calibri" panose="020F0502020204030204" pitchFamily="34" charset="0"/>
                <a:cs typeface="Times New Roman"/>
              </a:rPr>
              <a:t>2023		2024		2025</a:t>
            </a:r>
          </a:p>
          <a:p>
            <a:pPr>
              <a:lnSpc>
                <a:spcPct val="107000"/>
              </a:lnSpc>
            </a:pPr>
            <a:r>
              <a:rPr lang="en-US" dirty="0">
                <a:latin typeface="Calibri" panose="020F0502020204030204" pitchFamily="34" charset="0"/>
                <a:ea typeface="Calibri" panose="020F0502020204030204" pitchFamily="34" charset="0"/>
                <a:cs typeface="Times New Roman" panose="02020603050405020304" pitchFamily="18" charset="0"/>
              </a:rPr>
              <a:t>5-01-25-240-2444-019</a:t>
            </a:r>
            <a:r>
              <a:rPr lang="en-US" dirty="0">
                <a:latin typeface="Calibri"/>
                <a:ea typeface="Calibri" panose="020F0502020204030204" pitchFamily="34" charset="0"/>
                <a:cs typeface="Times New Roman"/>
              </a:rPr>
              <a:t>							$20,000		$20,000		$20,000</a:t>
            </a:r>
            <a:endParaRPr lang="en-US"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en-US" b="1" dirty="0">
                <a:latin typeface="Calibri" panose="020F0502020204030204" pitchFamily="34" charset="0"/>
                <a:ea typeface="Calibri" panose="020F0502020204030204" pitchFamily="34" charset="0"/>
                <a:cs typeface="Times New Roman" panose="02020603050405020304" pitchFamily="18" charset="0"/>
              </a:rPr>
              <a:t>	</a:t>
            </a:r>
            <a:r>
              <a:rPr lang="en-US" dirty="0">
                <a:latin typeface="Calibri" panose="020F0502020204030204" pitchFamily="34" charset="0"/>
                <a:ea typeface="Calibri" panose="020F0502020204030204" pitchFamily="34" charset="0"/>
                <a:cs typeface="Times New Roman" panose="02020603050405020304" pitchFamily="18" charset="0"/>
              </a:rPr>
              <a:t>	</a:t>
            </a:r>
          </a:p>
          <a:p>
            <a:pPr indent="457200">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Clothing allowance as required by the FOP collective bargaining agreement.</a:t>
            </a:r>
          </a:p>
          <a:p>
            <a:pPr indent="457200">
              <a:lnSpc>
                <a:spcPct val="107000"/>
              </a:lnSpc>
              <a:spcAft>
                <a:spcPts val="800"/>
              </a:spcAft>
            </a:pP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b="1" dirty="0">
                <a:latin typeface="Calibri" panose="020F0502020204030204" pitchFamily="34" charset="0"/>
                <a:ea typeface="Calibri" panose="020F0502020204030204" pitchFamily="34" charset="0"/>
                <a:cs typeface="Times New Roman" panose="02020603050405020304" pitchFamily="18" charset="0"/>
              </a:rPr>
              <a:t>DETECTIVES Awards &amp; Dues		$300			</a:t>
            </a:r>
            <a:r>
              <a:rPr lang="en-US" b="1" u="sng" dirty="0">
                <a:latin typeface="Calibri"/>
                <a:ea typeface="Calibri" panose="020F0502020204030204" pitchFamily="34" charset="0"/>
                <a:cs typeface="Times New Roman"/>
              </a:rPr>
              <a:t>2023	2024	2025</a:t>
            </a:r>
          </a:p>
          <a:p>
            <a:pPr>
              <a:lnSpc>
                <a:spcPct val="107000"/>
              </a:lnSpc>
            </a:pPr>
            <a:r>
              <a:rPr lang="en-US" dirty="0">
                <a:latin typeface="Calibri" panose="020F0502020204030204" pitchFamily="34" charset="0"/>
                <a:ea typeface="Calibri" panose="020F0502020204030204" pitchFamily="34" charset="0"/>
                <a:cs typeface="Times New Roman" panose="02020603050405020304" pitchFamily="18" charset="0"/>
              </a:rPr>
              <a:t>5-01-25-240-2444-021</a:t>
            </a:r>
            <a:r>
              <a:rPr lang="en-US" dirty="0">
                <a:latin typeface="Calibri"/>
                <a:ea typeface="Calibri" panose="020F0502020204030204" pitchFamily="34" charset="0"/>
                <a:cs typeface="Times New Roman"/>
              </a:rPr>
              <a:t>							$300	$300	$300</a:t>
            </a:r>
            <a:endParaRPr lang="en-US"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en-US" b="1" dirty="0">
                <a:latin typeface="Calibri" panose="020F0502020204030204" pitchFamily="34" charset="0"/>
                <a:ea typeface="Calibri" panose="020F0502020204030204" pitchFamily="34" charset="0"/>
                <a:cs typeface="Times New Roman" panose="02020603050405020304" pitchFamily="18" charset="0"/>
              </a:rPr>
              <a:t>		</a:t>
            </a:r>
            <a:endParaRPr lang="en-US" dirty="0">
              <a:latin typeface="Calibri" panose="020F0502020204030204" pitchFamily="34" charset="0"/>
              <a:ea typeface="Calibri" panose="020F0502020204030204" pitchFamily="34" charset="0"/>
              <a:cs typeface="Times New Roman" panose="02020603050405020304" pitchFamily="18" charset="0"/>
            </a:endParaRPr>
          </a:p>
          <a:p>
            <a:pPr indent="457200">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Awards (physical not monetary) for recognizing detective bureau staff that have excelled in their service, necessary for maintaining morale and </a:t>
            </a:r>
            <a:r>
              <a:rPr lang="en-US" dirty="0" err="1">
                <a:latin typeface="Calibri" panose="020F0502020204030204" pitchFamily="34" charset="0"/>
                <a:ea typeface="Calibri" panose="020F0502020204030204" pitchFamily="34" charset="0"/>
                <a:cs typeface="Times New Roman" panose="02020603050405020304" pitchFamily="18" charset="0"/>
              </a:rPr>
              <a:t>espirit</a:t>
            </a:r>
            <a:r>
              <a:rPr lang="en-US" dirty="0">
                <a:latin typeface="Calibri" panose="020F0502020204030204" pitchFamily="34" charset="0"/>
                <a:ea typeface="Calibri" panose="020F0502020204030204" pitchFamily="34" charset="0"/>
                <a:cs typeface="Times New Roman" panose="02020603050405020304" pitchFamily="18" charset="0"/>
              </a:rPr>
              <a:t> de corps. </a:t>
            </a:r>
          </a:p>
          <a:p>
            <a:pPr indent="457200">
              <a:lnSpc>
                <a:spcPct val="107000"/>
              </a:lnSpc>
              <a:spcAft>
                <a:spcPts val="800"/>
              </a:spcAft>
            </a:pP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b="1" dirty="0">
                <a:latin typeface="Calibri" panose="020F0502020204030204" pitchFamily="34" charset="0"/>
                <a:ea typeface="Calibri" panose="020F0502020204030204" pitchFamily="34" charset="0"/>
                <a:cs typeface="Times New Roman" panose="02020603050405020304" pitchFamily="18" charset="0"/>
              </a:rPr>
              <a:t>DETECTIVES Travel Expenses		</a:t>
            </a:r>
            <a:r>
              <a:rPr lang="en-US" b="1" dirty="0">
                <a:solidFill>
                  <a:srgbClr val="00B050"/>
                </a:solidFill>
                <a:latin typeface="Calibri" panose="020F0502020204030204" pitchFamily="34" charset="0"/>
                <a:ea typeface="Calibri" panose="020F0502020204030204" pitchFamily="34" charset="0"/>
                <a:cs typeface="Times New Roman" panose="02020603050405020304" pitchFamily="18" charset="0"/>
              </a:rPr>
              <a:t>+450</a:t>
            </a:r>
            <a:r>
              <a:rPr lang="en-US" b="1" dirty="0">
                <a:latin typeface="Calibri" panose="020F0502020204030204" pitchFamily="34" charset="0"/>
                <a:ea typeface="Calibri" panose="020F0502020204030204" pitchFamily="34" charset="0"/>
                <a:cs typeface="Times New Roman" panose="02020603050405020304" pitchFamily="18" charset="0"/>
              </a:rPr>
              <a:t>			</a:t>
            </a:r>
            <a:r>
              <a:rPr lang="en-US" b="1" u="sng" dirty="0">
                <a:latin typeface="Calibri"/>
                <a:ea typeface="Calibri" panose="020F0502020204030204" pitchFamily="34" charset="0"/>
                <a:cs typeface="Times New Roman"/>
              </a:rPr>
              <a:t>2023	2024	2025</a:t>
            </a:r>
          </a:p>
          <a:p>
            <a:pPr>
              <a:lnSpc>
                <a:spcPct val="107000"/>
              </a:lnSpc>
            </a:pPr>
            <a:r>
              <a:rPr lang="en-US" dirty="0">
                <a:latin typeface="Calibri" panose="020F0502020204030204" pitchFamily="34" charset="0"/>
                <a:ea typeface="Calibri" panose="020F0502020204030204" pitchFamily="34" charset="0"/>
                <a:cs typeface="Times New Roman" panose="02020603050405020304" pitchFamily="18" charset="0"/>
              </a:rPr>
              <a:t>5-01-25-240-244-044</a:t>
            </a:r>
            <a:r>
              <a:rPr lang="en-US" dirty="0">
                <a:latin typeface="Calibri"/>
                <a:ea typeface="Calibri" panose="020F0502020204030204" pitchFamily="34" charset="0"/>
                <a:cs typeface="Times New Roman"/>
              </a:rPr>
              <a:t>							$750	$300	$750</a:t>
            </a:r>
            <a:endParaRPr lang="en-US" dirty="0">
              <a:latin typeface="Calibri" panose="020F0502020204030204" pitchFamily="34" charset="0"/>
              <a:ea typeface="Times New Roman" panose="02020603050405020304" pitchFamily="18" charset="0"/>
              <a:cs typeface="Times New Roman" panose="02020603050405020304" pitchFamily="18" charset="0"/>
            </a:endParaRPr>
          </a:p>
          <a:p>
            <a:pPr indent="457200">
              <a:lnSpc>
                <a:spcPct val="107000"/>
              </a:lnSpc>
              <a:spcAft>
                <a:spcPts val="800"/>
              </a:spcAft>
            </a:pPr>
            <a:endParaRPr lang="en-US" dirty="0">
              <a:latin typeface="Calibri" panose="020F0502020204030204" pitchFamily="34" charset="0"/>
              <a:ea typeface="Calibri" panose="020F0502020204030204" pitchFamily="34" charset="0"/>
              <a:cs typeface="Calibri" panose="020F0502020204030204" pitchFamily="34" charset="0"/>
            </a:endParaRPr>
          </a:p>
          <a:p>
            <a:pPr indent="457200">
              <a:lnSpc>
                <a:spcPct val="107000"/>
              </a:lnSpc>
              <a:spcAft>
                <a:spcPts val="800"/>
              </a:spcAft>
            </a:pPr>
            <a:r>
              <a:rPr lang="en-US" dirty="0">
                <a:latin typeface="Calibri" panose="020F0502020204030204" pitchFamily="34" charset="0"/>
                <a:ea typeface="Calibri" panose="020F0502020204030204" pitchFamily="34" charset="0"/>
                <a:cs typeface="Calibri" panose="020F0502020204030204" pitchFamily="34" charset="0"/>
              </a:rPr>
              <a:t>Utilized to pay travel expenses related to professional development trainings/conferences  necessary to keep detectives abreast of current best practices. </a:t>
            </a:r>
            <a:r>
              <a:rPr lang="en-US" dirty="0">
                <a:latin typeface="Calibri" panose="020F0502020204030204" pitchFamily="34" charset="0"/>
                <a:cs typeface="Calibri" panose="020F0502020204030204" pitchFamily="34" charset="0"/>
              </a:rPr>
              <a:t>It is also needed for travel when a detective has to travel to follow up on a case outside of NJ to cover hotel, flights and other fees.</a:t>
            </a:r>
            <a:endParaRPr lang="en-US"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42187014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 name="Content Placeholder 3">
            <a:extLst>
              <a:ext uri="{FF2B5EF4-FFF2-40B4-BE49-F238E27FC236}">
                <a16:creationId xmlns="" xmlns:a16="http://schemas.microsoft.com/office/drawing/2014/main" id="{2C5E87F0-C5FE-469F-98DC-1BEA602251F9}"/>
              </a:ext>
            </a:extLst>
          </p:cNvPr>
          <p:cNvSpPr txBox="1">
            <a:spLocks/>
          </p:cNvSpPr>
          <p:nvPr/>
        </p:nvSpPr>
        <p:spPr>
          <a:xfrm>
            <a:off x="4570196" y="302003"/>
            <a:ext cx="7110102" cy="6274965"/>
          </a:xfrm>
          <a:prstGeom prst="rect">
            <a:avLst/>
          </a:prstGeom>
        </p:spPr>
        <p:txBody>
          <a:bodyPr vert="horz" lIns="91440" tIns="45720" rIns="91440" bIns="45720" rtlCol="0" anchor="t">
            <a:norm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l">
              <a:spcBef>
                <a:spcPts val="0"/>
              </a:spcBef>
              <a:spcAft>
                <a:spcPts val="0"/>
              </a:spcAft>
              <a:buClr>
                <a:srgbClr val="30ACEC">
                  <a:lumMod val="75000"/>
                </a:srgbClr>
              </a:buClr>
            </a:pPr>
            <a:r>
              <a:rPr lang="en-US" sz="3600" dirty="0">
                <a:solidFill>
                  <a:prstClr val="black"/>
                </a:solidFill>
                <a:latin typeface="CIDFont+F1"/>
                <a:cs typeface="Times New Roman" panose="02020603050405020304" pitchFamily="18" charset="0"/>
              </a:rPr>
              <a:t>						</a:t>
            </a:r>
            <a:endParaRPr lang="en-US" sz="3600" dirty="0">
              <a:solidFill>
                <a:prstClr val="black"/>
              </a:solidFill>
              <a:latin typeface="Times New Roman" panose="02020603050405020304" pitchFamily="18" charset="0"/>
              <a:cs typeface="Times New Roman" panose="02020603050405020304" pitchFamily="18" charset="0"/>
            </a:endParaRPr>
          </a:p>
        </p:txBody>
      </p:sp>
      <p:sp>
        <p:nvSpPr>
          <p:cNvPr id="2" name="Rectangle 1"/>
          <p:cNvSpPr/>
          <p:nvPr/>
        </p:nvSpPr>
        <p:spPr>
          <a:xfrm>
            <a:off x="3146853" y="119761"/>
            <a:ext cx="9724415" cy="6501523"/>
          </a:xfrm>
          <a:prstGeom prst="rect">
            <a:avLst/>
          </a:prstGeom>
        </p:spPr>
        <p:txBody>
          <a:bodyPr wrap="square">
            <a:spAutoFit/>
          </a:bodyPr>
          <a:lstStyle/>
          <a:p>
            <a:pPr>
              <a:lnSpc>
                <a:spcPct val="107000"/>
              </a:lnSpc>
            </a:pPr>
            <a:r>
              <a:rPr lang="en-US" b="1" dirty="0">
                <a:latin typeface="Calibri" panose="020F0502020204030204" pitchFamily="34" charset="0"/>
                <a:ea typeface="Calibri" panose="020F0502020204030204" pitchFamily="34" charset="0"/>
                <a:cs typeface="Times New Roman" panose="02020603050405020304" pitchFamily="18" charset="0"/>
              </a:rPr>
              <a:t>DETECTIVE Training			</a:t>
            </a:r>
            <a:r>
              <a:rPr lang="en-US" b="1" dirty="0">
                <a:solidFill>
                  <a:srgbClr val="00B050"/>
                </a:solidFill>
                <a:latin typeface="Calibri" panose="020F0502020204030204" pitchFamily="34" charset="0"/>
                <a:ea typeface="Calibri" panose="020F0502020204030204" pitchFamily="34" charset="0"/>
                <a:cs typeface="Times New Roman" panose="02020603050405020304" pitchFamily="18" charset="0"/>
              </a:rPr>
              <a:t>+1000</a:t>
            </a:r>
            <a:r>
              <a:rPr lang="en-US" b="1" dirty="0">
                <a:latin typeface="Calibri" panose="020F0502020204030204" pitchFamily="34" charset="0"/>
                <a:ea typeface="Calibri" panose="020F0502020204030204" pitchFamily="34" charset="0"/>
                <a:cs typeface="Times New Roman" panose="02020603050405020304" pitchFamily="18" charset="0"/>
              </a:rPr>
              <a:t>			</a:t>
            </a:r>
            <a:r>
              <a:rPr lang="en-US" b="1" u="sng" dirty="0">
                <a:latin typeface="Calibri"/>
                <a:ea typeface="Calibri" panose="020F0502020204030204" pitchFamily="34" charset="0"/>
                <a:cs typeface="Times New Roman"/>
              </a:rPr>
              <a:t>2023	2024	2025</a:t>
            </a:r>
          </a:p>
          <a:p>
            <a:pPr>
              <a:lnSpc>
                <a:spcPct val="107000"/>
              </a:lnSpc>
            </a:pPr>
            <a:r>
              <a:rPr lang="en-US" dirty="0">
                <a:latin typeface="Calibri" panose="020F0502020204030204" pitchFamily="34" charset="0"/>
                <a:ea typeface="Calibri" panose="020F0502020204030204" pitchFamily="34" charset="0"/>
                <a:cs typeface="Times New Roman" panose="02020603050405020304" pitchFamily="18" charset="0"/>
              </a:rPr>
              <a:t>5-01-25-240-244-028</a:t>
            </a:r>
            <a:r>
              <a:rPr lang="en-US" dirty="0">
                <a:latin typeface="Calibri"/>
                <a:ea typeface="Calibri" panose="020F0502020204030204" pitchFamily="34" charset="0"/>
                <a:cs typeface="Times New Roman"/>
              </a:rPr>
              <a:t>						$4000	$3600	$4600</a:t>
            </a:r>
            <a:endParaRPr lang="en-US"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			</a:t>
            </a:r>
          </a:p>
          <a:p>
            <a:pPr indent="457200">
              <a:lnSpc>
                <a:spcPct val="107000"/>
              </a:lnSpc>
              <a:spcAft>
                <a:spcPts val="800"/>
              </a:spcAft>
            </a:pPr>
            <a:r>
              <a:rPr lang="en-US" dirty="0">
                <a:latin typeface="Calibri" panose="020F0502020204030204" pitchFamily="34" charset="0"/>
                <a:ea typeface="Calibri" panose="020F0502020204030204" pitchFamily="34" charset="0"/>
                <a:cs typeface="Calibri" panose="020F0502020204030204" pitchFamily="34" charset="0"/>
              </a:rPr>
              <a:t>Training costs/tuition necessary to keep detectives abreast of current best practices in criminal investigation.  This includes training such as crime scene investigations, photography, search and seizure, etc. </a:t>
            </a:r>
            <a:r>
              <a:rPr lang="en-US" dirty="0">
                <a:latin typeface="Calibri" panose="020F0502020204030204" pitchFamily="34" charset="0"/>
                <a:cs typeface="Calibri" panose="020F0502020204030204" pitchFamily="34" charset="0"/>
              </a:rPr>
              <a:t>Now that police licensing will take effect on Jan 1, 2024, additional training is going to be required for police officers to maintain their licenses.  This increase is to allow for the additional training requirements. </a:t>
            </a:r>
          </a:p>
          <a:p>
            <a:pPr indent="457200">
              <a:lnSpc>
                <a:spcPct val="107000"/>
              </a:lnSpc>
              <a:spcAft>
                <a:spcPts val="800"/>
              </a:spcAft>
            </a:pPr>
            <a:endParaRPr lang="en-US" sz="1200" dirty="0">
              <a:latin typeface="Calibri" panose="020F0502020204030204" pitchFamily="34" charset="0"/>
              <a:ea typeface="Calibri" panose="020F0502020204030204" pitchFamily="34" charset="0"/>
              <a:cs typeface="Calibri" panose="020F0502020204030204" pitchFamily="34" charset="0"/>
            </a:endParaRPr>
          </a:p>
          <a:p>
            <a:pPr>
              <a:lnSpc>
                <a:spcPct val="107000"/>
              </a:lnSpc>
            </a:pPr>
            <a:r>
              <a:rPr lang="en-US" b="1" dirty="0">
                <a:latin typeface="Calibri" panose="020F0502020204030204" pitchFamily="34" charset="0"/>
                <a:ea typeface="Calibri" panose="020F0502020204030204" pitchFamily="34" charset="0"/>
                <a:cs typeface="Times New Roman" panose="02020603050405020304" pitchFamily="18" charset="0"/>
              </a:rPr>
              <a:t>DETECTIVES Photo &amp; Id		$600			</a:t>
            </a:r>
            <a:r>
              <a:rPr lang="en-US" b="1" u="sng" dirty="0">
                <a:latin typeface="Calibri"/>
                <a:ea typeface="Calibri" panose="020F0502020204030204" pitchFamily="34" charset="0"/>
                <a:cs typeface="Times New Roman"/>
              </a:rPr>
              <a:t>2023	2024	2025</a:t>
            </a:r>
          </a:p>
          <a:p>
            <a:pPr>
              <a:lnSpc>
                <a:spcPct val="107000"/>
              </a:lnSpc>
            </a:pPr>
            <a:r>
              <a:rPr lang="en-US" dirty="0">
                <a:latin typeface="Calibri" panose="020F0502020204030204" pitchFamily="34" charset="0"/>
                <a:ea typeface="Calibri" panose="020F0502020204030204" pitchFamily="34" charset="0"/>
                <a:cs typeface="Times New Roman" panose="02020603050405020304" pitchFamily="18" charset="0"/>
              </a:rPr>
              <a:t>5-01-25-240-2444-035</a:t>
            </a:r>
            <a:r>
              <a:rPr lang="en-US" dirty="0">
                <a:latin typeface="Calibri"/>
                <a:ea typeface="Calibri" panose="020F0502020204030204" pitchFamily="34" charset="0"/>
                <a:cs typeface="Times New Roman"/>
              </a:rPr>
              <a:t>						$600	$600	$600</a:t>
            </a:r>
            <a:endParaRPr lang="en-US"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pPr>
            <a:endParaRPr lang="en-US" dirty="0">
              <a:latin typeface="Calibri" panose="020F0502020204030204" pitchFamily="34" charset="0"/>
              <a:ea typeface="Calibri" panose="020F0502020204030204" pitchFamily="34" charset="0"/>
              <a:cs typeface="Times New Roman" panose="02020603050405020304" pitchFamily="18" charset="0"/>
            </a:endParaRPr>
          </a:p>
          <a:p>
            <a:pPr indent="457200">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Police identification cards necessary to allow staff to properly identify themselves a law enforcement officers</a:t>
            </a:r>
          </a:p>
          <a:p>
            <a:pPr indent="457200">
              <a:lnSpc>
                <a:spcPct val="107000"/>
              </a:lnSpc>
              <a:spcAft>
                <a:spcPts val="800"/>
              </a:spcAft>
            </a:pP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b="1" dirty="0">
                <a:latin typeface="Calibri" panose="020F0502020204030204" pitchFamily="34" charset="0"/>
                <a:ea typeface="Calibri" panose="020F0502020204030204" pitchFamily="34" charset="0"/>
                <a:cs typeface="Times New Roman" panose="02020603050405020304" pitchFamily="18" charset="0"/>
              </a:rPr>
              <a:t>DETECTIVES Equipment		$1800			</a:t>
            </a:r>
            <a:r>
              <a:rPr lang="en-US" b="1" u="sng" dirty="0">
                <a:latin typeface="Calibri"/>
                <a:ea typeface="Calibri" panose="020F0502020204030204" pitchFamily="34" charset="0"/>
                <a:cs typeface="Times New Roman"/>
              </a:rPr>
              <a:t>2023	2024	2025</a:t>
            </a:r>
          </a:p>
          <a:p>
            <a:pPr>
              <a:lnSpc>
                <a:spcPct val="107000"/>
              </a:lnSpc>
            </a:pPr>
            <a:r>
              <a:rPr lang="en-US" dirty="0">
                <a:latin typeface="Calibri" panose="020F0502020204030204" pitchFamily="34" charset="0"/>
                <a:ea typeface="Calibri" panose="020F0502020204030204" pitchFamily="34" charset="0"/>
                <a:cs typeface="Times New Roman" panose="02020603050405020304" pitchFamily="18" charset="0"/>
              </a:rPr>
              <a:t>5-01-25-240-244-111</a:t>
            </a:r>
            <a:r>
              <a:rPr lang="en-US" dirty="0">
                <a:latin typeface="Calibri"/>
                <a:ea typeface="Calibri" panose="020F0502020204030204" pitchFamily="34" charset="0"/>
                <a:cs typeface="Times New Roman"/>
              </a:rPr>
              <a:t>						$1800	$1800	$1800</a:t>
            </a:r>
            <a:endParaRPr lang="en-US"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en-US" b="1" dirty="0">
                <a:latin typeface="Calibri" panose="020F0502020204030204" pitchFamily="34" charset="0"/>
                <a:ea typeface="Calibri" panose="020F0502020204030204" pitchFamily="34" charset="0"/>
                <a:cs typeface="Times New Roman" panose="02020603050405020304" pitchFamily="18" charset="0"/>
              </a:rPr>
              <a:t>	</a:t>
            </a:r>
            <a:endParaRPr lang="en-US" dirty="0">
              <a:latin typeface="Calibri" panose="020F0502020204030204" pitchFamily="34" charset="0"/>
              <a:ea typeface="Calibri" panose="020F0502020204030204" pitchFamily="34" charset="0"/>
              <a:cs typeface="Times New Roman" panose="02020603050405020304" pitchFamily="18" charset="0"/>
            </a:endParaRPr>
          </a:p>
          <a:p>
            <a:r>
              <a:rPr lang="en-US" dirty="0">
                <a:latin typeface="Calibri" panose="020F0502020204030204" pitchFamily="34" charset="0"/>
                <a:ea typeface="Calibri" panose="020F0502020204030204" pitchFamily="34" charset="0"/>
                <a:cs typeface="Times New Roman" panose="02020603050405020304" pitchFamily="18" charset="0"/>
              </a:rPr>
              <a:t>	Equipment utilized for the collection of evidence and surveillance of criminal activity (e.g. binoculars, recording devices, </a:t>
            </a:r>
            <a:r>
              <a:rPr lang="en-US" dirty="0" err="1">
                <a:latin typeface="Calibri" panose="020F0502020204030204" pitchFamily="34" charset="0"/>
                <a:ea typeface="Calibri" panose="020F0502020204030204" pitchFamily="34" charset="0"/>
                <a:cs typeface="Times New Roman" panose="02020603050405020304" pitchFamily="18" charset="0"/>
              </a:rPr>
              <a:t>etc</a:t>
            </a:r>
            <a:r>
              <a:rPr lang="en-US" dirty="0">
                <a:latin typeface="Calibri" panose="020F0502020204030204" pitchFamily="34" charset="0"/>
                <a:ea typeface="Calibri" panose="020F0502020204030204" pitchFamily="34" charset="0"/>
                <a:cs typeface="Times New Roman" panose="02020603050405020304" pitchFamily="18" charset="0"/>
              </a:rPr>
              <a:t>).</a:t>
            </a:r>
            <a:endParaRPr lang="en-US" dirty="0"/>
          </a:p>
        </p:txBody>
      </p:sp>
    </p:spTree>
    <p:extLst>
      <p:ext uri="{BB962C8B-B14F-4D97-AF65-F5344CB8AC3E}">
        <p14:creationId xmlns:p14="http://schemas.microsoft.com/office/powerpoint/2010/main" val="35716824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B0FB134-0B10-4883-BF52-D0D8CB75F8B6}"/>
              </a:ext>
            </a:extLst>
          </p:cNvPr>
          <p:cNvSpPr>
            <a:spLocks noGrp="1"/>
          </p:cNvSpPr>
          <p:nvPr>
            <p:ph type="ctrTitle"/>
          </p:nvPr>
        </p:nvSpPr>
        <p:spPr>
          <a:xfrm>
            <a:off x="2884339" y="1719684"/>
            <a:ext cx="8574622" cy="4131228"/>
          </a:xfrm>
        </p:spPr>
        <p:txBody>
          <a:bodyPr>
            <a:normAutofit fontScale="90000"/>
          </a:bodyPr>
          <a:lstStyle/>
          <a:p>
            <a:pPr algn="ctr"/>
            <a:r>
              <a:rPr lang="en-US" sz="3100" dirty="0"/>
              <a:t/>
            </a:r>
            <a:br>
              <a:rPr lang="en-US" sz="3100" dirty="0"/>
            </a:br>
            <a:r>
              <a:rPr lang="en-US" sz="3100" dirty="0"/>
              <a:t>The Public Safety Department includes: </a:t>
            </a:r>
            <a:br>
              <a:rPr lang="en-US" sz="3100" dirty="0"/>
            </a:br>
            <a:r>
              <a:rPr lang="en-US" sz="3100" dirty="0"/>
              <a:t/>
            </a:r>
            <a:br>
              <a:rPr lang="en-US" sz="3100" dirty="0"/>
            </a:br>
            <a:r>
              <a:rPr lang="en-US" sz="3100" dirty="0"/>
              <a:t>Police, Fire, EMS, Office of Emergency Management (OEM), Traffic Guards, and Security.  Note: Fire and EMS budget requests will be in a separate presentation.</a:t>
            </a:r>
            <a:br>
              <a:rPr lang="en-US" sz="3100" dirty="0"/>
            </a:br>
            <a:r>
              <a:rPr lang="en-US" sz="3100" dirty="0"/>
              <a:t/>
            </a:r>
            <a:br>
              <a:rPr lang="en-US" sz="3100" dirty="0"/>
            </a:br>
            <a:endParaRPr lang="en-US" sz="3100" dirty="0"/>
          </a:p>
        </p:txBody>
      </p:sp>
      <p:pic>
        <p:nvPicPr>
          <p:cNvPr id="4" name="Picture 3" descr="A picture containing text&#10;&#10;Description automatically generated">
            <a:extLst>
              <a:ext uri="{FF2B5EF4-FFF2-40B4-BE49-F238E27FC236}">
                <a16:creationId xmlns="" xmlns:a16="http://schemas.microsoft.com/office/drawing/2014/main" id="{D09EB492-DEB0-4E4E-868C-DD02BD8B842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90975" y="665693"/>
            <a:ext cx="5048249" cy="1744132"/>
          </a:xfrm>
          <a:prstGeom prst="rect">
            <a:avLst/>
          </a:prstGeom>
        </p:spPr>
      </p:pic>
    </p:spTree>
    <p:extLst>
      <p:ext uri="{BB962C8B-B14F-4D97-AF65-F5344CB8AC3E}">
        <p14:creationId xmlns:p14="http://schemas.microsoft.com/office/powerpoint/2010/main" val="20914689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 name="Content Placeholder 3">
            <a:extLst>
              <a:ext uri="{FF2B5EF4-FFF2-40B4-BE49-F238E27FC236}">
                <a16:creationId xmlns="" xmlns:a16="http://schemas.microsoft.com/office/drawing/2014/main" id="{2C5E87F0-C5FE-469F-98DC-1BEA602251F9}"/>
              </a:ext>
            </a:extLst>
          </p:cNvPr>
          <p:cNvSpPr txBox="1">
            <a:spLocks/>
          </p:cNvSpPr>
          <p:nvPr/>
        </p:nvSpPr>
        <p:spPr>
          <a:xfrm>
            <a:off x="4570196" y="302003"/>
            <a:ext cx="7110102" cy="6274965"/>
          </a:xfrm>
          <a:prstGeom prst="rect">
            <a:avLst/>
          </a:prstGeom>
        </p:spPr>
        <p:txBody>
          <a:bodyPr vert="horz" lIns="91440" tIns="45720" rIns="91440" bIns="45720" rtlCol="0" anchor="t">
            <a:norm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l">
              <a:spcBef>
                <a:spcPts val="0"/>
              </a:spcBef>
              <a:spcAft>
                <a:spcPts val="0"/>
              </a:spcAft>
              <a:buClr>
                <a:srgbClr val="30ACEC">
                  <a:lumMod val="75000"/>
                </a:srgbClr>
              </a:buClr>
            </a:pPr>
            <a:r>
              <a:rPr lang="en-US" sz="3600" dirty="0">
                <a:solidFill>
                  <a:prstClr val="black"/>
                </a:solidFill>
                <a:latin typeface="CIDFont+F1"/>
                <a:cs typeface="Times New Roman" panose="02020603050405020304" pitchFamily="18" charset="0"/>
              </a:rPr>
              <a:t>						</a:t>
            </a:r>
            <a:endParaRPr lang="en-US" sz="3600" dirty="0">
              <a:solidFill>
                <a:prstClr val="black"/>
              </a:solidFill>
              <a:latin typeface="Times New Roman" panose="02020603050405020304" pitchFamily="18" charset="0"/>
              <a:cs typeface="Times New Roman" panose="02020603050405020304" pitchFamily="18" charset="0"/>
            </a:endParaRPr>
          </a:p>
        </p:txBody>
      </p:sp>
      <p:sp>
        <p:nvSpPr>
          <p:cNvPr id="3" name="Rectangle 2"/>
          <p:cNvSpPr/>
          <p:nvPr/>
        </p:nvSpPr>
        <p:spPr>
          <a:xfrm>
            <a:off x="2786742" y="146311"/>
            <a:ext cx="9283337" cy="5964966"/>
          </a:xfrm>
          <a:prstGeom prst="rect">
            <a:avLst/>
          </a:prstGeom>
        </p:spPr>
        <p:txBody>
          <a:bodyPr wrap="square" lIns="91440" tIns="45720" rIns="91440" bIns="45720" anchor="t">
            <a:spAutoFit/>
          </a:bodyPr>
          <a:lstStyle/>
          <a:p>
            <a:pPr>
              <a:lnSpc>
                <a:spcPct val="107000"/>
              </a:lnSpc>
            </a:pPr>
            <a:r>
              <a:rPr lang="en-US" b="1" dirty="0">
                <a:latin typeface="Calibri" panose="020F0502020204030204" pitchFamily="34" charset="0"/>
                <a:ea typeface="Calibri" panose="020F0502020204030204" pitchFamily="34" charset="0"/>
                <a:cs typeface="Times New Roman" panose="02020603050405020304" pitchFamily="18" charset="0"/>
              </a:rPr>
              <a:t>DETECTIVES Contractual			$1500			</a:t>
            </a:r>
            <a:r>
              <a:rPr lang="en-US" b="1" u="sng" dirty="0">
                <a:latin typeface="Calibri"/>
                <a:ea typeface="Calibri" panose="020F0502020204030204" pitchFamily="34" charset="0"/>
                <a:cs typeface="Times New Roman"/>
              </a:rPr>
              <a:t>2023	2024	2025</a:t>
            </a:r>
          </a:p>
          <a:p>
            <a:pPr>
              <a:lnSpc>
                <a:spcPct val="107000"/>
              </a:lnSpc>
            </a:pPr>
            <a:r>
              <a:rPr lang="en-US" dirty="0">
                <a:latin typeface="Calibri" panose="020F0502020204030204" pitchFamily="34" charset="0"/>
                <a:ea typeface="Calibri" panose="020F0502020204030204" pitchFamily="34" charset="0"/>
                <a:cs typeface="Times New Roman" panose="02020603050405020304" pitchFamily="18" charset="0"/>
              </a:rPr>
              <a:t>5-01-25-240-244-135</a:t>
            </a:r>
            <a:r>
              <a:rPr lang="en-US" dirty="0">
                <a:latin typeface="Calibri"/>
                <a:ea typeface="Calibri" panose="020F0502020204030204" pitchFamily="34" charset="0"/>
                <a:cs typeface="Times New Roman"/>
              </a:rPr>
              <a:t>							$2000	$1500	$1500</a:t>
            </a:r>
            <a:endParaRPr lang="en-US"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en-US" b="1" dirty="0">
                <a:latin typeface="Calibri" panose="020F0502020204030204" pitchFamily="34" charset="0"/>
                <a:ea typeface="Calibri" panose="020F0502020204030204" pitchFamily="34" charset="0"/>
                <a:cs typeface="Times New Roman" panose="02020603050405020304" pitchFamily="18" charset="0"/>
              </a:rPr>
              <a:t>		</a:t>
            </a:r>
            <a:endParaRPr lang="en-US" dirty="0">
              <a:latin typeface="Calibri" panose="020F0502020204030204" pitchFamily="34" charset="0"/>
              <a:ea typeface="Calibri" panose="020F0502020204030204" pitchFamily="34" charset="0"/>
              <a:cs typeface="Times New Roman" panose="02020603050405020304" pitchFamily="18" charset="0"/>
            </a:endParaRPr>
          </a:p>
          <a:p>
            <a:pPr indent="457200">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Online investigate services utilized to search various public records to generate investigative leads.</a:t>
            </a:r>
          </a:p>
          <a:p>
            <a:pPr indent="457200">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pPr>
            <a:r>
              <a:rPr lang="en-US" b="1" dirty="0">
                <a:latin typeface="Calibri"/>
                <a:ea typeface="Calibri" panose="020F0502020204030204" pitchFamily="34" charset="0"/>
                <a:cs typeface="Times New Roman"/>
              </a:rPr>
              <a:t>DETECTIVES Informant Fees		</a:t>
            </a:r>
            <a:r>
              <a:rPr lang="en-US" b="1" dirty="0">
                <a:solidFill>
                  <a:srgbClr val="00B050"/>
                </a:solidFill>
                <a:latin typeface="Calibri"/>
                <a:ea typeface="Calibri" panose="020F0502020204030204" pitchFamily="34" charset="0"/>
                <a:cs typeface="Times New Roman"/>
              </a:rPr>
              <a:t>+2000</a:t>
            </a:r>
            <a:r>
              <a:rPr lang="en-US" b="1" dirty="0">
                <a:latin typeface="Calibri"/>
                <a:ea typeface="Calibri" panose="020F0502020204030204" pitchFamily="34" charset="0"/>
                <a:cs typeface="Times New Roman"/>
              </a:rPr>
              <a:t>			</a:t>
            </a:r>
            <a:r>
              <a:rPr lang="en-US" b="1" u="sng" dirty="0">
                <a:latin typeface="Calibri"/>
                <a:ea typeface="Calibri" panose="020F0502020204030204" pitchFamily="34" charset="0"/>
                <a:cs typeface="Times New Roman"/>
              </a:rPr>
              <a:t>2023	2024	2025</a:t>
            </a:r>
          </a:p>
          <a:p>
            <a:pPr>
              <a:lnSpc>
                <a:spcPct val="107000"/>
              </a:lnSpc>
            </a:pPr>
            <a:r>
              <a:rPr lang="en-US" dirty="0">
                <a:latin typeface="Calibri" panose="020F0502020204030204" pitchFamily="34" charset="0"/>
                <a:ea typeface="Calibri" panose="020F0502020204030204" pitchFamily="34" charset="0"/>
                <a:cs typeface="Times New Roman" panose="02020603050405020304" pitchFamily="18" charset="0"/>
              </a:rPr>
              <a:t>5-01-25-240-244-149</a:t>
            </a:r>
            <a:r>
              <a:rPr lang="en-US" dirty="0">
                <a:latin typeface="Calibri"/>
                <a:ea typeface="Calibri" panose="020F0502020204030204" pitchFamily="34" charset="0"/>
                <a:cs typeface="Times New Roman"/>
              </a:rPr>
              <a:t>							$3000	$3000	$5000</a:t>
            </a:r>
            <a:endParaRPr lang="en-US"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en-US" b="1" dirty="0">
                <a:latin typeface="Calibri"/>
                <a:ea typeface="Calibri" panose="020F0502020204030204" pitchFamily="34" charset="0"/>
                <a:cs typeface="Times New Roman"/>
              </a:rPr>
              <a:t>	</a:t>
            </a:r>
            <a:r>
              <a:rPr lang="en-US" dirty="0">
                <a:latin typeface="Calibri" panose="020F0502020204030204" pitchFamily="34" charset="0"/>
                <a:ea typeface="Calibri" panose="020F0502020204030204" pitchFamily="34" charset="0"/>
                <a:cs typeface="Times New Roman" panose="02020603050405020304" pitchFamily="18" charset="0"/>
              </a:rPr>
              <a:t>	</a:t>
            </a:r>
          </a:p>
          <a:p>
            <a:r>
              <a:rPr lang="en-US" dirty="0">
                <a:latin typeface="Calibri" panose="020F0502020204030204" pitchFamily="34" charset="0"/>
                <a:cs typeface="Calibri" panose="020F0502020204030204" pitchFamily="34" charset="0"/>
              </a:rPr>
              <a:t>	Funds are necessary for collecting intelligence and/or evidence utilizing confidential sources.  With the legalization of Marijuana and bail reform, it has become more challenging to generate and more costly to sign confidential informants.  Our CI’s play a vital role in providing actionable intelligence which in critical in narcotic investigations within our municipality</a:t>
            </a:r>
            <a:r>
              <a:rPr lang="en-US" dirty="0"/>
              <a:t>.</a:t>
            </a:r>
          </a:p>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pPr>
            <a:r>
              <a:rPr lang="en-US" b="1" dirty="0">
                <a:latin typeface="Calibri" panose="020F0502020204030204" pitchFamily="34" charset="0"/>
                <a:ea typeface="Calibri" panose="020F0502020204030204" pitchFamily="34" charset="0"/>
                <a:cs typeface="Times New Roman" panose="02020603050405020304" pitchFamily="18" charset="0"/>
              </a:rPr>
              <a:t>CRIME PREV Neighborhood Watch	$250		</a:t>
            </a:r>
            <a:r>
              <a:rPr lang="en-US" b="1" u="sng" dirty="0">
                <a:latin typeface="Calibri"/>
                <a:ea typeface="Calibri" panose="020F0502020204030204" pitchFamily="34" charset="0"/>
                <a:cs typeface="Times New Roman"/>
              </a:rPr>
              <a:t>2023	2024	2025</a:t>
            </a:r>
          </a:p>
          <a:p>
            <a:pPr>
              <a:lnSpc>
                <a:spcPct val="107000"/>
              </a:lnSpc>
            </a:pPr>
            <a:r>
              <a:rPr lang="en-US" dirty="0">
                <a:latin typeface="Calibri" panose="020F0502020204030204" pitchFamily="34" charset="0"/>
                <a:ea typeface="Calibri" panose="020F0502020204030204" pitchFamily="34" charset="0"/>
                <a:cs typeface="Times New Roman" panose="02020603050405020304" pitchFamily="18" charset="0"/>
              </a:rPr>
              <a:t>5-01-25-240-245-126</a:t>
            </a:r>
            <a:r>
              <a:rPr lang="en-US" dirty="0">
                <a:latin typeface="Calibri"/>
                <a:ea typeface="Calibri" panose="020F0502020204030204" pitchFamily="34" charset="0"/>
                <a:cs typeface="Times New Roman"/>
              </a:rPr>
              <a:t>							$4000	$4200	$5000</a:t>
            </a:r>
            <a:endParaRPr lang="en-US"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	</a:t>
            </a:r>
          </a:p>
          <a:p>
            <a:pPr indent="457200">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Supplies and equipment for the Neighborhood Watch Program</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395516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 name="Content Placeholder 3">
            <a:extLst>
              <a:ext uri="{FF2B5EF4-FFF2-40B4-BE49-F238E27FC236}">
                <a16:creationId xmlns="" xmlns:a16="http://schemas.microsoft.com/office/drawing/2014/main" id="{2C5E87F0-C5FE-469F-98DC-1BEA602251F9}"/>
              </a:ext>
            </a:extLst>
          </p:cNvPr>
          <p:cNvSpPr txBox="1">
            <a:spLocks/>
          </p:cNvSpPr>
          <p:nvPr/>
        </p:nvSpPr>
        <p:spPr>
          <a:xfrm>
            <a:off x="4570196" y="302003"/>
            <a:ext cx="7110102" cy="6274965"/>
          </a:xfrm>
          <a:prstGeom prst="rect">
            <a:avLst/>
          </a:prstGeom>
        </p:spPr>
        <p:txBody>
          <a:bodyPr vert="horz" lIns="91440" tIns="45720" rIns="91440" bIns="45720" rtlCol="0" anchor="t">
            <a:norm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l">
              <a:spcBef>
                <a:spcPts val="0"/>
              </a:spcBef>
              <a:spcAft>
                <a:spcPts val="0"/>
              </a:spcAft>
              <a:buClr>
                <a:srgbClr val="30ACEC">
                  <a:lumMod val="75000"/>
                </a:srgbClr>
              </a:buClr>
            </a:pPr>
            <a:r>
              <a:rPr lang="en-US" sz="3600" dirty="0">
                <a:solidFill>
                  <a:prstClr val="black"/>
                </a:solidFill>
                <a:latin typeface="CIDFont+F1"/>
                <a:cs typeface="Times New Roman" panose="02020603050405020304" pitchFamily="18" charset="0"/>
              </a:rPr>
              <a:t>						</a:t>
            </a:r>
            <a:endParaRPr lang="en-US" sz="3600" dirty="0">
              <a:solidFill>
                <a:prstClr val="black"/>
              </a:solidFill>
              <a:latin typeface="Times New Roman" panose="02020603050405020304" pitchFamily="18" charset="0"/>
              <a:cs typeface="Times New Roman" panose="02020603050405020304" pitchFamily="18" charset="0"/>
            </a:endParaRPr>
          </a:p>
        </p:txBody>
      </p:sp>
      <p:sp>
        <p:nvSpPr>
          <p:cNvPr id="2" name="Rectangle 1"/>
          <p:cNvSpPr/>
          <p:nvPr/>
        </p:nvSpPr>
        <p:spPr>
          <a:xfrm>
            <a:off x="3237470" y="302003"/>
            <a:ext cx="8517925" cy="6023059"/>
          </a:xfrm>
          <a:prstGeom prst="rect">
            <a:avLst/>
          </a:prstGeom>
        </p:spPr>
        <p:txBody>
          <a:bodyPr wrap="square">
            <a:spAutoFit/>
          </a:bodyPr>
          <a:lstStyle/>
          <a:p>
            <a:pPr>
              <a:lnSpc>
                <a:spcPct val="107000"/>
              </a:lnSpc>
            </a:pPr>
            <a:r>
              <a:rPr lang="en-US" b="1" dirty="0">
                <a:latin typeface="Calibri" panose="020F0502020204030204" pitchFamily="34" charset="0"/>
                <a:ea typeface="Calibri" panose="020F0502020204030204" pitchFamily="34" charset="0"/>
                <a:cs typeface="Times New Roman" panose="02020603050405020304" pitchFamily="18" charset="0"/>
              </a:rPr>
              <a:t>POLICE DEPT CRIME PREVEN Community Engagement	</a:t>
            </a:r>
            <a:r>
              <a:rPr lang="en-US" b="1" u="sng" dirty="0">
                <a:latin typeface="Calibri"/>
                <a:ea typeface="Calibri" panose="020F0502020204030204" pitchFamily="34" charset="0"/>
                <a:cs typeface="Times New Roman"/>
              </a:rPr>
              <a:t>2023	2024	2025</a:t>
            </a:r>
          </a:p>
          <a:p>
            <a:pPr>
              <a:lnSpc>
                <a:spcPct val="107000"/>
              </a:lnSpc>
            </a:pPr>
            <a:r>
              <a:rPr lang="en-US" dirty="0">
                <a:latin typeface="Calibri" panose="020F0502020204030204" pitchFamily="34" charset="0"/>
                <a:ea typeface="Calibri" panose="020F0502020204030204" pitchFamily="34" charset="0"/>
                <a:cs typeface="Times New Roman" panose="02020603050405020304" pitchFamily="18" charset="0"/>
              </a:rPr>
              <a:t>5-01-25-240-245-131</a:t>
            </a:r>
            <a:r>
              <a:rPr lang="en-US" dirty="0">
                <a:latin typeface="Calibri"/>
                <a:ea typeface="Calibri" panose="020F0502020204030204" pitchFamily="34" charset="0"/>
                <a:cs typeface="Times New Roman"/>
              </a:rPr>
              <a:t>				</a:t>
            </a:r>
            <a:r>
              <a:rPr lang="en-US" b="1" dirty="0">
                <a:solidFill>
                  <a:srgbClr val="00B050"/>
                </a:solidFill>
                <a:latin typeface="Calibri"/>
                <a:ea typeface="Calibri" panose="020F0502020204030204" pitchFamily="34" charset="0"/>
                <a:cs typeface="Times New Roman"/>
              </a:rPr>
              <a:t>+3500</a:t>
            </a:r>
            <a:r>
              <a:rPr lang="en-US" dirty="0">
                <a:latin typeface="Calibri"/>
                <a:ea typeface="Calibri" panose="020F0502020204030204" pitchFamily="34" charset="0"/>
                <a:cs typeface="Times New Roman"/>
              </a:rPr>
              <a:t>			$9500	$9500	$13,000</a:t>
            </a:r>
            <a:endParaRPr lang="en-US"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pPr>
            <a:endParaRPr lang="en-US" dirty="0">
              <a:latin typeface="Calibri" panose="020F0502020204030204" pitchFamily="34" charset="0"/>
              <a:ea typeface="Calibri" panose="020F0502020204030204" pitchFamily="34" charset="0"/>
              <a:cs typeface="Times New Roman" panose="02020603050405020304" pitchFamily="18" charset="0"/>
            </a:endParaRPr>
          </a:p>
          <a:p>
            <a:pPr indent="457200">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Funding for Community Engagement Unit events and programs such as LEADS, Citizen and Youth Police Academy, National Night Out, Bike Rodeo, Trunk or Treat, BBQ events, etc. This line item is used for all of the police department community events and includes PAL where we purchase various items they need to maintain the program.   				</a:t>
            </a:r>
          </a:p>
          <a:p>
            <a:pPr>
              <a:lnSpc>
                <a:spcPct val="107000"/>
              </a:lnSpc>
            </a:pPr>
            <a:r>
              <a:rPr lang="en-US" b="1" dirty="0">
                <a:latin typeface="Calibri" panose="020F0502020204030204" pitchFamily="34" charset="0"/>
                <a:ea typeface="Calibri" panose="020F0502020204030204" pitchFamily="34" charset="0"/>
                <a:cs typeface="Times New Roman" panose="02020603050405020304" pitchFamily="18" charset="0"/>
              </a:rPr>
              <a:t>STAFF SERVICES Training				$1900		</a:t>
            </a:r>
            <a:r>
              <a:rPr lang="en-US" b="1" u="sng" dirty="0">
                <a:latin typeface="Calibri"/>
                <a:ea typeface="Calibri" panose="020F0502020204030204" pitchFamily="34" charset="0"/>
                <a:cs typeface="Times New Roman"/>
              </a:rPr>
              <a:t>2023	2024	20255</a:t>
            </a:r>
          </a:p>
          <a:p>
            <a:pPr>
              <a:lnSpc>
                <a:spcPct val="107000"/>
              </a:lnSpc>
            </a:pPr>
            <a:r>
              <a:rPr lang="en-US" dirty="0">
                <a:latin typeface="Calibri" panose="020F0502020204030204" pitchFamily="34" charset="0"/>
                <a:ea typeface="Calibri" panose="020F0502020204030204" pitchFamily="34" charset="0"/>
                <a:cs typeface="Times New Roman" panose="02020603050405020304" pitchFamily="18" charset="0"/>
              </a:rPr>
              <a:t>5-01-25-240-247-028</a:t>
            </a:r>
            <a:r>
              <a:rPr lang="en-US" dirty="0">
                <a:latin typeface="Calibri"/>
                <a:ea typeface="Calibri" panose="020F0502020204030204" pitchFamily="34" charset="0"/>
                <a:cs typeface="Times New Roman"/>
              </a:rPr>
              <a:t>							$500	$1900	$1900</a:t>
            </a:r>
            <a:endParaRPr lang="en-US"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en-US" b="1" dirty="0">
                <a:latin typeface="Calibri" panose="020F0502020204030204" pitchFamily="34" charset="0"/>
                <a:ea typeface="Calibri" panose="020F0502020204030204" pitchFamily="34" charset="0"/>
                <a:cs typeface="Times New Roman" panose="02020603050405020304" pitchFamily="18" charset="0"/>
              </a:rPr>
              <a:t>	</a:t>
            </a:r>
            <a:r>
              <a:rPr lang="en-US" dirty="0">
                <a:latin typeface="Calibri" panose="020F0502020204030204" pitchFamily="34" charset="0"/>
                <a:ea typeface="Calibri" panose="020F0502020204030204" pitchFamily="34" charset="0"/>
                <a:cs typeface="Times New Roman" panose="02020603050405020304" pitchFamily="18" charset="0"/>
              </a:rPr>
              <a:t>	</a:t>
            </a:r>
          </a:p>
          <a:p>
            <a:pPr indent="457200">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Training costs/tuition necessary to for initial training or in-service training of civilian employees (</a:t>
            </a:r>
            <a:r>
              <a:rPr lang="en-US" dirty="0" err="1">
                <a:latin typeface="Calibri" panose="020F0502020204030204" pitchFamily="34" charset="0"/>
                <a:ea typeface="Calibri" panose="020F0502020204030204" pitchFamily="34" charset="0"/>
                <a:cs typeface="Times New Roman" panose="02020603050405020304" pitchFamily="18" charset="0"/>
              </a:rPr>
              <a:t>eg</a:t>
            </a:r>
            <a:r>
              <a:rPr lang="en-US" dirty="0">
                <a:latin typeface="Calibri" panose="020F0502020204030204" pitchFamily="34" charset="0"/>
                <a:ea typeface="Calibri" panose="020F0502020204030204" pitchFamily="34" charset="0"/>
                <a:cs typeface="Times New Roman" panose="02020603050405020304" pitchFamily="18" charset="0"/>
              </a:rPr>
              <a:t>: New chaplains, Crime Analyst, etc.).</a:t>
            </a:r>
          </a:p>
          <a:p>
            <a:pPr indent="457200">
              <a:lnSpc>
                <a:spcPct val="107000"/>
              </a:lnSpc>
              <a:spcAft>
                <a:spcPts val="800"/>
              </a:spcAft>
            </a:pP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b="1" dirty="0">
                <a:latin typeface="Calibri" panose="020F0502020204030204" pitchFamily="34" charset="0"/>
                <a:ea typeface="Calibri" panose="020F0502020204030204" pitchFamily="34" charset="0"/>
                <a:cs typeface="Times New Roman" panose="02020603050405020304" pitchFamily="18" charset="0"/>
              </a:rPr>
              <a:t>STAFF SERVICES Uniforms/Equip		$3900		</a:t>
            </a:r>
            <a:r>
              <a:rPr lang="en-US" b="1" u="sng" dirty="0">
                <a:latin typeface="Calibri"/>
                <a:ea typeface="Calibri" panose="020F0502020204030204" pitchFamily="34" charset="0"/>
                <a:cs typeface="Times New Roman"/>
              </a:rPr>
              <a:t>2023	2024	2025</a:t>
            </a:r>
          </a:p>
          <a:p>
            <a:pPr>
              <a:lnSpc>
                <a:spcPct val="107000"/>
              </a:lnSpc>
            </a:pPr>
            <a:r>
              <a:rPr lang="en-US" dirty="0">
                <a:latin typeface="Calibri" panose="020F0502020204030204" pitchFamily="34" charset="0"/>
                <a:ea typeface="Calibri" panose="020F0502020204030204" pitchFamily="34" charset="0"/>
                <a:cs typeface="Times New Roman" panose="02020603050405020304" pitchFamily="18" charset="0"/>
              </a:rPr>
              <a:t>5-01-25-240-247-032</a:t>
            </a:r>
            <a:r>
              <a:rPr lang="en-US" dirty="0">
                <a:latin typeface="Calibri"/>
                <a:ea typeface="Calibri" panose="020F0502020204030204" pitchFamily="34" charset="0"/>
                <a:cs typeface="Times New Roman"/>
              </a:rPr>
              <a:t>							$3000	$3900	$3900</a:t>
            </a:r>
            <a:endParaRPr lang="en-US"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en-US" b="1" dirty="0">
                <a:latin typeface="Calibri" panose="020F0502020204030204" pitchFamily="34" charset="0"/>
                <a:ea typeface="Calibri" panose="020F0502020204030204" pitchFamily="34" charset="0"/>
                <a:cs typeface="Times New Roman" panose="02020603050405020304" pitchFamily="18" charset="0"/>
              </a:rPr>
              <a:t>	</a:t>
            </a:r>
            <a:r>
              <a:rPr lang="en-US" dirty="0">
                <a:latin typeface="Calibri" panose="020F0502020204030204" pitchFamily="34" charset="0"/>
                <a:ea typeface="Calibri" panose="020F0502020204030204" pitchFamily="34" charset="0"/>
                <a:cs typeface="Times New Roman" panose="02020603050405020304" pitchFamily="18" charset="0"/>
              </a:rPr>
              <a:t>	</a:t>
            </a:r>
          </a:p>
          <a:p>
            <a:r>
              <a:rPr lang="en-US" dirty="0">
                <a:latin typeface="Calibri" panose="020F0502020204030204" pitchFamily="34" charset="0"/>
                <a:ea typeface="Calibri" panose="020F0502020204030204" pitchFamily="34" charset="0"/>
                <a:cs typeface="Times New Roman" panose="02020603050405020304" pitchFamily="18" charset="0"/>
              </a:rPr>
              <a:t>	Clothing for civilians and chaplains (polo shirts, jackets).</a:t>
            </a:r>
            <a:endParaRPr lang="en-US" dirty="0"/>
          </a:p>
        </p:txBody>
      </p:sp>
    </p:spTree>
    <p:extLst>
      <p:ext uri="{BB962C8B-B14F-4D97-AF65-F5344CB8AC3E}">
        <p14:creationId xmlns:p14="http://schemas.microsoft.com/office/powerpoint/2010/main" val="339237075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 name="Content Placeholder 3">
            <a:extLst>
              <a:ext uri="{FF2B5EF4-FFF2-40B4-BE49-F238E27FC236}">
                <a16:creationId xmlns="" xmlns:a16="http://schemas.microsoft.com/office/drawing/2014/main" id="{2C5E87F0-C5FE-469F-98DC-1BEA602251F9}"/>
              </a:ext>
            </a:extLst>
          </p:cNvPr>
          <p:cNvSpPr txBox="1">
            <a:spLocks/>
          </p:cNvSpPr>
          <p:nvPr/>
        </p:nvSpPr>
        <p:spPr>
          <a:xfrm>
            <a:off x="4570196" y="302003"/>
            <a:ext cx="7110102" cy="6274965"/>
          </a:xfrm>
          <a:prstGeom prst="rect">
            <a:avLst/>
          </a:prstGeom>
        </p:spPr>
        <p:txBody>
          <a:bodyPr vert="horz" lIns="91440" tIns="45720" rIns="91440" bIns="45720" rtlCol="0" anchor="t">
            <a:norm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l">
              <a:spcBef>
                <a:spcPts val="0"/>
              </a:spcBef>
              <a:spcAft>
                <a:spcPts val="0"/>
              </a:spcAft>
              <a:buClr>
                <a:srgbClr val="30ACEC">
                  <a:lumMod val="75000"/>
                </a:srgbClr>
              </a:buClr>
            </a:pPr>
            <a:r>
              <a:rPr lang="en-US" sz="3600" dirty="0">
                <a:solidFill>
                  <a:prstClr val="black"/>
                </a:solidFill>
                <a:latin typeface="CIDFont+F1"/>
                <a:cs typeface="Times New Roman" panose="02020603050405020304" pitchFamily="18" charset="0"/>
              </a:rPr>
              <a:t>						</a:t>
            </a:r>
            <a:endParaRPr lang="en-US" sz="3600" dirty="0">
              <a:solidFill>
                <a:prstClr val="black"/>
              </a:solidFill>
              <a:latin typeface="Times New Roman" panose="02020603050405020304" pitchFamily="18" charset="0"/>
              <a:cs typeface="Times New Roman" panose="02020603050405020304" pitchFamily="18" charset="0"/>
            </a:endParaRPr>
          </a:p>
        </p:txBody>
      </p:sp>
      <p:sp>
        <p:nvSpPr>
          <p:cNvPr id="2" name="Rectangle 1"/>
          <p:cNvSpPr/>
          <p:nvPr/>
        </p:nvSpPr>
        <p:spPr>
          <a:xfrm>
            <a:off x="2536298" y="302003"/>
            <a:ext cx="9655702" cy="5788123"/>
          </a:xfrm>
          <a:prstGeom prst="rect">
            <a:avLst/>
          </a:prstGeom>
        </p:spPr>
        <p:txBody>
          <a:bodyPr wrap="square">
            <a:spAutoFit/>
          </a:bodyPr>
          <a:lstStyle/>
          <a:p>
            <a:pPr>
              <a:lnSpc>
                <a:spcPct val="107000"/>
              </a:lnSpc>
            </a:pPr>
            <a:r>
              <a:rPr lang="en-US" b="1" dirty="0">
                <a:latin typeface="Calibri" panose="020F0502020204030204" pitchFamily="34" charset="0"/>
                <a:ea typeface="Calibri" panose="020F0502020204030204" pitchFamily="34" charset="0"/>
                <a:cs typeface="Times New Roman" panose="02020603050405020304" pitchFamily="18" charset="0"/>
              </a:rPr>
              <a:t>STAFF SERVICES Drug Screening		</a:t>
            </a:r>
            <a:r>
              <a:rPr lang="en-US" b="1" dirty="0">
                <a:solidFill>
                  <a:srgbClr val="00B050"/>
                </a:solidFill>
                <a:latin typeface="Calibri" panose="020F0502020204030204" pitchFamily="34" charset="0"/>
                <a:ea typeface="Calibri" panose="020F0502020204030204" pitchFamily="34" charset="0"/>
                <a:cs typeface="Times New Roman" panose="02020603050405020304" pitchFamily="18" charset="0"/>
              </a:rPr>
              <a:t>+900</a:t>
            </a:r>
            <a:r>
              <a:rPr lang="en-US" b="1" dirty="0">
                <a:latin typeface="Calibri" panose="020F0502020204030204" pitchFamily="34" charset="0"/>
                <a:ea typeface="Calibri" panose="020F0502020204030204" pitchFamily="34" charset="0"/>
                <a:cs typeface="Times New Roman" panose="02020603050405020304" pitchFamily="18" charset="0"/>
              </a:rPr>
              <a:t>		</a:t>
            </a:r>
            <a:r>
              <a:rPr lang="en-US" b="1" u="sng" dirty="0">
                <a:latin typeface="Calibri"/>
                <a:ea typeface="Calibri" panose="020F0502020204030204" pitchFamily="34" charset="0"/>
                <a:cs typeface="Times New Roman"/>
              </a:rPr>
              <a:t>2023	2024	2025</a:t>
            </a:r>
          </a:p>
          <a:p>
            <a:pPr>
              <a:lnSpc>
                <a:spcPct val="107000"/>
              </a:lnSpc>
            </a:pPr>
            <a:r>
              <a:rPr lang="en-US" dirty="0">
                <a:latin typeface="Calibri" panose="020F0502020204030204" pitchFamily="34" charset="0"/>
                <a:ea typeface="Calibri" panose="020F0502020204030204" pitchFamily="34" charset="0"/>
                <a:cs typeface="Times New Roman" panose="02020603050405020304" pitchFamily="18" charset="0"/>
              </a:rPr>
              <a:t>5-01-25-240-247-100</a:t>
            </a:r>
            <a:r>
              <a:rPr lang="en-US" dirty="0">
                <a:latin typeface="Calibri"/>
                <a:ea typeface="Calibri" panose="020F0502020204030204" pitchFamily="34" charset="0"/>
                <a:cs typeface="Times New Roman"/>
              </a:rPr>
              <a:t>							$2000	$1100	$2000</a:t>
            </a:r>
            <a:endParaRPr lang="en-US"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en-US" sz="1600" dirty="0">
                <a:latin typeface="Calibri" panose="020F0502020204030204" pitchFamily="34" charset="0"/>
                <a:ea typeface="Calibri" panose="020F0502020204030204" pitchFamily="34" charset="0"/>
                <a:cs typeface="Times New Roman" panose="02020603050405020304" pitchFamily="18" charset="0"/>
              </a:rPr>
              <a:t>	Drug screenings required by the Attorney General to be performed randomly on all police officers or as part of the Internal Affairs Process.</a:t>
            </a:r>
          </a:p>
          <a:p>
            <a:pPr>
              <a:lnSpc>
                <a:spcPct val="107000"/>
              </a:lnSpc>
              <a:spcAft>
                <a:spcPts val="800"/>
              </a:spcAft>
            </a:pPr>
            <a:endParaRPr lang="en-US"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b="1" dirty="0">
                <a:latin typeface="Calibri" panose="020F0502020204030204" pitchFamily="34" charset="0"/>
                <a:ea typeface="Calibri" panose="020F0502020204030204" pitchFamily="34" charset="0"/>
                <a:cs typeface="Times New Roman" panose="02020603050405020304" pitchFamily="18" charset="0"/>
              </a:rPr>
              <a:t>STAFF SERVICES Equipment			$3000		</a:t>
            </a:r>
            <a:r>
              <a:rPr lang="en-US" b="1" u="sng" dirty="0">
                <a:latin typeface="Calibri"/>
                <a:ea typeface="Calibri" panose="020F0502020204030204" pitchFamily="34" charset="0"/>
                <a:cs typeface="Times New Roman"/>
              </a:rPr>
              <a:t>2023	2024	2025</a:t>
            </a:r>
          </a:p>
          <a:p>
            <a:pPr>
              <a:lnSpc>
                <a:spcPct val="107000"/>
              </a:lnSpc>
            </a:pPr>
            <a:r>
              <a:rPr lang="en-US" dirty="0">
                <a:latin typeface="Calibri" panose="020F0502020204030204" pitchFamily="34" charset="0"/>
                <a:ea typeface="Calibri" panose="020F0502020204030204" pitchFamily="34" charset="0"/>
                <a:cs typeface="Times New Roman" panose="02020603050405020304" pitchFamily="18" charset="0"/>
              </a:rPr>
              <a:t>5-01-25-240-247-111</a:t>
            </a:r>
            <a:r>
              <a:rPr lang="en-US" dirty="0">
                <a:latin typeface="Calibri"/>
                <a:ea typeface="Calibri" panose="020F0502020204030204" pitchFamily="34" charset="0"/>
                <a:cs typeface="Times New Roman"/>
              </a:rPr>
              <a:t>							$3000	$3000	$3000</a:t>
            </a:r>
            <a:endParaRPr lang="en-US"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en-US" sz="1600" b="1" dirty="0">
                <a:latin typeface="Calibri" panose="020F0502020204030204" pitchFamily="34" charset="0"/>
                <a:ea typeface="Calibri" panose="020F0502020204030204" pitchFamily="34" charset="0"/>
                <a:cs typeface="Times New Roman" panose="02020603050405020304" pitchFamily="18" charset="0"/>
              </a:rPr>
              <a:t>	</a:t>
            </a:r>
            <a:r>
              <a:rPr lang="en-US" sz="1600" dirty="0">
                <a:latin typeface="Calibri" panose="020F0502020204030204" pitchFamily="34" charset="0"/>
                <a:ea typeface="Calibri" panose="020F0502020204030204" pitchFamily="34" charset="0"/>
                <a:cs typeface="Times New Roman" panose="02020603050405020304" pitchFamily="18" charset="0"/>
              </a:rPr>
              <a:t>Miscellaneous Equipment and supplies needed for specialized units that do not have their own budget line item (</a:t>
            </a:r>
            <a:r>
              <a:rPr lang="en-US" sz="1600" dirty="0" err="1">
                <a:latin typeface="Calibri" panose="020F0502020204030204" pitchFamily="34" charset="0"/>
                <a:ea typeface="Calibri" panose="020F0502020204030204" pitchFamily="34" charset="0"/>
                <a:cs typeface="Times New Roman" panose="02020603050405020304" pitchFamily="18" charset="0"/>
              </a:rPr>
              <a:t>e.g</a:t>
            </a:r>
            <a:r>
              <a:rPr lang="en-US" sz="1600" dirty="0">
                <a:latin typeface="Calibri" panose="020F0502020204030204" pitchFamily="34" charset="0"/>
                <a:ea typeface="Calibri" panose="020F0502020204030204" pitchFamily="34" charset="0"/>
                <a:cs typeface="Times New Roman" panose="02020603050405020304" pitchFamily="18" charset="0"/>
              </a:rPr>
              <a:t> notepads for Crisis Negotiations Unit, batteries and spray paint for the Accident Unit, training aids for FTO unit, </a:t>
            </a:r>
            <a:r>
              <a:rPr lang="en-US" sz="1600" dirty="0" err="1">
                <a:latin typeface="Calibri" panose="020F0502020204030204" pitchFamily="34" charset="0"/>
                <a:ea typeface="Calibri" panose="020F0502020204030204" pitchFamily="34" charset="0"/>
                <a:cs typeface="Times New Roman" panose="02020603050405020304" pitchFamily="18" charset="0"/>
              </a:rPr>
              <a:t>etc</a:t>
            </a:r>
            <a:r>
              <a:rPr lang="en-US" sz="1600" dirty="0">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endParaRPr lang="en-US"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b="1" dirty="0">
                <a:latin typeface="Calibri" panose="020F0502020204030204" pitchFamily="34" charset="0"/>
                <a:ea typeface="Calibri" panose="020F0502020204030204" pitchFamily="34" charset="0"/>
                <a:cs typeface="Times New Roman" panose="02020603050405020304" pitchFamily="18" charset="0"/>
              </a:rPr>
              <a:t>STAFF SERVICES Ammunition			$40,000		</a:t>
            </a:r>
            <a:r>
              <a:rPr lang="en-US" b="1" u="sng" dirty="0">
                <a:latin typeface="Calibri"/>
                <a:ea typeface="Calibri" panose="020F0502020204030204" pitchFamily="34" charset="0"/>
                <a:cs typeface="Times New Roman"/>
              </a:rPr>
              <a:t>2023	2024	2025</a:t>
            </a:r>
          </a:p>
          <a:p>
            <a:pPr>
              <a:lnSpc>
                <a:spcPct val="107000"/>
              </a:lnSpc>
            </a:pPr>
            <a:r>
              <a:rPr lang="en-US" dirty="0">
                <a:latin typeface="Calibri" panose="020F0502020204030204" pitchFamily="34" charset="0"/>
                <a:ea typeface="Calibri" panose="020F0502020204030204" pitchFamily="34" charset="0"/>
                <a:cs typeface="Times New Roman" panose="02020603050405020304" pitchFamily="18" charset="0"/>
              </a:rPr>
              <a:t>5-01-25-240-247-113</a:t>
            </a:r>
            <a:r>
              <a:rPr lang="en-US" dirty="0">
                <a:latin typeface="Calibri"/>
                <a:ea typeface="Calibri" panose="020F0502020204030204" pitchFamily="34" charset="0"/>
                <a:cs typeface="Times New Roman"/>
              </a:rPr>
              <a:t>							$40,000	$40,000	$40,000</a:t>
            </a:r>
            <a:endParaRPr lang="en-US"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en-US" sz="1600" b="1" dirty="0">
                <a:latin typeface="Calibri" panose="020F0502020204030204" pitchFamily="34" charset="0"/>
                <a:ea typeface="Calibri" panose="020F0502020204030204" pitchFamily="34" charset="0"/>
                <a:cs typeface="Times New Roman" panose="02020603050405020304" pitchFamily="18" charset="0"/>
              </a:rPr>
              <a:t>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r>
              <a:rPr lang="en-US" sz="1600" dirty="0">
                <a:latin typeface="Calibri" panose="020F0502020204030204" pitchFamily="34" charset="0"/>
                <a:ea typeface="Calibri" panose="020F0502020204030204" pitchFamily="34" charset="0"/>
                <a:cs typeface="Times New Roman" panose="02020603050405020304" pitchFamily="18" charset="0"/>
              </a:rPr>
              <a:t>	Ammunition for on-duty carry, as well as firearms safety training and Attorney General mandated qualification.  Each officer must qualify at a minimum of twice a year and our SWAT Team trainees twice a month.  We conduct an extensive firearms training program which includes decision making, stress shooting and shoot/don't shoot scenarios.  We also send our officers to in-service classes where they need to bring ammunition as part of the class.</a:t>
            </a:r>
            <a:endParaRPr lang="en-US" sz="1600" dirty="0"/>
          </a:p>
        </p:txBody>
      </p:sp>
    </p:spTree>
    <p:extLst>
      <p:ext uri="{BB962C8B-B14F-4D97-AF65-F5344CB8AC3E}">
        <p14:creationId xmlns:p14="http://schemas.microsoft.com/office/powerpoint/2010/main" val="363095457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 name="Content Placeholder 3">
            <a:extLst>
              <a:ext uri="{FF2B5EF4-FFF2-40B4-BE49-F238E27FC236}">
                <a16:creationId xmlns="" xmlns:a16="http://schemas.microsoft.com/office/drawing/2014/main" id="{2C5E87F0-C5FE-469F-98DC-1BEA602251F9}"/>
              </a:ext>
            </a:extLst>
          </p:cNvPr>
          <p:cNvSpPr txBox="1">
            <a:spLocks/>
          </p:cNvSpPr>
          <p:nvPr/>
        </p:nvSpPr>
        <p:spPr>
          <a:xfrm>
            <a:off x="4570196" y="302003"/>
            <a:ext cx="7110102" cy="6274965"/>
          </a:xfrm>
          <a:prstGeom prst="rect">
            <a:avLst/>
          </a:prstGeom>
        </p:spPr>
        <p:txBody>
          <a:bodyPr vert="horz" lIns="91440" tIns="45720" rIns="91440" bIns="45720" rtlCol="0" anchor="t">
            <a:norm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l">
              <a:spcBef>
                <a:spcPts val="0"/>
              </a:spcBef>
              <a:spcAft>
                <a:spcPts val="0"/>
              </a:spcAft>
              <a:buClr>
                <a:srgbClr val="30ACEC">
                  <a:lumMod val="75000"/>
                </a:srgbClr>
              </a:buClr>
            </a:pPr>
            <a:r>
              <a:rPr lang="en-US" sz="3600" dirty="0">
                <a:solidFill>
                  <a:prstClr val="black"/>
                </a:solidFill>
                <a:latin typeface="CIDFont+F1"/>
                <a:cs typeface="Times New Roman" panose="02020603050405020304" pitchFamily="18" charset="0"/>
              </a:rPr>
              <a:t>						</a:t>
            </a:r>
            <a:endParaRPr lang="en-US" sz="3600" dirty="0">
              <a:solidFill>
                <a:prstClr val="black"/>
              </a:solidFill>
              <a:latin typeface="Times New Roman" panose="02020603050405020304" pitchFamily="18" charset="0"/>
              <a:cs typeface="Times New Roman" panose="02020603050405020304" pitchFamily="18" charset="0"/>
            </a:endParaRPr>
          </a:p>
        </p:txBody>
      </p:sp>
      <p:sp>
        <p:nvSpPr>
          <p:cNvPr id="2" name="Rectangle 1"/>
          <p:cNvSpPr/>
          <p:nvPr/>
        </p:nvSpPr>
        <p:spPr>
          <a:xfrm>
            <a:off x="2301240" y="406231"/>
            <a:ext cx="9779488" cy="5449697"/>
          </a:xfrm>
          <a:prstGeom prst="rect">
            <a:avLst/>
          </a:prstGeom>
        </p:spPr>
        <p:txBody>
          <a:bodyPr wrap="square">
            <a:spAutoFit/>
          </a:bodyPr>
          <a:lstStyle/>
          <a:p>
            <a:pPr>
              <a:lnSpc>
                <a:spcPct val="107000"/>
              </a:lnSpc>
            </a:pPr>
            <a:r>
              <a:rPr lang="en-US" b="1" dirty="0">
                <a:latin typeface="Calibri" panose="020F0502020204030204" pitchFamily="34" charset="0"/>
                <a:ea typeface="Calibri" panose="020F0502020204030204" pitchFamily="34" charset="0"/>
                <a:cs typeface="Times New Roman" panose="02020603050405020304" pitchFamily="18" charset="0"/>
              </a:rPr>
              <a:t>STAFF SERVICES Contractual		</a:t>
            </a:r>
            <a:r>
              <a:rPr lang="en-US" b="1" dirty="0" smtClean="0">
                <a:latin typeface="Calibri" panose="020F0502020204030204" pitchFamily="34" charset="0"/>
                <a:ea typeface="Calibri" panose="020F0502020204030204" pitchFamily="34" charset="0"/>
                <a:cs typeface="Times New Roman" panose="02020603050405020304" pitchFamily="18" charset="0"/>
              </a:rPr>
              <a:t>$54,100</a:t>
            </a:r>
            <a:r>
              <a:rPr lang="en-US" b="1" dirty="0">
                <a:latin typeface="Calibri" panose="020F0502020204030204" pitchFamily="34" charset="0"/>
                <a:ea typeface="Calibri" panose="020F0502020204030204" pitchFamily="34" charset="0"/>
                <a:cs typeface="Times New Roman" panose="02020603050405020304" pitchFamily="18" charset="0"/>
              </a:rPr>
              <a:t>			</a:t>
            </a:r>
            <a:r>
              <a:rPr lang="en-US" b="1" u="sng" dirty="0">
                <a:latin typeface="Calibri"/>
                <a:ea typeface="Calibri" panose="020F0502020204030204" pitchFamily="34" charset="0"/>
                <a:cs typeface="Times New Roman"/>
              </a:rPr>
              <a:t>2023	</a:t>
            </a:r>
            <a:r>
              <a:rPr lang="en-US" b="1" u="sng" dirty="0" smtClean="0">
                <a:latin typeface="Calibri"/>
                <a:ea typeface="Calibri" panose="020F0502020204030204" pitchFamily="34" charset="0"/>
                <a:cs typeface="Times New Roman"/>
              </a:rPr>
              <a:t>	2024</a:t>
            </a:r>
            <a:r>
              <a:rPr lang="en-US" b="1" u="sng" dirty="0">
                <a:latin typeface="Calibri"/>
                <a:ea typeface="Calibri" panose="020F0502020204030204" pitchFamily="34" charset="0"/>
                <a:cs typeface="Times New Roman"/>
              </a:rPr>
              <a:t>	</a:t>
            </a:r>
            <a:r>
              <a:rPr lang="en-US" b="1" u="sng" dirty="0" smtClean="0">
                <a:latin typeface="Calibri"/>
                <a:ea typeface="Calibri" panose="020F0502020204030204" pitchFamily="34" charset="0"/>
                <a:cs typeface="Times New Roman"/>
              </a:rPr>
              <a:t>	2025</a:t>
            </a:r>
            <a:endParaRPr lang="en-US" b="1" u="sng" dirty="0">
              <a:latin typeface="Calibri"/>
              <a:ea typeface="Calibri" panose="020F0502020204030204" pitchFamily="34" charset="0"/>
              <a:cs typeface="Times New Roman"/>
            </a:endParaRPr>
          </a:p>
          <a:p>
            <a:pPr>
              <a:lnSpc>
                <a:spcPct val="107000"/>
              </a:lnSpc>
            </a:pPr>
            <a:r>
              <a:rPr lang="en-US" dirty="0">
                <a:latin typeface="Calibri" panose="020F0502020204030204" pitchFamily="34" charset="0"/>
                <a:ea typeface="Calibri" panose="020F0502020204030204" pitchFamily="34" charset="0"/>
                <a:cs typeface="Times New Roman" panose="02020603050405020304" pitchFamily="18" charset="0"/>
              </a:rPr>
              <a:t>5-01-25-240-247-132</a:t>
            </a:r>
            <a:r>
              <a:rPr lang="en-US" dirty="0">
                <a:latin typeface="Calibri"/>
                <a:ea typeface="Calibri" panose="020F0502020204030204" pitchFamily="34" charset="0"/>
                <a:cs typeface="Times New Roman"/>
              </a:rPr>
              <a:t>						</a:t>
            </a:r>
            <a:r>
              <a:rPr lang="en-US" dirty="0" smtClean="0">
                <a:latin typeface="Calibri"/>
                <a:ea typeface="Calibri" panose="020F0502020204030204" pitchFamily="34" charset="0"/>
                <a:cs typeface="Times New Roman"/>
              </a:rPr>
              <a:t>	$58,000</a:t>
            </a:r>
            <a:r>
              <a:rPr lang="en-US" dirty="0">
                <a:latin typeface="Calibri"/>
                <a:ea typeface="Calibri" panose="020F0502020204030204" pitchFamily="34" charset="0"/>
                <a:cs typeface="Times New Roman"/>
              </a:rPr>
              <a:t>	</a:t>
            </a:r>
            <a:r>
              <a:rPr lang="en-US" dirty="0" smtClean="0">
                <a:latin typeface="Calibri"/>
                <a:ea typeface="Calibri" panose="020F0502020204030204" pitchFamily="34" charset="0"/>
                <a:cs typeface="Times New Roman"/>
              </a:rPr>
              <a:t>	$54,100</a:t>
            </a:r>
            <a:r>
              <a:rPr lang="en-US" dirty="0">
                <a:latin typeface="Calibri"/>
                <a:ea typeface="Calibri" panose="020F0502020204030204" pitchFamily="34" charset="0"/>
                <a:cs typeface="Times New Roman"/>
              </a:rPr>
              <a:t>	</a:t>
            </a:r>
            <a:r>
              <a:rPr lang="en-US" dirty="0" smtClean="0">
                <a:latin typeface="Calibri"/>
                <a:ea typeface="Calibri" panose="020F0502020204030204" pitchFamily="34" charset="0"/>
                <a:cs typeface="Times New Roman"/>
              </a:rPr>
              <a:t>	$54,100</a:t>
            </a:r>
            <a:endParaRPr lang="en-US" dirty="0">
              <a:latin typeface="Calibri" panose="020F0502020204030204" pitchFamily="34" charset="0"/>
              <a:ea typeface="Times New Roman" panose="02020603050405020304" pitchFamily="18" charset="0"/>
              <a:cs typeface="Times New Roman" panose="02020603050405020304" pitchFamily="18" charset="0"/>
            </a:endParaRPr>
          </a:p>
          <a:p>
            <a:pPr indent="457200">
              <a:lnSpc>
                <a:spcPct val="107000"/>
              </a:lnSpc>
              <a:spcAft>
                <a:spcPts val="800"/>
              </a:spcAft>
            </a:pPr>
            <a:endParaRPr lang="en-US" dirty="0">
              <a:latin typeface="Calibri" panose="020F0502020204030204" pitchFamily="34" charset="0"/>
              <a:ea typeface="Calibri" panose="020F0502020204030204" pitchFamily="34" charset="0"/>
              <a:cs typeface="Times New Roman" panose="02020603050405020304" pitchFamily="18" charset="0"/>
            </a:endParaRPr>
          </a:p>
          <a:p>
            <a:pPr indent="457200">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Contractual payments and services necessary for the efficient delivery of police services (Accreditation fees, Leads Online, Cooper EAP Program, FTO software, internal affairs software, evidence management software, </a:t>
            </a:r>
            <a:r>
              <a:rPr lang="en-US" dirty="0" err="1">
                <a:latin typeface="Calibri" panose="020F0502020204030204" pitchFamily="34" charset="0"/>
                <a:ea typeface="Calibri" panose="020F0502020204030204" pitchFamily="34" charset="0"/>
                <a:cs typeface="Times New Roman" panose="02020603050405020304" pitchFamily="18" charset="0"/>
              </a:rPr>
              <a:t>etc</a:t>
            </a:r>
            <a:r>
              <a:rPr lang="en-US" dirty="0">
                <a:latin typeface="Calibri" panose="020F0502020204030204" pitchFamily="34" charset="0"/>
                <a:ea typeface="Calibri" panose="020F0502020204030204" pitchFamily="34" charset="0"/>
                <a:cs typeface="Times New Roman" panose="02020603050405020304" pitchFamily="18" charset="0"/>
              </a:rPr>
              <a:t>).</a:t>
            </a:r>
          </a:p>
          <a:p>
            <a:pPr indent="457200">
              <a:lnSpc>
                <a:spcPct val="107000"/>
              </a:lnSpc>
              <a:spcAft>
                <a:spcPts val="800"/>
              </a:spcAft>
            </a:pP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b="1" dirty="0">
                <a:latin typeface="Calibri" panose="020F0502020204030204" pitchFamily="34" charset="0"/>
                <a:ea typeface="Calibri" panose="020F0502020204030204" pitchFamily="34" charset="0"/>
                <a:cs typeface="Times New Roman" panose="02020603050405020304" pitchFamily="18" charset="0"/>
              </a:rPr>
              <a:t>STAFF SERVICES Vehicle Leasing		$195,000		</a:t>
            </a:r>
            <a:r>
              <a:rPr lang="en-US" b="1" u="sng" dirty="0">
                <a:latin typeface="Calibri"/>
                <a:ea typeface="Calibri" panose="020F0502020204030204" pitchFamily="34" charset="0"/>
                <a:cs typeface="Times New Roman"/>
              </a:rPr>
              <a:t>2023		2024		2025</a:t>
            </a:r>
          </a:p>
          <a:p>
            <a:pPr>
              <a:lnSpc>
                <a:spcPct val="107000"/>
              </a:lnSpc>
            </a:pPr>
            <a:r>
              <a:rPr lang="en-US" dirty="0">
                <a:latin typeface="Calibri" panose="020F0502020204030204" pitchFamily="34" charset="0"/>
                <a:ea typeface="Calibri" panose="020F0502020204030204" pitchFamily="34" charset="0"/>
                <a:cs typeface="Times New Roman" panose="02020603050405020304" pitchFamily="18" charset="0"/>
              </a:rPr>
              <a:t>5-01-25-240-247-146</a:t>
            </a:r>
            <a:r>
              <a:rPr lang="en-US" dirty="0">
                <a:latin typeface="Calibri"/>
                <a:ea typeface="Calibri" panose="020F0502020204030204" pitchFamily="34" charset="0"/>
                <a:cs typeface="Times New Roman"/>
              </a:rPr>
              <a:t>							$195,000		$195,000		$195,000</a:t>
            </a:r>
            <a:endParaRPr lang="en-US" dirty="0">
              <a:latin typeface="Calibri" panose="020F0502020204030204" pitchFamily="34" charset="0"/>
              <a:ea typeface="Times New Roman" panose="02020603050405020304" pitchFamily="18" charset="0"/>
              <a:cs typeface="Times New Roman" panose="02020603050405020304" pitchFamily="18" charset="0"/>
            </a:endParaRPr>
          </a:p>
          <a:p>
            <a:pPr indent="457200">
              <a:lnSpc>
                <a:spcPct val="107000"/>
              </a:lnSpc>
              <a:spcAft>
                <a:spcPts val="800"/>
              </a:spcAft>
            </a:pPr>
            <a:endParaRPr lang="en-US" dirty="0">
              <a:latin typeface="Calibri" panose="020F0502020204030204" pitchFamily="34" charset="0"/>
              <a:cs typeface="Calibri" panose="020F0502020204030204" pitchFamily="34" charset="0"/>
            </a:endParaRPr>
          </a:p>
          <a:p>
            <a:pPr indent="457200">
              <a:lnSpc>
                <a:spcPct val="107000"/>
              </a:lnSpc>
              <a:spcAft>
                <a:spcPts val="800"/>
              </a:spcAft>
            </a:pPr>
            <a:r>
              <a:rPr lang="en-US" dirty="0">
                <a:latin typeface="Calibri" panose="020F0502020204030204" pitchFamily="34" charset="0"/>
                <a:cs typeface="Calibri" panose="020F0502020204030204" pitchFamily="34" charset="0"/>
              </a:rPr>
              <a:t>Moving to the Enterprise Fleet management has allowed us to decrease this line item.</a:t>
            </a:r>
          </a:p>
          <a:p>
            <a:pPr indent="457200">
              <a:lnSpc>
                <a:spcPct val="107000"/>
              </a:lnSpc>
              <a:spcAft>
                <a:spcPts val="800"/>
              </a:spcAft>
            </a:pPr>
            <a:endParaRPr lang="en-US" b="1" dirty="0">
              <a:latin typeface="Calibri" panose="020F0502020204030204" pitchFamily="34" charset="0"/>
              <a:ea typeface="Calibri" panose="020F0502020204030204" pitchFamily="34" charset="0"/>
              <a:cs typeface="Calibri" panose="020F0502020204030204" pitchFamily="34" charset="0"/>
            </a:endParaRPr>
          </a:p>
          <a:p>
            <a:pPr>
              <a:lnSpc>
                <a:spcPct val="107000"/>
              </a:lnSpc>
            </a:pPr>
            <a:r>
              <a:rPr lang="en-US" b="1" dirty="0">
                <a:latin typeface="Calibri" panose="020F0502020204030204" pitchFamily="34" charset="0"/>
                <a:ea typeface="Calibri" panose="020F0502020204030204" pitchFamily="34" charset="0"/>
                <a:cs typeface="Times New Roman" panose="02020603050405020304" pitchFamily="18" charset="0"/>
              </a:rPr>
              <a:t>STAFF SERVICES Equip Rep/Main		$1000		</a:t>
            </a:r>
            <a:r>
              <a:rPr lang="en-US" b="1" u="sng" dirty="0">
                <a:latin typeface="Calibri"/>
                <a:ea typeface="Calibri" panose="020F0502020204030204" pitchFamily="34" charset="0"/>
                <a:cs typeface="Times New Roman"/>
              </a:rPr>
              <a:t>2023	2024	2025</a:t>
            </a:r>
          </a:p>
          <a:p>
            <a:pPr>
              <a:lnSpc>
                <a:spcPct val="107000"/>
              </a:lnSpc>
            </a:pPr>
            <a:r>
              <a:rPr lang="en-US" dirty="0">
                <a:latin typeface="Calibri" panose="020F0502020204030204" pitchFamily="34" charset="0"/>
                <a:ea typeface="Calibri" panose="020F0502020204030204" pitchFamily="34" charset="0"/>
                <a:cs typeface="Times New Roman" panose="02020603050405020304" pitchFamily="18" charset="0"/>
              </a:rPr>
              <a:t>5-01-25-240-247-151</a:t>
            </a:r>
            <a:r>
              <a:rPr lang="en-US" dirty="0">
                <a:latin typeface="Calibri"/>
                <a:ea typeface="Calibri" panose="020F0502020204030204" pitchFamily="34" charset="0"/>
                <a:cs typeface="Times New Roman"/>
              </a:rPr>
              <a:t>							$1000	$1000	$1000</a:t>
            </a:r>
            <a:endParaRPr lang="en-US" dirty="0">
              <a:latin typeface="Calibri" panose="020F0502020204030204" pitchFamily="34" charset="0"/>
              <a:ea typeface="Times New Roman" panose="02020603050405020304" pitchFamily="18" charset="0"/>
              <a:cs typeface="Times New Roman" panose="02020603050405020304" pitchFamily="18" charset="0"/>
            </a:endParaRPr>
          </a:p>
          <a:p>
            <a:pPr indent="457200">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Maintenance and repair of police equipment (e.g.  in-car camera microphones,  firearms parts, baton parts, </a:t>
            </a:r>
            <a:r>
              <a:rPr lang="en-US" dirty="0" err="1">
                <a:latin typeface="Calibri" panose="020F0502020204030204" pitchFamily="34" charset="0"/>
                <a:ea typeface="Calibri" panose="020F0502020204030204" pitchFamily="34" charset="0"/>
                <a:cs typeface="Times New Roman" panose="02020603050405020304" pitchFamily="18" charset="0"/>
              </a:rPr>
              <a:t>etc</a:t>
            </a:r>
            <a:r>
              <a:rPr lang="en-US" dirty="0">
                <a:latin typeface="Calibri" panose="020F0502020204030204" pitchFamily="34"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162714465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 name="Content Placeholder 3">
            <a:extLst>
              <a:ext uri="{FF2B5EF4-FFF2-40B4-BE49-F238E27FC236}">
                <a16:creationId xmlns="" xmlns:a16="http://schemas.microsoft.com/office/drawing/2014/main" id="{2C5E87F0-C5FE-469F-98DC-1BEA602251F9}"/>
              </a:ext>
            </a:extLst>
          </p:cNvPr>
          <p:cNvSpPr txBox="1">
            <a:spLocks/>
          </p:cNvSpPr>
          <p:nvPr/>
        </p:nvSpPr>
        <p:spPr>
          <a:xfrm>
            <a:off x="4570196" y="302003"/>
            <a:ext cx="7110102" cy="6274965"/>
          </a:xfrm>
          <a:prstGeom prst="rect">
            <a:avLst/>
          </a:prstGeom>
        </p:spPr>
        <p:txBody>
          <a:bodyPr vert="horz" lIns="91440" tIns="45720" rIns="91440" bIns="45720" rtlCol="0" anchor="t">
            <a:norm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l">
              <a:spcBef>
                <a:spcPts val="0"/>
              </a:spcBef>
              <a:spcAft>
                <a:spcPts val="0"/>
              </a:spcAft>
              <a:buClr>
                <a:srgbClr val="30ACEC">
                  <a:lumMod val="75000"/>
                </a:srgbClr>
              </a:buClr>
            </a:pPr>
            <a:r>
              <a:rPr lang="en-US" sz="3600" dirty="0">
                <a:solidFill>
                  <a:prstClr val="black"/>
                </a:solidFill>
                <a:latin typeface="CIDFont+F1"/>
                <a:cs typeface="Times New Roman" panose="02020603050405020304" pitchFamily="18" charset="0"/>
              </a:rPr>
              <a:t>						</a:t>
            </a:r>
            <a:endParaRPr lang="en-US" sz="3600" dirty="0">
              <a:solidFill>
                <a:prstClr val="black"/>
              </a:solidFill>
              <a:latin typeface="Times New Roman" panose="02020603050405020304" pitchFamily="18" charset="0"/>
              <a:cs typeface="Times New Roman" panose="02020603050405020304" pitchFamily="18" charset="0"/>
            </a:endParaRPr>
          </a:p>
        </p:txBody>
      </p:sp>
      <p:sp>
        <p:nvSpPr>
          <p:cNvPr id="2" name="Rectangle 1"/>
          <p:cNvSpPr/>
          <p:nvPr/>
        </p:nvSpPr>
        <p:spPr>
          <a:xfrm>
            <a:off x="3155093" y="60242"/>
            <a:ext cx="8752640" cy="5670911"/>
          </a:xfrm>
          <a:prstGeom prst="rect">
            <a:avLst/>
          </a:prstGeom>
        </p:spPr>
        <p:txBody>
          <a:bodyPr wrap="square">
            <a:spAutoFit/>
          </a:bodyPr>
          <a:lstStyle/>
          <a:p>
            <a:pPr>
              <a:lnSpc>
                <a:spcPct val="107000"/>
              </a:lnSpc>
            </a:pPr>
            <a:r>
              <a:rPr lang="en-US" b="1" dirty="0">
                <a:latin typeface="Calibri" panose="020F0502020204030204" pitchFamily="34" charset="0"/>
                <a:ea typeface="Calibri" panose="020F0502020204030204" pitchFamily="34" charset="0"/>
                <a:cs typeface="Times New Roman" panose="02020603050405020304" pitchFamily="18" charset="0"/>
              </a:rPr>
              <a:t>STAFF SERVICES Radio </a:t>
            </a:r>
            <a:r>
              <a:rPr lang="en-US" b="1" dirty="0" err="1">
                <a:latin typeface="Calibri" panose="020F0502020204030204" pitchFamily="34" charset="0"/>
                <a:ea typeface="Calibri" panose="020F0502020204030204" pitchFamily="34" charset="0"/>
                <a:cs typeface="Times New Roman" panose="02020603050405020304" pitchFamily="18" charset="0"/>
              </a:rPr>
              <a:t>Maint</a:t>
            </a:r>
            <a:r>
              <a:rPr lang="en-US" b="1" dirty="0">
                <a:latin typeface="Calibri" panose="020F0502020204030204" pitchFamily="34" charset="0"/>
                <a:ea typeface="Calibri" panose="020F0502020204030204" pitchFamily="34" charset="0"/>
                <a:cs typeface="Times New Roman" panose="02020603050405020304" pitchFamily="18" charset="0"/>
              </a:rPr>
              <a:t>		</a:t>
            </a:r>
            <a:r>
              <a:rPr lang="en-US" b="1" dirty="0">
                <a:solidFill>
                  <a:srgbClr val="00B050"/>
                </a:solidFill>
                <a:latin typeface="Calibri" panose="020F0502020204030204" pitchFamily="34" charset="0"/>
                <a:ea typeface="Calibri" panose="020F0502020204030204" pitchFamily="34" charset="0"/>
                <a:cs typeface="Times New Roman" panose="02020603050405020304" pitchFamily="18" charset="0"/>
              </a:rPr>
              <a:t>+2500</a:t>
            </a:r>
            <a:r>
              <a:rPr lang="en-US" b="1" dirty="0">
                <a:latin typeface="Calibri" panose="020F0502020204030204" pitchFamily="34" charset="0"/>
                <a:ea typeface="Calibri" panose="020F0502020204030204" pitchFamily="34" charset="0"/>
                <a:cs typeface="Times New Roman" panose="02020603050405020304" pitchFamily="18" charset="0"/>
              </a:rPr>
              <a:t>		</a:t>
            </a:r>
            <a:r>
              <a:rPr lang="en-US" b="1" u="sng" dirty="0">
                <a:latin typeface="Calibri"/>
                <a:ea typeface="Calibri" panose="020F0502020204030204" pitchFamily="34" charset="0"/>
                <a:cs typeface="Times New Roman"/>
              </a:rPr>
              <a:t>2023	2024	2025</a:t>
            </a:r>
          </a:p>
          <a:p>
            <a:pPr>
              <a:lnSpc>
                <a:spcPct val="107000"/>
              </a:lnSpc>
            </a:pPr>
            <a:r>
              <a:rPr lang="en-US" dirty="0">
                <a:latin typeface="Calibri" panose="020F0502020204030204" pitchFamily="34" charset="0"/>
                <a:ea typeface="Calibri" panose="020F0502020204030204" pitchFamily="34" charset="0"/>
                <a:cs typeface="Times New Roman" panose="02020603050405020304" pitchFamily="18" charset="0"/>
              </a:rPr>
              <a:t>5-01-25-240-247-153</a:t>
            </a:r>
            <a:r>
              <a:rPr lang="en-US" dirty="0">
                <a:latin typeface="Calibri"/>
                <a:ea typeface="Calibri" panose="020F0502020204030204" pitchFamily="34" charset="0"/>
                <a:cs typeface="Times New Roman"/>
              </a:rPr>
              <a:t>						$500	$0		$2500</a:t>
            </a:r>
            <a:endParaRPr lang="en-US"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en-US" b="1" dirty="0">
                <a:latin typeface="Calibri" panose="020F0502020204030204" pitchFamily="34" charset="0"/>
                <a:ea typeface="Calibri" panose="020F0502020204030204" pitchFamily="34" charset="0"/>
                <a:cs typeface="Times New Roman" panose="02020603050405020304" pitchFamily="18" charset="0"/>
              </a:rPr>
              <a:t>	</a:t>
            </a:r>
            <a:endParaRPr lang="en-US" dirty="0">
              <a:latin typeface="Calibri" panose="020F0502020204030204" pitchFamily="34" charset="0"/>
              <a:ea typeface="Calibri" panose="020F0502020204030204" pitchFamily="34" charset="0"/>
              <a:cs typeface="Times New Roman" panose="02020603050405020304" pitchFamily="18" charset="0"/>
            </a:endParaRPr>
          </a:p>
          <a:p>
            <a:r>
              <a:rPr lang="en-US" dirty="0">
                <a:latin typeface="Calibri" panose="020F0502020204030204" pitchFamily="34" charset="0"/>
                <a:ea typeface="Calibri" panose="020F0502020204030204" pitchFamily="34" charset="0"/>
                <a:cs typeface="Times New Roman" panose="02020603050405020304" pitchFamily="18" charset="0"/>
              </a:rPr>
              <a:t>Maintenance and repair of police radios, necessary for communications between officers in the field and received dispatches to emergencies. The County provided each municipality with in-car radios and portable radios in 2020.  However, the cost to repair and maintain each radio is on the individual department.  We need to start replacing batteries for the portable radios, which are approximately $150 a battery. </a:t>
            </a:r>
          </a:p>
          <a:p>
            <a:endParaRPr lang="en-US" dirty="0">
              <a:latin typeface="Calibri" panose="020F0502020204030204" pitchFamily="34" charset="0"/>
              <a:cs typeface="Times New Roman" panose="02020603050405020304" pitchFamily="18" charset="0"/>
            </a:endParaRPr>
          </a:p>
          <a:p>
            <a:pPr>
              <a:lnSpc>
                <a:spcPct val="107000"/>
              </a:lnSpc>
              <a:spcAft>
                <a:spcPts val="800"/>
              </a:spcAft>
            </a:pPr>
            <a:r>
              <a:rPr lang="en-US" b="1" dirty="0">
                <a:latin typeface="Calibri" panose="020F0502020204030204" pitchFamily="34" charset="0"/>
                <a:ea typeface="Calibri" panose="020F0502020204030204" pitchFamily="34" charset="0"/>
                <a:cs typeface="Times New Roman" panose="02020603050405020304" pitchFamily="18" charset="0"/>
              </a:rPr>
              <a:t>STAFF SERVICES Internet Line		LINE WAS MOVED from PD Budget	</a:t>
            </a:r>
            <a:r>
              <a:rPr lang="en-US"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-$3500</a:t>
            </a:r>
            <a:r>
              <a:rPr lang="en-US" b="1" dirty="0">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5-01-25-240-247-154	</a:t>
            </a:r>
          </a:p>
          <a:p>
            <a:pPr indent="457200">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Multiple dedicated internet lines needed for secured communications between local terminals and County Central Communications, body camera and interview room recordings - upload to and retrieval from secure servers, and upload and live view of </a:t>
            </a:r>
            <a:r>
              <a:rPr lang="en-US" dirty="0" err="1">
                <a:latin typeface="Calibri" panose="020F0502020204030204" pitchFamily="34" charset="0"/>
                <a:ea typeface="Calibri" panose="020F0502020204030204" pitchFamily="34" charset="0"/>
                <a:cs typeface="Times New Roman" panose="02020603050405020304" pitchFamily="18" charset="0"/>
              </a:rPr>
              <a:t>Packetalk</a:t>
            </a:r>
            <a:r>
              <a:rPr lang="en-US" dirty="0">
                <a:latin typeface="Calibri" panose="020F0502020204030204" pitchFamily="34" charset="0"/>
                <a:ea typeface="Calibri" panose="020F0502020204030204" pitchFamily="34" charset="0"/>
                <a:cs typeface="Times New Roman" panose="02020603050405020304" pitchFamily="18" charset="0"/>
              </a:rPr>
              <a:t> security cameras. The PD is responsible for 4 separate cable bills.  Police Internet, Body Camera Internet (needs to be designated line), municipal building cable, and the OEM cable and internet.  </a:t>
            </a:r>
          </a:p>
          <a:p>
            <a:endParaRPr lang="en-US" sz="1600" dirty="0"/>
          </a:p>
        </p:txBody>
      </p:sp>
    </p:spTree>
    <p:extLst>
      <p:ext uri="{BB962C8B-B14F-4D97-AF65-F5344CB8AC3E}">
        <p14:creationId xmlns:p14="http://schemas.microsoft.com/office/powerpoint/2010/main" val="398578830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 name="Content Placeholder 3">
            <a:extLst>
              <a:ext uri="{FF2B5EF4-FFF2-40B4-BE49-F238E27FC236}">
                <a16:creationId xmlns="" xmlns:a16="http://schemas.microsoft.com/office/drawing/2014/main" id="{2C5E87F0-C5FE-469F-98DC-1BEA602251F9}"/>
              </a:ext>
            </a:extLst>
          </p:cNvPr>
          <p:cNvSpPr txBox="1">
            <a:spLocks/>
          </p:cNvSpPr>
          <p:nvPr/>
        </p:nvSpPr>
        <p:spPr>
          <a:xfrm>
            <a:off x="4570196" y="302003"/>
            <a:ext cx="7110102" cy="6274965"/>
          </a:xfrm>
          <a:prstGeom prst="rect">
            <a:avLst/>
          </a:prstGeom>
        </p:spPr>
        <p:txBody>
          <a:bodyPr vert="horz" lIns="91440" tIns="45720" rIns="91440" bIns="45720" rtlCol="0" anchor="t">
            <a:norm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l">
              <a:spcBef>
                <a:spcPts val="0"/>
              </a:spcBef>
              <a:spcAft>
                <a:spcPts val="0"/>
              </a:spcAft>
              <a:buClr>
                <a:srgbClr val="30ACEC">
                  <a:lumMod val="75000"/>
                </a:srgbClr>
              </a:buClr>
            </a:pPr>
            <a:r>
              <a:rPr lang="en-US" sz="3600" dirty="0">
                <a:solidFill>
                  <a:prstClr val="black"/>
                </a:solidFill>
                <a:latin typeface="CIDFont+F1"/>
                <a:cs typeface="Times New Roman" panose="02020603050405020304" pitchFamily="18" charset="0"/>
              </a:rPr>
              <a:t>						</a:t>
            </a:r>
            <a:endParaRPr lang="en-US" sz="3600" dirty="0">
              <a:solidFill>
                <a:prstClr val="black"/>
              </a:solidFill>
              <a:latin typeface="Times New Roman" panose="02020603050405020304" pitchFamily="18" charset="0"/>
              <a:cs typeface="Times New Roman" panose="02020603050405020304" pitchFamily="18" charset="0"/>
            </a:endParaRPr>
          </a:p>
        </p:txBody>
      </p:sp>
      <p:sp>
        <p:nvSpPr>
          <p:cNvPr id="2" name="Rectangle 1"/>
          <p:cNvSpPr/>
          <p:nvPr/>
        </p:nvSpPr>
        <p:spPr>
          <a:xfrm>
            <a:off x="1872343" y="812037"/>
            <a:ext cx="9807955" cy="5437386"/>
          </a:xfrm>
          <a:prstGeom prst="rect">
            <a:avLst/>
          </a:prstGeom>
        </p:spPr>
        <p:txBody>
          <a:bodyPr wrap="square">
            <a:spAutoFit/>
          </a:bodyPr>
          <a:lstStyle/>
          <a:p>
            <a:pPr>
              <a:lnSpc>
                <a:spcPct val="107000"/>
              </a:lnSpc>
            </a:pPr>
            <a:r>
              <a:rPr lang="en-US" sz="2000" b="1" dirty="0">
                <a:latin typeface="Calibri" panose="020F0502020204030204" pitchFamily="34" charset="0"/>
                <a:ea typeface="Calibri" panose="020F0502020204030204" pitchFamily="34" charset="0"/>
                <a:cs typeface="Times New Roman" panose="02020603050405020304" pitchFamily="18" charset="0"/>
              </a:rPr>
              <a:t>STAFF SERVICES- CAR CONVERSION		$0		</a:t>
            </a:r>
            <a:r>
              <a:rPr lang="en-US" sz="2000" b="1" u="sng" dirty="0">
                <a:latin typeface="Calibri"/>
                <a:ea typeface="Calibri" panose="020F0502020204030204" pitchFamily="34" charset="0"/>
                <a:cs typeface="Times New Roman"/>
              </a:rPr>
              <a:t>2023	2024	2025</a:t>
            </a:r>
          </a:p>
          <a:p>
            <a:pPr>
              <a:lnSpc>
                <a:spcPct val="107000"/>
              </a:lnSpc>
            </a:pPr>
            <a:r>
              <a:rPr lang="en-US" sz="2000" dirty="0">
                <a:latin typeface="Calibri" panose="020F0502020204030204" pitchFamily="34" charset="0"/>
                <a:ea typeface="Calibri" panose="020F0502020204030204" pitchFamily="34" charset="0"/>
                <a:cs typeface="Times New Roman" panose="02020603050405020304" pitchFamily="18" charset="0"/>
              </a:rPr>
              <a:t>5-01-25-240-247-160	</a:t>
            </a:r>
            <a:r>
              <a:rPr lang="en-US" sz="2000" dirty="0">
                <a:latin typeface="Calibri"/>
                <a:ea typeface="Calibri" panose="020F0502020204030204" pitchFamily="34" charset="0"/>
                <a:cs typeface="Times New Roman"/>
              </a:rPr>
              <a:t>							$3000	$0		$0</a:t>
            </a:r>
            <a:endParaRPr lang="en-US" sz="20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en-US" sz="2000" b="1" dirty="0">
                <a:latin typeface="Calibri" panose="020F0502020204030204" pitchFamily="34" charset="0"/>
                <a:ea typeface="Calibri" panose="020F0502020204030204" pitchFamily="34" charset="0"/>
                <a:cs typeface="Times New Roman" panose="02020603050405020304" pitchFamily="18" charset="0"/>
              </a:rPr>
              <a:t>		</a:t>
            </a:r>
            <a:r>
              <a:rPr lang="en-US" sz="2000" dirty="0">
                <a:latin typeface="Calibri" panose="020F0502020204030204" pitchFamily="34" charset="0"/>
                <a:ea typeface="Calibri" panose="020F0502020204030204" pitchFamily="34" charset="0"/>
                <a:cs typeface="Times New Roman" panose="02020603050405020304" pitchFamily="18" charset="0"/>
              </a:rPr>
              <a:t>Costs associated with adapting police vehicles as they are rotated to different assignments (e.g. adding or removing a MDT mount, adding or removing a prisoner barrier, etc.)</a:t>
            </a:r>
          </a:p>
          <a:p>
            <a:pPr>
              <a:lnSpc>
                <a:spcPct val="107000"/>
              </a:lnSpc>
              <a:spcAft>
                <a:spcPts val="800"/>
              </a:spcAft>
            </a:pP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2000" b="1" dirty="0">
                <a:latin typeface="Calibri" panose="020F0502020204030204" pitchFamily="34" charset="0"/>
                <a:ea typeface="Calibri" panose="020F0502020204030204" pitchFamily="34" charset="0"/>
                <a:cs typeface="Times New Roman" panose="02020603050405020304" pitchFamily="18" charset="0"/>
              </a:rPr>
              <a:t>STAFF SERVICES Vehicle </a:t>
            </a:r>
            <a:r>
              <a:rPr lang="en-US" sz="2000" b="1" dirty="0" err="1">
                <a:latin typeface="Calibri" panose="020F0502020204030204" pitchFamily="34" charset="0"/>
                <a:ea typeface="Calibri" panose="020F0502020204030204" pitchFamily="34" charset="0"/>
                <a:cs typeface="Times New Roman" panose="02020603050405020304" pitchFamily="18" charset="0"/>
              </a:rPr>
              <a:t>Maint</a:t>
            </a:r>
            <a:r>
              <a:rPr lang="en-US" sz="2000" b="1" dirty="0">
                <a:latin typeface="Calibri" panose="020F0502020204030204" pitchFamily="34" charset="0"/>
                <a:ea typeface="Calibri" panose="020F0502020204030204" pitchFamily="34" charset="0"/>
                <a:cs typeface="Times New Roman" panose="02020603050405020304" pitchFamily="18" charset="0"/>
              </a:rPr>
              <a:t>.		</a:t>
            </a:r>
            <a:r>
              <a:rPr lang="en-US" sz="20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-3700		</a:t>
            </a:r>
            <a:r>
              <a:rPr lang="en-US" sz="2000" b="1" u="sng" dirty="0">
                <a:latin typeface="Calibri"/>
                <a:ea typeface="Calibri" panose="020F0502020204030204" pitchFamily="34" charset="0"/>
                <a:cs typeface="Times New Roman"/>
              </a:rPr>
              <a:t>2023	2024	2025</a:t>
            </a:r>
          </a:p>
          <a:p>
            <a:pPr>
              <a:lnSpc>
                <a:spcPct val="107000"/>
              </a:lnSpc>
            </a:pPr>
            <a:r>
              <a:rPr lang="en-US" sz="2000" dirty="0">
                <a:latin typeface="Calibri" panose="020F0502020204030204" pitchFamily="34" charset="0"/>
                <a:ea typeface="Calibri" panose="020F0502020204030204" pitchFamily="34" charset="0"/>
                <a:cs typeface="Times New Roman" panose="02020603050405020304" pitchFamily="18" charset="0"/>
              </a:rPr>
              <a:t>5-01-25-240-247-162</a:t>
            </a:r>
            <a:r>
              <a:rPr lang="en-US" sz="2000" dirty="0">
                <a:latin typeface="Calibri"/>
                <a:ea typeface="Calibri" panose="020F0502020204030204" pitchFamily="34" charset="0"/>
                <a:cs typeface="Times New Roman"/>
              </a:rPr>
              <a:t>								$0		$3700	$0</a:t>
            </a:r>
            <a:endParaRPr lang="en-US" sz="2000" dirty="0">
              <a:latin typeface="Calibri" panose="020F0502020204030204" pitchFamily="34" charset="0"/>
              <a:ea typeface="Times New Roman" panose="02020603050405020304" pitchFamily="18" charset="0"/>
              <a:cs typeface="Times New Roman" panose="02020603050405020304" pitchFamily="18" charset="0"/>
            </a:endParaRPr>
          </a:p>
          <a:p>
            <a:r>
              <a:rPr lang="en-US" sz="2000" dirty="0">
                <a:latin typeface="Calibri" panose="020F0502020204030204" pitchFamily="34" charset="0"/>
                <a:ea typeface="Calibri" panose="020F0502020204030204" pitchFamily="34" charset="0"/>
                <a:cs typeface="Times New Roman" panose="02020603050405020304" pitchFamily="18" charset="0"/>
              </a:rPr>
              <a:t>Maintenance supplies needed for keeping police vehicles functional.  This is mostly handled through Public Works </a:t>
            </a:r>
          </a:p>
          <a:p>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2000" b="1" dirty="0">
                <a:latin typeface="Calibri" panose="020F0502020204030204" pitchFamily="34" charset="0"/>
                <a:ea typeface="Calibri" panose="020F0502020204030204" pitchFamily="34" charset="0"/>
                <a:cs typeface="Times New Roman" panose="02020603050405020304" pitchFamily="18" charset="0"/>
              </a:rPr>
              <a:t>STAFF SERVICES Other Equip </a:t>
            </a:r>
            <a:r>
              <a:rPr lang="en-US" sz="2000" b="1" dirty="0" err="1">
                <a:latin typeface="Calibri" panose="020F0502020204030204" pitchFamily="34" charset="0"/>
                <a:ea typeface="Calibri" panose="020F0502020204030204" pitchFamily="34" charset="0"/>
                <a:cs typeface="Times New Roman" panose="02020603050405020304" pitchFamily="18" charset="0"/>
              </a:rPr>
              <a:t>Maint</a:t>
            </a:r>
            <a:r>
              <a:rPr lang="en-US" sz="2000" b="1" dirty="0">
                <a:latin typeface="Calibri" panose="020F0502020204030204" pitchFamily="34" charset="0"/>
                <a:ea typeface="Calibri" panose="020F0502020204030204" pitchFamily="34" charset="0"/>
                <a:cs typeface="Times New Roman" panose="02020603050405020304" pitchFamily="18" charset="0"/>
              </a:rPr>
              <a:t>. 	</a:t>
            </a:r>
            <a:r>
              <a:rPr lang="en-US" sz="2000" b="1" dirty="0">
                <a:solidFill>
                  <a:srgbClr val="00B050"/>
                </a:solidFill>
                <a:latin typeface="Calibri" panose="020F0502020204030204" pitchFamily="34" charset="0"/>
                <a:ea typeface="Calibri" panose="020F0502020204030204" pitchFamily="34" charset="0"/>
                <a:cs typeface="Times New Roman" panose="02020603050405020304" pitchFamily="18" charset="0"/>
              </a:rPr>
              <a:t>+3750	</a:t>
            </a:r>
            <a:r>
              <a:rPr lang="en-US" sz="2000" b="1" dirty="0">
                <a:latin typeface="Calibri" panose="020F0502020204030204" pitchFamily="34" charset="0"/>
                <a:ea typeface="Calibri" panose="020F0502020204030204" pitchFamily="34" charset="0"/>
                <a:cs typeface="Times New Roman" panose="02020603050405020304" pitchFamily="18" charset="0"/>
              </a:rPr>
              <a:t>	</a:t>
            </a:r>
            <a:r>
              <a:rPr lang="en-US" sz="2000" b="1" u="sng" dirty="0">
                <a:latin typeface="Calibri"/>
                <a:ea typeface="Calibri" panose="020F0502020204030204" pitchFamily="34" charset="0"/>
                <a:cs typeface="Times New Roman"/>
              </a:rPr>
              <a:t>2023	2024	2025</a:t>
            </a:r>
          </a:p>
          <a:p>
            <a:pPr>
              <a:lnSpc>
                <a:spcPct val="107000"/>
              </a:lnSpc>
            </a:pPr>
            <a:r>
              <a:rPr lang="en-US" sz="2000" dirty="0">
                <a:latin typeface="Calibri" panose="020F0502020204030204" pitchFamily="34" charset="0"/>
                <a:ea typeface="Calibri" panose="020F0502020204030204" pitchFamily="34" charset="0"/>
                <a:cs typeface="Times New Roman" panose="02020603050405020304" pitchFamily="18" charset="0"/>
              </a:rPr>
              <a:t>5-01-25-240-247-165</a:t>
            </a:r>
            <a:r>
              <a:rPr lang="en-US" sz="2000" dirty="0">
                <a:latin typeface="Calibri"/>
                <a:ea typeface="Calibri" panose="020F0502020204030204" pitchFamily="34" charset="0"/>
                <a:cs typeface="Times New Roman"/>
              </a:rPr>
              <a:t>								$500	$250	$4000</a:t>
            </a:r>
            <a:endParaRPr lang="en-US" sz="2000" dirty="0">
              <a:latin typeface="Calibri" panose="020F0502020204030204" pitchFamily="34" charset="0"/>
              <a:ea typeface="Times New Roman" panose="02020603050405020304" pitchFamily="18" charset="0"/>
              <a:cs typeface="Times New Roman" panose="02020603050405020304" pitchFamily="18" charset="0"/>
            </a:endParaRPr>
          </a:p>
          <a:p>
            <a:r>
              <a:rPr lang="en-US" sz="2000" dirty="0">
                <a:latin typeface="Calibri" panose="020F0502020204030204" pitchFamily="34" charset="0"/>
                <a:ea typeface="Calibri" panose="020F0502020204030204" pitchFamily="34" charset="0"/>
                <a:cs typeface="Times New Roman" panose="02020603050405020304" pitchFamily="18" charset="0"/>
              </a:rPr>
              <a:t>Maintenance supplies needed for keeping police equipment functional (</a:t>
            </a:r>
            <a:r>
              <a:rPr lang="en-US" sz="2000" dirty="0" err="1">
                <a:latin typeface="Calibri" panose="020F0502020204030204" pitchFamily="34" charset="0"/>
                <a:ea typeface="Calibri" panose="020F0502020204030204" pitchFamily="34" charset="0"/>
                <a:cs typeface="Times New Roman" panose="02020603050405020304" pitchFamily="18" charset="0"/>
              </a:rPr>
              <a:t>e.g</a:t>
            </a:r>
            <a:r>
              <a:rPr lang="en-US" sz="2000" dirty="0">
                <a:latin typeface="Calibri" panose="020F0502020204030204" pitchFamily="34" charset="0"/>
                <a:ea typeface="Calibri" panose="020F0502020204030204" pitchFamily="34" charset="0"/>
                <a:cs typeface="Times New Roman" panose="02020603050405020304" pitchFamily="18" charset="0"/>
              </a:rPr>
              <a:t> batteries for weapon mounted lights, firearms cleaning supplies, police radio mics, adaptors for police laptops in vehicles, </a:t>
            </a:r>
            <a:r>
              <a:rPr lang="en-US" sz="2000" dirty="0" err="1">
                <a:latin typeface="Calibri" panose="020F0502020204030204" pitchFamily="34" charset="0"/>
                <a:ea typeface="Calibri" panose="020F0502020204030204" pitchFamily="34" charset="0"/>
                <a:cs typeface="Times New Roman" panose="02020603050405020304" pitchFamily="18" charset="0"/>
              </a:rPr>
              <a:t>etc</a:t>
            </a:r>
            <a:r>
              <a:rPr lang="en-US" sz="2000" dirty="0">
                <a:latin typeface="Calibri" panose="020F0502020204030204" pitchFamily="34" charset="0"/>
                <a:ea typeface="Calibri" panose="020F0502020204030204" pitchFamily="34" charset="0"/>
                <a:cs typeface="Times New Roman" panose="02020603050405020304" pitchFamily="18" charset="0"/>
              </a:rPr>
              <a:t>).</a:t>
            </a:r>
            <a:endParaRPr lang="en-US" sz="2000" dirty="0"/>
          </a:p>
        </p:txBody>
      </p:sp>
    </p:spTree>
    <p:extLst>
      <p:ext uri="{BB962C8B-B14F-4D97-AF65-F5344CB8AC3E}">
        <p14:creationId xmlns:p14="http://schemas.microsoft.com/office/powerpoint/2010/main" val="293861549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 name="Content Placeholder 3">
            <a:extLst>
              <a:ext uri="{FF2B5EF4-FFF2-40B4-BE49-F238E27FC236}">
                <a16:creationId xmlns="" xmlns:a16="http://schemas.microsoft.com/office/drawing/2014/main" id="{2C5E87F0-C5FE-469F-98DC-1BEA602251F9}"/>
              </a:ext>
            </a:extLst>
          </p:cNvPr>
          <p:cNvSpPr txBox="1">
            <a:spLocks/>
          </p:cNvSpPr>
          <p:nvPr/>
        </p:nvSpPr>
        <p:spPr>
          <a:xfrm>
            <a:off x="4570196" y="302003"/>
            <a:ext cx="7110102" cy="6274965"/>
          </a:xfrm>
          <a:prstGeom prst="rect">
            <a:avLst/>
          </a:prstGeom>
        </p:spPr>
        <p:txBody>
          <a:bodyPr vert="horz" lIns="91440" tIns="45720" rIns="91440" bIns="45720" rtlCol="0" anchor="t">
            <a:norm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l">
              <a:spcBef>
                <a:spcPts val="0"/>
              </a:spcBef>
              <a:spcAft>
                <a:spcPts val="0"/>
              </a:spcAft>
              <a:buClr>
                <a:srgbClr val="30ACEC">
                  <a:lumMod val="75000"/>
                </a:srgbClr>
              </a:buClr>
            </a:pPr>
            <a:r>
              <a:rPr lang="en-US" sz="3600" dirty="0">
                <a:solidFill>
                  <a:prstClr val="black"/>
                </a:solidFill>
                <a:latin typeface="CIDFont+F1"/>
                <a:cs typeface="Times New Roman" panose="02020603050405020304" pitchFamily="18" charset="0"/>
              </a:rPr>
              <a:t>						</a:t>
            </a:r>
            <a:endParaRPr lang="en-US" sz="3600" dirty="0">
              <a:solidFill>
                <a:prstClr val="black"/>
              </a:solidFill>
              <a:latin typeface="Times New Roman" panose="02020603050405020304" pitchFamily="18" charset="0"/>
              <a:cs typeface="Times New Roman" panose="02020603050405020304" pitchFamily="18" charset="0"/>
            </a:endParaRPr>
          </a:p>
        </p:txBody>
      </p:sp>
      <p:sp>
        <p:nvSpPr>
          <p:cNvPr id="3" name="Rectangle 2"/>
          <p:cNvSpPr/>
          <p:nvPr/>
        </p:nvSpPr>
        <p:spPr>
          <a:xfrm>
            <a:off x="2360024" y="302003"/>
            <a:ext cx="8818708" cy="5552289"/>
          </a:xfrm>
          <a:prstGeom prst="rect">
            <a:avLst/>
          </a:prstGeom>
        </p:spPr>
        <p:txBody>
          <a:bodyPr wrap="square">
            <a:spAutoFit/>
          </a:bodyPr>
          <a:lstStyle/>
          <a:p>
            <a:pPr>
              <a:lnSpc>
                <a:spcPct val="107000"/>
              </a:lnSpc>
            </a:pPr>
            <a:r>
              <a:rPr lang="en-US" b="1" dirty="0">
                <a:latin typeface="Calibri" panose="020F0502020204030204" pitchFamily="34" charset="0"/>
                <a:ea typeface="Calibri" panose="020F0502020204030204" pitchFamily="34" charset="0"/>
                <a:cs typeface="Times New Roman" panose="02020603050405020304" pitchFamily="18" charset="0"/>
              </a:rPr>
              <a:t>Public Safety Security Clothes &amp; Equip.		$5400	</a:t>
            </a:r>
            <a:r>
              <a:rPr lang="en-US" b="1" u="sng" dirty="0">
                <a:latin typeface="Calibri"/>
                <a:ea typeface="Calibri" panose="020F0502020204030204" pitchFamily="34" charset="0"/>
                <a:cs typeface="Times New Roman"/>
              </a:rPr>
              <a:t>2023	2024	2025</a:t>
            </a:r>
          </a:p>
          <a:p>
            <a:pPr>
              <a:lnSpc>
                <a:spcPct val="107000"/>
              </a:lnSpc>
            </a:pPr>
            <a:r>
              <a:rPr lang="en-US" dirty="0">
                <a:latin typeface="Calibri" panose="020F0502020204030204" pitchFamily="34" charset="0"/>
                <a:ea typeface="Calibri" panose="020F0502020204030204" pitchFamily="34" charset="0"/>
                <a:cs typeface="Times New Roman" panose="02020603050405020304" pitchFamily="18" charset="0"/>
              </a:rPr>
              <a:t>5-01-25-240-248-032</a:t>
            </a:r>
            <a:r>
              <a:rPr lang="en-US" dirty="0">
                <a:latin typeface="Calibri"/>
                <a:ea typeface="Calibri" panose="020F0502020204030204" pitchFamily="34" charset="0"/>
                <a:cs typeface="Times New Roman"/>
              </a:rPr>
              <a:t>							$500	$5400	$5400</a:t>
            </a:r>
            <a:endParaRPr lang="en-US"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	</a:t>
            </a:r>
          </a:p>
          <a:p>
            <a:pPr indent="457200">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Costs associated with the township security officers (e.g. uniform shirts, jackets, radios, </a:t>
            </a:r>
            <a:r>
              <a:rPr lang="en-US" dirty="0" err="1">
                <a:latin typeface="Calibri" panose="020F0502020204030204" pitchFamily="34" charset="0"/>
                <a:ea typeface="Calibri" panose="020F0502020204030204" pitchFamily="34" charset="0"/>
                <a:cs typeface="Times New Roman" panose="02020603050405020304" pitchFamily="18" charset="0"/>
              </a:rPr>
              <a:t>etc</a:t>
            </a:r>
            <a:r>
              <a:rPr lang="en-US" dirty="0">
                <a:latin typeface="Calibri" panose="020F0502020204030204" pitchFamily="34" charset="0"/>
                <a:ea typeface="Calibri" panose="020F0502020204030204" pitchFamily="34" charset="0"/>
                <a:cs typeface="Times New Roman" panose="02020603050405020304" pitchFamily="18" charset="0"/>
              </a:rPr>
              <a:t>).</a:t>
            </a:r>
          </a:p>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pPr>
            <a:r>
              <a:rPr lang="en-US" b="1" dirty="0">
                <a:latin typeface="Calibri" panose="020F0502020204030204" pitchFamily="34" charset="0"/>
                <a:ea typeface="Calibri" panose="020F0502020204030204" pitchFamily="34" charset="0"/>
                <a:cs typeface="Times New Roman" panose="02020603050405020304" pitchFamily="18" charset="0"/>
              </a:rPr>
              <a:t>Public Safety Security Contractual			</a:t>
            </a:r>
            <a:r>
              <a:rPr lang="en-US" b="1" dirty="0" smtClean="0">
                <a:latin typeface="Calibri" panose="020F0502020204030204" pitchFamily="34" charset="0"/>
                <a:ea typeface="Calibri" panose="020F0502020204030204" pitchFamily="34" charset="0"/>
                <a:cs typeface="Times New Roman" panose="02020603050405020304" pitchFamily="18" charset="0"/>
              </a:rPr>
              <a:t>$0</a:t>
            </a:r>
            <a:r>
              <a:rPr lang="en-US" b="1" dirty="0" smtClean="0">
                <a:solidFill>
                  <a:srgbClr val="00B050"/>
                </a:solidFill>
                <a:latin typeface="Calibri" panose="020F0502020204030204" pitchFamily="34" charset="0"/>
                <a:ea typeface="Calibri" panose="020F0502020204030204" pitchFamily="34" charset="0"/>
                <a:cs typeface="Times New Roman" panose="02020603050405020304" pitchFamily="18" charset="0"/>
              </a:rPr>
              <a:t>	</a:t>
            </a:r>
            <a:r>
              <a:rPr lang="en-US" b="1" dirty="0">
                <a:latin typeface="Calibri" panose="020F0502020204030204" pitchFamily="34" charset="0"/>
                <a:ea typeface="Calibri" panose="020F0502020204030204" pitchFamily="34" charset="0"/>
                <a:cs typeface="Times New Roman" panose="02020603050405020304" pitchFamily="18" charset="0"/>
              </a:rPr>
              <a:t>	</a:t>
            </a:r>
            <a:r>
              <a:rPr lang="en-US" b="1" u="sng" dirty="0">
                <a:latin typeface="Calibri"/>
                <a:ea typeface="Calibri" panose="020F0502020204030204" pitchFamily="34" charset="0"/>
                <a:cs typeface="Times New Roman"/>
              </a:rPr>
              <a:t>2023	2024	2025</a:t>
            </a:r>
          </a:p>
          <a:p>
            <a:pPr>
              <a:lnSpc>
                <a:spcPct val="107000"/>
              </a:lnSpc>
            </a:pPr>
            <a:r>
              <a:rPr lang="en-US" dirty="0">
                <a:latin typeface="Calibri" panose="020F0502020204030204" pitchFamily="34" charset="0"/>
                <a:ea typeface="Calibri" panose="020F0502020204030204" pitchFamily="34" charset="0"/>
                <a:cs typeface="Times New Roman" panose="02020603050405020304" pitchFamily="18" charset="0"/>
              </a:rPr>
              <a:t>5-01-25-240-248-132</a:t>
            </a:r>
            <a:r>
              <a:rPr lang="en-US" dirty="0">
                <a:latin typeface="Calibri"/>
                <a:ea typeface="Calibri" panose="020F0502020204030204" pitchFamily="34" charset="0"/>
                <a:cs typeface="Times New Roman"/>
              </a:rPr>
              <a:t>							$1250	$0		</a:t>
            </a:r>
            <a:r>
              <a:rPr lang="en-US" dirty="0" smtClean="0">
                <a:latin typeface="Calibri"/>
                <a:ea typeface="Calibri" panose="020F0502020204030204" pitchFamily="34" charset="0"/>
                <a:cs typeface="Times New Roman"/>
              </a:rPr>
              <a:t>$0</a:t>
            </a:r>
            <a:endParaRPr lang="en-US"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en-US" b="1" dirty="0">
                <a:latin typeface="Calibri" panose="020F0502020204030204" pitchFamily="34" charset="0"/>
                <a:ea typeface="Calibri" panose="020F0502020204030204" pitchFamily="34" charset="0"/>
                <a:cs typeface="Times New Roman" panose="02020603050405020304" pitchFamily="18" charset="0"/>
              </a:rPr>
              <a:t>	</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	Costs associated with the township security officers. Lobby Guard System.</a:t>
            </a:r>
          </a:p>
          <a:p>
            <a:pPr indent="457200">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pPr>
            <a:r>
              <a:rPr lang="en-US" b="1" dirty="0">
                <a:latin typeface="Calibri" panose="020F0502020204030204" pitchFamily="34" charset="0"/>
                <a:ea typeface="Calibri" panose="020F0502020204030204" pitchFamily="34" charset="0"/>
                <a:cs typeface="Times New Roman" panose="02020603050405020304" pitchFamily="18" charset="0"/>
              </a:rPr>
              <a:t>Public Safety Security Miscellaneous		$1500	</a:t>
            </a:r>
            <a:r>
              <a:rPr lang="en-US" b="1" u="sng" dirty="0">
                <a:latin typeface="Calibri"/>
                <a:ea typeface="Calibri" panose="020F0502020204030204" pitchFamily="34" charset="0"/>
                <a:cs typeface="Times New Roman"/>
              </a:rPr>
              <a:t>2023	2024	2025</a:t>
            </a:r>
          </a:p>
          <a:p>
            <a:pPr>
              <a:lnSpc>
                <a:spcPct val="107000"/>
              </a:lnSpc>
            </a:pPr>
            <a:r>
              <a:rPr lang="en-US" dirty="0">
                <a:latin typeface="Calibri" panose="020F0502020204030204" pitchFamily="34" charset="0"/>
                <a:ea typeface="Calibri" panose="020F0502020204030204" pitchFamily="34" charset="0"/>
                <a:cs typeface="Times New Roman" panose="02020603050405020304" pitchFamily="18" charset="0"/>
              </a:rPr>
              <a:t>5-01-25-240-248-299</a:t>
            </a:r>
            <a:r>
              <a:rPr lang="en-US" dirty="0">
                <a:latin typeface="Calibri"/>
                <a:ea typeface="Calibri" panose="020F0502020204030204" pitchFamily="34" charset="0"/>
                <a:cs typeface="Times New Roman"/>
              </a:rPr>
              <a:t>							$3750	$1500	$1500</a:t>
            </a:r>
            <a:endParaRPr lang="en-US"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en-US" b="1" dirty="0">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US" b="1" dirty="0">
                <a:latin typeface="Calibri" panose="020F0502020204030204" pitchFamily="34" charset="0"/>
                <a:ea typeface="Calibri" panose="020F0502020204030204" pitchFamily="34" charset="0"/>
                <a:cs typeface="Times New Roman" panose="02020603050405020304" pitchFamily="18" charset="0"/>
              </a:rPr>
              <a:t>	</a:t>
            </a:r>
            <a:r>
              <a:rPr lang="en-US" dirty="0">
                <a:latin typeface="Calibri" panose="020F0502020204030204" pitchFamily="34" charset="0"/>
                <a:ea typeface="Calibri" panose="020F0502020204030204" pitchFamily="34" charset="0"/>
                <a:cs typeface="Times New Roman" panose="02020603050405020304" pitchFamily="18" charset="0"/>
              </a:rPr>
              <a:t>Costs associated with the township security officers.  Metal Detector, metal detector wands, etc. safety vests, etc. 		</a:t>
            </a:r>
          </a:p>
        </p:txBody>
      </p:sp>
    </p:spTree>
    <p:extLst>
      <p:ext uri="{BB962C8B-B14F-4D97-AF65-F5344CB8AC3E}">
        <p14:creationId xmlns:p14="http://schemas.microsoft.com/office/powerpoint/2010/main" val="284843069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 name="Content Placeholder 3">
            <a:extLst>
              <a:ext uri="{FF2B5EF4-FFF2-40B4-BE49-F238E27FC236}">
                <a16:creationId xmlns="" xmlns:a16="http://schemas.microsoft.com/office/drawing/2014/main" id="{2C5E87F0-C5FE-469F-98DC-1BEA602251F9}"/>
              </a:ext>
            </a:extLst>
          </p:cNvPr>
          <p:cNvSpPr txBox="1">
            <a:spLocks/>
          </p:cNvSpPr>
          <p:nvPr/>
        </p:nvSpPr>
        <p:spPr>
          <a:xfrm>
            <a:off x="4570196" y="302003"/>
            <a:ext cx="7110102" cy="6274965"/>
          </a:xfrm>
          <a:prstGeom prst="rect">
            <a:avLst/>
          </a:prstGeom>
        </p:spPr>
        <p:txBody>
          <a:bodyPr vert="horz" lIns="91440" tIns="45720" rIns="91440" bIns="45720" rtlCol="0" anchor="t">
            <a:norm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l">
              <a:spcBef>
                <a:spcPts val="0"/>
              </a:spcBef>
              <a:spcAft>
                <a:spcPts val="0"/>
              </a:spcAft>
              <a:buClr>
                <a:srgbClr val="30ACEC">
                  <a:lumMod val="75000"/>
                </a:srgbClr>
              </a:buClr>
            </a:pPr>
            <a:r>
              <a:rPr lang="en-US" sz="3600" dirty="0">
                <a:solidFill>
                  <a:prstClr val="black"/>
                </a:solidFill>
                <a:latin typeface="CIDFont+F1"/>
                <a:cs typeface="Times New Roman" panose="02020603050405020304" pitchFamily="18" charset="0"/>
              </a:rPr>
              <a:t>						</a:t>
            </a:r>
            <a:endParaRPr lang="en-US" sz="3600" dirty="0">
              <a:solidFill>
                <a:prstClr val="black"/>
              </a:solidFill>
              <a:latin typeface="Times New Roman" panose="02020603050405020304" pitchFamily="18" charset="0"/>
              <a:cs typeface="Times New Roman" panose="02020603050405020304" pitchFamily="18" charset="0"/>
            </a:endParaRPr>
          </a:p>
        </p:txBody>
      </p:sp>
      <p:sp>
        <p:nvSpPr>
          <p:cNvPr id="3" name="Rectangle 2"/>
          <p:cNvSpPr/>
          <p:nvPr/>
        </p:nvSpPr>
        <p:spPr>
          <a:xfrm>
            <a:off x="2960915" y="797001"/>
            <a:ext cx="8928789" cy="4194866"/>
          </a:xfrm>
          <a:prstGeom prst="rect">
            <a:avLst/>
          </a:prstGeom>
        </p:spPr>
        <p:txBody>
          <a:bodyPr wrap="square">
            <a:spAutoFit/>
          </a:bodyPr>
          <a:lstStyle/>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pPr>
            <a:r>
              <a:rPr lang="en-US" sz="2000" b="1" dirty="0">
                <a:latin typeface="Calibri" panose="020F0502020204030204" pitchFamily="34" charset="0"/>
                <a:ea typeface="Calibri" panose="020F0502020204030204" pitchFamily="34" charset="0"/>
                <a:cs typeface="Times New Roman" panose="02020603050405020304" pitchFamily="18" charset="0"/>
              </a:rPr>
              <a:t>TRAFFIC GUARDS Clothing	$17,000			</a:t>
            </a:r>
            <a:r>
              <a:rPr lang="en-US" sz="2000" b="1" u="sng" dirty="0">
                <a:latin typeface="Calibri"/>
                <a:ea typeface="Calibri" panose="020F0502020204030204" pitchFamily="34" charset="0"/>
                <a:cs typeface="Times New Roman"/>
              </a:rPr>
              <a:t>2023		2024		2025</a:t>
            </a:r>
          </a:p>
          <a:p>
            <a:pPr>
              <a:lnSpc>
                <a:spcPct val="107000"/>
              </a:lnSpc>
            </a:pPr>
            <a:r>
              <a:rPr lang="en-US" sz="2000" dirty="0">
                <a:latin typeface="Calibri" panose="020F0502020204030204" pitchFamily="34" charset="0"/>
                <a:ea typeface="Calibri" panose="020F0502020204030204" pitchFamily="34" charset="0"/>
                <a:cs typeface="Times New Roman" panose="02020603050405020304" pitchFamily="18" charset="0"/>
              </a:rPr>
              <a:t>5-01-25-240-248-019</a:t>
            </a:r>
            <a:r>
              <a:rPr lang="en-US" sz="2000" dirty="0">
                <a:latin typeface="Calibri"/>
                <a:ea typeface="Calibri" panose="020F0502020204030204" pitchFamily="34" charset="0"/>
                <a:cs typeface="Times New Roman"/>
              </a:rPr>
              <a:t>							$17,000		$17,000		$17,000</a:t>
            </a:r>
            <a:endParaRPr lang="en-US" sz="20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en-US" sz="2000" b="1" dirty="0">
                <a:latin typeface="Calibri" panose="020F0502020204030204" pitchFamily="34" charset="0"/>
                <a:ea typeface="Calibri" panose="020F0502020204030204" pitchFamily="34" charset="0"/>
                <a:cs typeface="Times New Roman" panose="02020603050405020304" pitchFamily="18" charset="0"/>
              </a:rPr>
              <a:t>	</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indent="457200">
              <a:lnSpc>
                <a:spcPct val="107000"/>
              </a:lnSpc>
              <a:spcAft>
                <a:spcPts val="800"/>
              </a:spcAft>
            </a:pPr>
            <a:r>
              <a:rPr lang="en-US" sz="2000" dirty="0">
                <a:latin typeface="Calibri" panose="020F0502020204030204" pitchFamily="34" charset="0"/>
                <a:ea typeface="Calibri" panose="020F0502020204030204" pitchFamily="34" charset="0"/>
                <a:cs typeface="Times New Roman" panose="02020603050405020304" pitchFamily="18" charset="0"/>
              </a:rPr>
              <a:t>Traffic guard uniforms and clothing allowance as required by their collective bargaining agreement.</a:t>
            </a:r>
          </a:p>
          <a:p>
            <a:pPr>
              <a:lnSpc>
                <a:spcPct val="107000"/>
              </a:lnSpc>
              <a:spcAft>
                <a:spcPts val="800"/>
              </a:spcAft>
            </a:pPr>
            <a:r>
              <a:rPr lang="en-US" sz="2000" dirty="0">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pPr>
            <a:r>
              <a:rPr lang="en-US" sz="2000" b="1" dirty="0">
                <a:latin typeface="Calibri" panose="020F0502020204030204" pitchFamily="34" charset="0"/>
                <a:ea typeface="Calibri" panose="020F0502020204030204" pitchFamily="34" charset="0"/>
                <a:cs typeface="Times New Roman" panose="02020603050405020304" pitchFamily="18" charset="0"/>
              </a:rPr>
              <a:t>TRAFFIC GUARDS Training		</a:t>
            </a:r>
            <a:r>
              <a:rPr lang="en-US" sz="2000" b="1" dirty="0" smtClean="0">
                <a:latin typeface="Calibri" panose="020F0502020204030204" pitchFamily="34" charset="0"/>
                <a:ea typeface="Calibri" panose="020F0502020204030204" pitchFamily="34" charset="0"/>
                <a:cs typeface="Times New Roman" panose="02020603050405020304" pitchFamily="18" charset="0"/>
              </a:rPr>
              <a:t>$0</a:t>
            </a:r>
            <a:r>
              <a:rPr lang="en-US" sz="2000" b="1" dirty="0" smtClean="0">
                <a:solidFill>
                  <a:srgbClr val="00B050"/>
                </a:solidFill>
                <a:latin typeface="Calibri" panose="020F0502020204030204" pitchFamily="34" charset="0"/>
                <a:ea typeface="Calibri" panose="020F0502020204030204" pitchFamily="34" charset="0"/>
                <a:cs typeface="Times New Roman" panose="02020603050405020304" pitchFamily="18" charset="0"/>
              </a:rPr>
              <a:t>	</a:t>
            </a:r>
            <a:r>
              <a:rPr lang="en-US" sz="2000" b="1" dirty="0">
                <a:solidFill>
                  <a:srgbClr val="00B050"/>
                </a:solidFill>
                <a:latin typeface="Calibri" panose="020F0502020204030204" pitchFamily="34" charset="0"/>
                <a:ea typeface="Calibri" panose="020F0502020204030204" pitchFamily="34" charset="0"/>
                <a:cs typeface="Times New Roman" panose="02020603050405020304" pitchFamily="18" charset="0"/>
              </a:rPr>
              <a:t>	</a:t>
            </a:r>
            <a:r>
              <a:rPr lang="en-US" sz="2000" b="1" dirty="0">
                <a:latin typeface="Calibri" panose="020F0502020204030204" pitchFamily="34" charset="0"/>
                <a:ea typeface="Calibri" panose="020F0502020204030204" pitchFamily="34" charset="0"/>
                <a:cs typeface="Times New Roman" panose="02020603050405020304" pitchFamily="18" charset="0"/>
              </a:rPr>
              <a:t>		</a:t>
            </a:r>
            <a:r>
              <a:rPr lang="en-US" sz="2000" b="1" u="sng" dirty="0">
                <a:latin typeface="Calibri"/>
                <a:ea typeface="Calibri" panose="020F0502020204030204" pitchFamily="34" charset="0"/>
                <a:cs typeface="Times New Roman"/>
              </a:rPr>
              <a:t>2023	2024	2025</a:t>
            </a:r>
          </a:p>
          <a:p>
            <a:pPr>
              <a:lnSpc>
                <a:spcPct val="107000"/>
              </a:lnSpc>
            </a:pPr>
            <a:r>
              <a:rPr lang="en-US" sz="2000" dirty="0">
                <a:latin typeface="Calibri" panose="020F0502020204030204" pitchFamily="34" charset="0"/>
                <a:ea typeface="Calibri" panose="020F0502020204030204" pitchFamily="34" charset="0"/>
                <a:cs typeface="Times New Roman" panose="02020603050405020304" pitchFamily="18" charset="0"/>
              </a:rPr>
              <a:t>5-01-25-240-249-028</a:t>
            </a:r>
            <a:r>
              <a:rPr lang="en-US" sz="2000" dirty="0">
                <a:latin typeface="Calibri"/>
                <a:ea typeface="Calibri" panose="020F0502020204030204" pitchFamily="34" charset="0"/>
                <a:cs typeface="Times New Roman"/>
              </a:rPr>
              <a:t>							$500	$0		</a:t>
            </a:r>
            <a:r>
              <a:rPr lang="en-US" sz="2000" dirty="0" smtClean="0">
                <a:latin typeface="Calibri"/>
                <a:ea typeface="Calibri" panose="020F0502020204030204" pitchFamily="34" charset="0"/>
                <a:cs typeface="Times New Roman"/>
              </a:rPr>
              <a:t>$0</a:t>
            </a:r>
            <a:endParaRPr lang="en-US" sz="20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en-US" sz="2000" b="1" dirty="0">
                <a:latin typeface="Calibri" panose="020F0502020204030204" pitchFamily="34" charset="0"/>
                <a:ea typeface="Calibri" panose="020F0502020204030204" pitchFamily="34" charset="0"/>
                <a:cs typeface="Times New Roman" panose="02020603050405020304" pitchFamily="18" charset="0"/>
              </a:rPr>
              <a:t>		</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indent="457200">
              <a:lnSpc>
                <a:spcPct val="107000"/>
              </a:lnSpc>
              <a:spcAft>
                <a:spcPts val="800"/>
              </a:spcAft>
            </a:pPr>
            <a:r>
              <a:rPr lang="en-US" sz="2000" dirty="0">
                <a:latin typeface="Calibri" panose="020F0502020204030204" pitchFamily="34" charset="0"/>
                <a:ea typeface="Calibri" panose="020F0502020204030204" pitchFamily="34" charset="0"/>
                <a:cs typeface="Times New Roman" panose="02020603050405020304" pitchFamily="18" charset="0"/>
              </a:rPr>
              <a:t>Training costs for traffic guards.</a:t>
            </a:r>
          </a:p>
        </p:txBody>
      </p:sp>
    </p:spTree>
    <p:extLst>
      <p:ext uri="{BB962C8B-B14F-4D97-AF65-F5344CB8AC3E}">
        <p14:creationId xmlns:p14="http://schemas.microsoft.com/office/powerpoint/2010/main" val="418607675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 name="Content Placeholder 3">
            <a:extLst>
              <a:ext uri="{FF2B5EF4-FFF2-40B4-BE49-F238E27FC236}">
                <a16:creationId xmlns="" xmlns:a16="http://schemas.microsoft.com/office/drawing/2014/main" id="{2C5E87F0-C5FE-469F-98DC-1BEA602251F9}"/>
              </a:ext>
            </a:extLst>
          </p:cNvPr>
          <p:cNvSpPr txBox="1">
            <a:spLocks/>
          </p:cNvSpPr>
          <p:nvPr/>
        </p:nvSpPr>
        <p:spPr>
          <a:xfrm>
            <a:off x="4570196" y="302003"/>
            <a:ext cx="7110102" cy="6274965"/>
          </a:xfrm>
          <a:prstGeom prst="rect">
            <a:avLst/>
          </a:prstGeom>
        </p:spPr>
        <p:txBody>
          <a:bodyPr vert="horz" lIns="91440" tIns="45720" rIns="91440" bIns="45720" rtlCol="0" anchor="t">
            <a:norm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l">
              <a:spcBef>
                <a:spcPts val="0"/>
              </a:spcBef>
              <a:spcAft>
                <a:spcPts val="0"/>
              </a:spcAft>
              <a:buClr>
                <a:srgbClr val="30ACEC">
                  <a:lumMod val="75000"/>
                </a:srgbClr>
              </a:buClr>
            </a:pPr>
            <a:r>
              <a:rPr lang="en-US" sz="3600" dirty="0">
                <a:solidFill>
                  <a:prstClr val="black"/>
                </a:solidFill>
                <a:latin typeface="CIDFont+F1"/>
                <a:cs typeface="Times New Roman" panose="02020603050405020304" pitchFamily="18" charset="0"/>
              </a:rPr>
              <a:t>						</a:t>
            </a:r>
            <a:endParaRPr lang="en-US" sz="3600" dirty="0">
              <a:solidFill>
                <a:prstClr val="black"/>
              </a:solidFill>
              <a:latin typeface="Times New Roman" panose="02020603050405020304" pitchFamily="18" charset="0"/>
              <a:cs typeface="Times New Roman" panose="02020603050405020304" pitchFamily="18" charset="0"/>
            </a:endParaRPr>
          </a:p>
        </p:txBody>
      </p:sp>
      <p:sp>
        <p:nvSpPr>
          <p:cNvPr id="2" name="Rectangle 1"/>
          <p:cNvSpPr/>
          <p:nvPr/>
        </p:nvSpPr>
        <p:spPr>
          <a:xfrm>
            <a:off x="2447109" y="229782"/>
            <a:ext cx="9233189" cy="4886466"/>
          </a:xfrm>
          <a:prstGeom prst="rect">
            <a:avLst/>
          </a:prstGeom>
        </p:spPr>
        <p:txBody>
          <a:bodyPr wrap="square">
            <a:spAutoFit/>
          </a:bodyPr>
          <a:lstStyle/>
          <a:p>
            <a:pPr>
              <a:lnSpc>
                <a:spcPct val="107000"/>
              </a:lnSpc>
            </a:pPr>
            <a:r>
              <a:rPr lang="en-US" sz="2000" b="1" dirty="0">
                <a:latin typeface="Calibri" panose="020F0502020204030204" pitchFamily="34" charset="0"/>
                <a:ea typeface="Calibri" panose="020F0502020204030204" pitchFamily="34" charset="0"/>
                <a:cs typeface="Times New Roman" panose="02020603050405020304" pitchFamily="18" charset="0"/>
              </a:rPr>
              <a:t>PUBLIC SAFETY EMERGENCY Coordinator Stipend	</a:t>
            </a:r>
            <a:r>
              <a:rPr lang="en-US" sz="2000" b="1" u="sng" dirty="0">
                <a:latin typeface="Calibri"/>
                <a:ea typeface="Calibri" panose="020F0502020204030204" pitchFamily="34" charset="0"/>
                <a:cs typeface="Times New Roman"/>
              </a:rPr>
              <a:t>2023	2024	2025</a:t>
            </a:r>
          </a:p>
          <a:p>
            <a:pPr>
              <a:lnSpc>
                <a:spcPct val="107000"/>
              </a:lnSpc>
            </a:pPr>
            <a:r>
              <a:rPr lang="en-US" sz="2000" dirty="0">
                <a:latin typeface="Calibri" panose="020F0502020204030204" pitchFamily="34" charset="0"/>
                <a:ea typeface="Calibri" panose="020F0502020204030204" pitchFamily="34" charset="0"/>
                <a:cs typeface="Times New Roman" panose="02020603050405020304" pitchFamily="18" charset="0"/>
              </a:rPr>
              <a:t>5-01-25-252-000-012</a:t>
            </a:r>
            <a:r>
              <a:rPr lang="en-US" sz="2000" dirty="0">
                <a:latin typeface="Calibri"/>
                <a:ea typeface="Calibri" panose="020F0502020204030204" pitchFamily="34" charset="0"/>
                <a:cs typeface="Times New Roman"/>
              </a:rPr>
              <a:t>								$5000	$5000	</a:t>
            </a:r>
            <a:r>
              <a:rPr lang="en-US" sz="2000" dirty="0" smtClean="0">
                <a:solidFill>
                  <a:srgbClr val="00B0F0"/>
                </a:solidFill>
                <a:latin typeface="Calibri"/>
                <a:ea typeface="Calibri" panose="020F0502020204030204" pitchFamily="34" charset="0"/>
                <a:cs typeface="Times New Roman"/>
              </a:rPr>
              <a:t>$15,000</a:t>
            </a:r>
            <a:endParaRPr lang="en-US" sz="2000" dirty="0">
              <a:solidFill>
                <a:srgbClr val="00B0F0"/>
              </a:solidFill>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en-US" sz="2000" b="1" dirty="0">
                <a:latin typeface="Calibri" panose="020F0502020204030204" pitchFamily="34" charset="0"/>
                <a:ea typeface="Calibri" panose="020F0502020204030204" pitchFamily="34" charset="0"/>
                <a:cs typeface="Times New Roman" panose="02020603050405020304" pitchFamily="18" charset="0"/>
              </a:rPr>
              <a:t>	</a:t>
            </a:r>
            <a:r>
              <a:rPr lang="en-US" sz="2000" dirty="0">
                <a:latin typeface="Calibri" panose="020F0502020204030204" pitchFamily="34" charset="0"/>
                <a:ea typeface="Calibri" panose="020F0502020204030204" pitchFamily="34" charset="0"/>
                <a:cs typeface="Times New Roman" panose="02020603050405020304" pitchFamily="18" charset="0"/>
              </a:rPr>
              <a:t>Annual stipend for the Emergency Management Coordinator</a:t>
            </a:r>
          </a:p>
          <a:p>
            <a:pPr>
              <a:lnSpc>
                <a:spcPct val="107000"/>
              </a:lnSpc>
              <a:spcAft>
                <a:spcPts val="800"/>
              </a:spcAft>
            </a:pPr>
            <a:endParaRPr lang="en-US" sz="2000"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2000" b="1" dirty="0">
                <a:latin typeface="Calibri" panose="020F0502020204030204" pitchFamily="34" charset="0"/>
                <a:ea typeface="Calibri" panose="020F0502020204030204" pitchFamily="34" charset="0"/>
                <a:cs typeface="Times New Roman" panose="02020603050405020304" pitchFamily="18" charset="0"/>
              </a:rPr>
              <a:t>EMERGENCY MGMT Training						</a:t>
            </a:r>
            <a:r>
              <a:rPr lang="en-US" sz="2000" b="1" u="sng" dirty="0">
                <a:latin typeface="Calibri"/>
                <a:ea typeface="Calibri" panose="020F0502020204030204" pitchFamily="34" charset="0"/>
                <a:cs typeface="Times New Roman"/>
              </a:rPr>
              <a:t>2023	2024	2025</a:t>
            </a:r>
          </a:p>
          <a:p>
            <a:pPr>
              <a:lnSpc>
                <a:spcPct val="107000"/>
              </a:lnSpc>
            </a:pPr>
            <a:r>
              <a:rPr lang="en-US" sz="2000" dirty="0">
                <a:latin typeface="Calibri" panose="020F0502020204030204" pitchFamily="34" charset="0"/>
                <a:ea typeface="Calibri" panose="020F0502020204030204" pitchFamily="34" charset="0"/>
                <a:cs typeface="Times New Roman" panose="02020603050405020304" pitchFamily="18" charset="0"/>
              </a:rPr>
              <a:t>5-01-25-252-000-028</a:t>
            </a:r>
            <a:r>
              <a:rPr lang="en-US" sz="2000" dirty="0">
                <a:latin typeface="Calibri"/>
                <a:ea typeface="Calibri" panose="020F0502020204030204" pitchFamily="34" charset="0"/>
                <a:cs typeface="Times New Roman"/>
              </a:rPr>
              <a:t>								$1000	$0		</a:t>
            </a:r>
            <a:r>
              <a:rPr lang="en-US" sz="2000" dirty="0" smtClean="0">
                <a:solidFill>
                  <a:srgbClr val="00B0F0"/>
                </a:solidFill>
                <a:latin typeface="Calibri"/>
                <a:ea typeface="Calibri" panose="020F0502020204030204" pitchFamily="34" charset="0"/>
                <a:cs typeface="Times New Roman"/>
              </a:rPr>
              <a:t>$1000</a:t>
            </a:r>
            <a:endParaRPr lang="en-US" sz="2000" dirty="0">
              <a:solidFill>
                <a:srgbClr val="00B0F0"/>
              </a:solidFill>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en-US" sz="2000" b="1" dirty="0">
                <a:latin typeface="Calibri" panose="020F0502020204030204" pitchFamily="34" charset="0"/>
                <a:ea typeface="Calibri" panose="020F0502020204030204" pitchFamily="34" charset="0"/>
                <a:cs typeface="Times New Roman" panose="02020603050405020304" pitchFamily="18" charset="0"/>
              </a:rPr>
              <a:t>	</a:t>
            </a:r>
            <a:r>
              <a:rPr lang="en-US" sz="2000" dirty="0">
                <a:latin typeface="Calibri" panose="020F0502020204030204" pitchFamily="34" charset="0"/>
                <a:ea typeface="Calibri" panose="020F0502020204030204" pitchFamily="34" charset="0"/>
                <a:cs typeface="Times New Roman" panose="02020603050405020304" pitchFamily="18" charset="0"/>
              </a:rPr>
              <a:t>Training costs for the office of emergency management.</a:t>
            </a:r>
          </a:p>
          <a:p>
            <a:pPr>
              <a:lnSpc>
                <a:spcPct val="107000"/>
              </a:lnSpc>
              <a:spcAft>
                <a:spcPts val="800"/>
              </a:spcAft>
            </a:pPr>
            <a:endParaRPr lang="en-US" sz="2000"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2000" b="1" dirty="0">
                <a:latin typeface="Calibri" panose="020F0502020204030204" pitchFamily="34" charset="0"/>
                <a:ea typeface="Calibri" panose="020F0502020204030204" pitchFamily="34" charset="0"/>
                <a:cs typeface="Times New Roman" panose="02020603050405020304" pitchFamily="18" charset="0"/>
              </a:rPr>
              <a:t>EMERGENCY MGMT Signs							</a:t>
            </a:r>
            <a:r>
              <a:rPr lang="en-US" sz="2000" b="1" u="sng" dirty="0">
                <a:latin typeface="Calibri"/>
                <a:ea typeface="Calibri" panose="020F0502020204030204" pitchFamily="34" charset="0"/>
                <a:cs typeface="Times New Roman"/>
              </a:rPr>
              <a:t>2023	2024	2025</a:t>
            </a:r>
          </a:p>
          <a:p>
            <a:pPr>
              <a:lnSpc>
                <a:spcPct val="107000"/>
              </a:lnSpc>
            </a:pPr>
            <a:r>
              <a:rPr lang="en-US" sz="2000" dirty="0">
                <a:latin typeface="Calibri" panose="020F0502020204030204" pitchFamily="34" charset="0"/>
                <a:ea typeface="Calibri" panose="020F0502020204030204" pitchFamily="34" charset="0"/>
                <a:cs typeface="Times New Roman" panose="02020603050405020304" pitchFamily="18" charset="0"/>
              </a:rPr>
              <a:t>5-01-25-252-000-057</a:t>
            </a:r>
            <a:r>
              <a:rPr lang="en-US" sz="2000" dirty="0">
                <a:latin typeface="Calibri"/>
                <a:ea typeface="Calibri" panose="020F0502020204030204" pitchFamily="34" charset="0"/>
                <a:cs typeface="Times New Roman"/>
              </a:rPr>
              <a:t>								$250	$0		</a:t>
            </a:r>
            <a:r>
              <a:rPr lang="en-US" sz="2000" dirty="0" smtClean="0">
                <a:solidFill>
                  <a:srgbClr val="00B0F0"/>
                </a:solidFill>
                <a:latin typeface="Calibri"/>
                <a:ea typeface="Calibri" panose="020F0502020204030204" pitchFamily="34" charset="0"/>
                <a:cs typeface="Times New Roman"/>
              </a:rPr>
              <a:t>$250</a:t>
            </a:r>
            <a:endParaRPr lang="en-US" sz="2000" dirty="0">
              <a:solidFill>
                <a:srgbClr val="00B0F0"/>
              </a:solidFill>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en-US" sz="2000" b="1" dirty="0">
                <a:latin typeface="Calibri" panose="020F0502020204030204" pitchFamily="34" charset="0"/>
                <a:ea typeface="Calibri" panose="020F0502020204030204" pitchFamily="34" charset="0"/>
                <a:cs typeface="Times New Roman" panose="02020603050405020304" pitchFamily="18" charset="0"/>
              </a:rPr>
              <a:t>	</a:t>
            </a:r>
            <a:r>
              <a:rPr lang="en-US" sz="2000" dirty="0">
                <a:latin typeface="Calibri" panose="020F0502020204030204" pitchFamily="34" charset="0"/>
                <a:ea typeface="Calibri" panose="020F0502020204030204" pitchFamily="34" charset="0"/>
                <a:cs typeface="Times New Roman" panose="02020603050405020304" pitchFamily="18" charset="0"/>
              </a:rPr>
              <a:t>Signs for relaying information and updates from the office of emergency management.</a:t>
            </a:r>
          </a:p>
          <a:p>
            <a:pPr>
              <a:lnSpc>
                <a:spcPct val="107000"/>
              </a:lnSpc>
              <a:spcAft>
                <a:spcPts val="800"/>
              </a:spcAft>
            </a:pPr>
            <a:endParaRPr lang="en-US" sz="2000" dirty="0"/>
          </a:p>
        </p:txBody>
      </p:sp>
    </p:spTree>
    <p:extLst>
      <p:ext uri="{BB962C8B-B14F-4D97-AF65-F5344CB8AC3E}">
        <p14:creationId xmlns:p14="http://schemas.microsoft.com/office/powerpoint/2010/main" val="255211224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 name="Content Placeholder 3">
            <a:extLst>
              <a:ext uri="{FF2B5EF4-FFF2-40B4-BE49-F238E27FC236}">
                <a16:creationId xmlns="" xmlns:a16="http://schemas.microsoft.com/office/drawing/2014/main" id="{2C5E87F0-C5FE-469F-98DC-1BEA602251F9}"/>
              </a:ext>
            </a:extLst>
          </p:cNvPr>
          <p:cNvSpPr txBox="1">
            <a:spLocks/>
          </p:cNvSpPr>
          <p:nvPr/>
        </p:nvSpPr>
        <p:spPr>
          <a:xfrm>
            <a:off x="4570196" y="302003"/>
            <a:ext cx="7110102" cy="6274965"/>
          </a:xfrm>
          <a:prstGeom prst="rect">
            <a:avLst/>
          </a:prstGeom>
        </p:spPr>
        <p:txBody>
          <a:bodyPr vert="horz" lIns="91440" tIns="45720" rIns="91440" bIns="45720" rtlCol="0" anchor="t">
            <a:norm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l">
              <a:spcBef>
                <a:spcPts val="0"/>
              </a:spcBef>
              <a:spcAft>
                <a:spcPts val="0"/>
              </a:spcAft>
              <a:buClr>
                <a:srgbClr val="30ACEC">
                  <a:lumMod val="75000"/>
                </a:srgbClr>
              </a:buClr>
            </a:pPr>
            <a:r>
              <a:rPr lang="en-US" sz="3600" dirty="0">
                <a:solidFill>
                  <a:prstClr val="black"/>
                </a:solidFill>
                <a:latin typeface="CIDFont+F1"/>
                <a:cs typeface="Times New Roman" panose="02020603050405020304" pitchFamily="18" charset="0"/>
              </a:rPr>
              <a:t>						</a:t>
            </a:r>
            <a:endParaRPr lang="en-US" sz="3600" dirty="0">
              <a:solidFill>
                <a:prstClr val="black"/>
              </a:solidFill>
              <a:latin typeface="Times New Roman" panose="02020603050405020304" pitchFamily="18" charset="0"/>
              <a:cs typeface="Times New Roman" panose="02020603050405020304" pitchFamily="18" charset="0"/>
            </a:endParaRPr>
          </a:p>
        </p:txBody>
      </p:sp>
      <p:sp>
        <p:nvSpPr>
          <p:cNvPr id="2" name="Rectangle 1"/>
          <p:cNvSpPr/>
          <p:nvPr/>
        </p:nvSpPr>
        <p:spPr>
          <a:xfrm>
            <a:off x="2978333" y="334040"/>
            <a:ext cx="9463156" cy="6263253"/>
          </a:xfrm>
          <a:prstGeom prst="rect">
            <a:avLst/>
          </a:prstGeom>
        </p:spPr>
        <p:txBody>
          <a:bodyPr wrap="square">
            <a:spAutoFit/>
          </a:bodyPr>
          <a:lstStyle/>
          <a:p>
            <a:pPr>
              <a:lnSpc>
                <a:spcPct val="107000"/>
              </a:lnSpc>
            </a:pPr>
            <a:r>
              <a:rPr lang="en-US" sz="2000" b="1" dirty="0">
                <a:latin typeface="Calibri" panose="020F0502020204030204" pitchFamily="34" charset="0"/>
                <a:ea typeface="Calibri" panose="020F0502020204030204" pitchFamily="34" charset="0"/>
                <a:cs typeface="Times New Roman" panose="02020603050405020304" pitchFamily="18" charset="0"/>
              </a:rPr>
              <a:t>EMERGENCY MGMT OFFICE EQUIPMENT				</a:t>
            </a:r>
            <a:r>
              <a:rPr lang="en-US" sz="2000" b="1" u="sng" dirty="0">
                <a:latin typeface="Calibri"/>
                <a:ea typeface="Calibri" panose="020F0502020204030204" pitchFamily="34" charset="0"/>
                <a:cs typeface="Times New Roman"/>
              </a:rPr>
              <a:t>2023	2024	2025</a:t>
            </a:r>
          </a:p>
          <a:p>
            <a:pPr>
              <a:lnSpc>
                <a:spcPct val="107000"/>
              </a:lnSpc>
            </a:pPr>
            <a:r>
              <a:rPr lang="en-US" sz="2000" dirty="0">
                <a:latin typeface="Calibri" panose="020F0502020204030204" pitchFamily="34" charset="0"/>
                <a:ea typeface="Calibri" panose="020F0502020204030204" pitchFamily="34" charset="0"/>
                <a:cs typeface="Times New Roman" panose="02020603050405020304" pitchFamily="18" charset="0"/>
              </a:rPr>
              <a:t>5-01-25-252-000-107</a:t>
            </a:r>
            <a:r>
              <a:rPr lang="en-US" sz="2000" dirty="0">
                <a:latin typeface="Calibri"/>
                <a:ea typeface="Calibri" panose="020F0502020204030204" pitchFamily="34" charset="0"/>
                <a:cs typeface="Times New Roman"/>
              </a:rPr>
              <a:t>								</a:t>
            </a:r>
            <a:r>
              <a:rPr lang="en-US" sz="2000" dirty="0" smtClean="0">
                <a:latin typeface="Calibri"/>
                <a:ea typeface="Calibri" panose="020F0502020204030204" pitchFamily="34" charset="0"/>
                <a:cs typeface="Times New Roman"/>
              </a:rPr>
              <a:t>	$</a:t>
            </a:r>
            <a:r>
              <a:rPr lang="en-US" sz="2000" dirty="0">
                <a:latin typeface="Calibri"/>
                <a:ea typeface="Calibri" panose="020F0502020204030204" pitchFamily="34" charset="0"/>
                <a:cs typeface="Times New Roman"/>
              </a:rPr>
              <a:t>1000	$0		</a:t>
            </a:r>
            <a:r>
              <a:rPr lang="en-US" sz="2000" dirty="0" smtClean="0">
                <a:solidFill>
                  <a:srgbClr val="00B0F0"/>
                </a:solidFill>
                <a:latin typeface="Calibri"/>
                <a:ea typeface="Calibri" panose="020F0502020204030204" pitchFamily="34" charset="0"/>
                <a:cs typeface="Times New Roman"/>
              </a:rPr>
              <a:t>$1000</a:t>
            </a:r>
            <a:endParaRPr lang="en-US" sz="2000" dirty="0">
              <a:solidFill>
                <a:srgbClr val="00B0F0"/>
              </a:solidFill>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en-US" sz="2000" b="1" dirty="0">
                <a:latin typeface="Calibri" panose="020F0502020204030204" pitchFamily="34" charset="0"/>
                <a:ea typeface="Calibri" panose="020F0502020204030204" pitchFamily="34" charset="0"/>
                <a:cs typeface="Times New Roman" panose="02020603050405020304" pitchFamily="18" charset="0"/>
              </a:rPr>
              <a:t>		</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indent="457200">
              <a:lnSpc>
                <a:spcPct val="107000"/>
              </a:lnSpc>
              <a:spcAft>
                <a:spcPts val="800"/>
              </a:spcAft>
            </a:pPr>
            <a:r>
              <a:rPr lang="en-US" sz="2000" dirty="0">
                <a:latin typeface="Calibri" panose="020F0502020204030204" pitchFamily="34" charset="0"/>
                <a:ea typeface="Calibri" panose="020F0502020204030204" pitchFamily="34" charset="0"/>
                <a:cs typeface="Times New Roman" panose="02020603050405020304" pitchFamily="18" charset="0"/>
              </a:rPr>
              <a:t>Office equipment and supplies needed for the administration of the office of emergency management (e.g. chairs, phones, stationary, </a:t>
            </a:r>
            <a:r>
              <a:rPr lang="en-US" sz="2000" dirty="0" err="1">
                <a:latin typeface="Calibri" panose="020F0502020204030204" pitchFamily="34" charset="0"/>
                <a:ea typeface="Calibri" panose="020F0502020204030204" pitchFamily="34" charset="0"/>
                <a:cs typeface="Times New Roman" panose="02020603050405020304" pitchFamily="18" charset="0"/>
              </a:rPr>
              <a:t>etc</a:t>
            </a:r>
            <a:r>
              <a:rPr lang="en-US" sz="2000" dirty="0">
                <a:latin typeface="Calibri" panose="020F0502020204030204" pitchFamily="34" charset="0"/>
                <a:ea typeface="Calibri" panose="020F0502020204030204" pitchFamily="34" charset="0"/>
                <a:cs typeface="Times New Roman" panose="02020603050405020304" pitchFamily="18" charset="0"/>
              </a:rPr>
              <a:t>).</a:t>
            </a:r>
          </a:p>
          <a:p>
            <a:pPr indent="457200">
              <a:lnSpc>
                <a:spcPct val="107000"/>
              </a:lnSpc>
              <a:spcAft>
                <a:spcPts val="800"/>
              </a:spcAft>
            </a:pP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2000" b="1" dirty="0">
                <a:latin typeface="Calibri" panose="020F0502020204030204" pitchFamily="34" charset="0"/>
                <a:ea typeface="Calibri" panose="020F0502020204030204" pitchFamily="34" charset="0"/>
                <a:cs typeface="Times New Roman" panose="02020603050405020304" pitchFamily="18" charset="0"/>
              </a:rPr>
              <a:t>EMERGENCY MGMT Equipment						</a:t>
            </a:r>
            <a:r>
              <a:rPr lang="en-US" sz="2000" b="1" u="sng" dirty="0">
                <a:latin typeface="Calibri"/>
                <a:ea typeface="Calibri" panose="020F0502020204030204" pitchFamily="34" charset="0"/>
                <a:cs typeface="Times New Roman"/>
              </a:rPr>
              <a:t>2023	2024	2025</a:t>
            </a:r>
          </a:p>
          <a:p>
            <a:pPr>
              <a:lnSpc>
                <a:spcPct val="107000"/>
              </a:lnSpc>
            </a:pPr>
            <a:r>
              <a:rPr lang="en-US" sz="2000" dirty="0">
                <a:latin typeface="Calibri" panose="020F0502020204030204" pitchFamily="34" charset="0"/>
                <a:ea typeface="Calibri" panose="020F0502020204030204" pitchFamily="34" charset="0"/>
                <a:cs typeface="Times New Roman" panose="02020603050405020304" pitchFamily="18" charset="0"/>
              </a:rPr>
              <a:t>5-01-25-252-000-111</a:t>
            </a:r>
            <a:r>
              <a:rPr lang="en-US" sz="2000" dirty="0">
                <a:latin typeface="Calibri"/>
                <a:ea typeface="Calibri" panose="020F0502020204030204" pitchFamily="34" charset="0"/>
                <a:cs typeface="Times New Roman"/>
              </a:rPr>
              <a:t>								</a:t>
            </a:r>
            <a:r>
              <a:rPr lang="en-US" sz="2000" dirty="0" smtClean="0">
                <a:latin typeface="Calibri"/>
                <a:ea typeface="Calibri" panose="020F0502020204030204" pitchFamily="34" charset="0"/>
                <a:cs typeface="Times New Roman"/>
              </a:rPr>
              <a:t>	$</a:t>
            </a:r>
            <a:r>
              <a:rPr lang="en-US" sz="2000" dirty="0">
                <a:latin typeface="Calibri"/>
                <a:ea typeface="Calibri" panose="020F0502020204030204" pitchFamily="34" charset="0"/>
                <a:cs typeface="Times New Roman"/>
              </a:rPr>
              <a:t>4250	$3500	</a:t>
            </a:r>
            <a:r>
              <a:rPr lang="en-US" sz="2000" dirty="0" smtClean="0">
                <a:solidFill>
                  <a:srgbClr val="00B0F0"/>
                </a:solidFill>
                <a:latin typeface="Calibri"/>
                <a:ea typeface="Calibri" panose="020F0502020204030204" pitchFamily="34" charset="0"/>
                <a:cs typeface="Times New Roman"/>
              </a:rPr>
              <a:t>$4500</a:t>
            </a:r>
            <a:endParaRPr lang="en-US" sz="2000" dirty="0">
              <a:solidFill>
                <a:srgbClr val="00B0F0"/>
              </a:solidFill>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en-US" sz="2000" b="1" dirty="0">
                <a:latin typeface="Calibri" panose="020F0502020204030204" pitchFamily="34" charset="0"/>
                <a:ea typeface="Calibri" panose="020F0502020204030204" pitchFamily="34" charset="0"/>
                <a:cs typeface="Times New Roman" panose="02020603050405020304" pitchFamily="18" charset="0"/>
              </a:rPr>
              <a:t>		</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r>
              <a:rPr lang="en-US" sz="2000" dirty="0">
                <a:latin typeface="Calibri" panose="020F0502020204030204" pitchFamily="34" charset="0"/>
                <a:ea typeface="Calibri" panose="020F0502020204030204" pitchFamily="34" charset="0"/>
                <a:cs typeface="Times New Roman" panose="02020603050405020304" pitchFamily="18" charset="0"/>
              </a:rPr>
              <a:t>Equipment for the office of emergency management (e.g. supplies for stocking the Emergency Operation Center, PPE, </a:t>
            </a:r>
            <a:r>
              <a:rPr lang="en-US" sz="2000" dirty="0" err="1">
                <a:latin typeface="Calibri" panose="020F0502020204030204" pitchFamily="34" charset="0"/>
                <a:ea typeface="Calibri" panose="020F0502020204030204" pitchFamily="34" charset="0"/>
                <a:cs typeface="Times New Roman" panose="02020603050405020304" pitchFamily="18" charset="0"/>
              </a:rPr>
              <a:t>etc</a:t>
            </a:r>
            <a:r>
              <a:rPr lang="en-US" sz="2000" dirty="0">
                <a:latin typeface="Calibri" panose="020F0502020204030204" pitchFamily="34" charset="0"/>
                <a:ea typeface="Calibri" panose="020F0502020204030204" pitchFamily="34" charset="0"/>
                <a:cs typeface="Times New Roman" panose="02020603050405020304" pitchFamily="18" charset="0"/>
              </a:rPr>
              <a:t>).</a:t>
            </a:r>
            <a:endParaRPr lang="en-US" sz="2000" dirty="0"/>
          </a:p>
          <a:p>
            <a:pPr>
              <a:lnSpc>
                <a:spcPct val="107000"/>
              </a:lnSpc>
              <a:spcAft>
                <a:spcPts val="800"/>
              </a:spcAft>
            </a:pPr>
            <a:endParaRPr lang="en-US" sz="2000"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2000" b="1" dirty="0">
                <a:latin typeface="Calibri" panose="020F0502020204030204" pitchFamily="34" charset="0"/>
                <a:ea typeface="Calibri" panose="020F0502020204030204" pitchFamily="34" charset="0"/>
                <a:cs typeface="Times New Roman" panose="02020603050405020304" pitchFamily="18" charset="0"/>
              </a:rPr>
              <a:t>EMERGENCY MGMT Radio Maintenance 				</a:t>
            </a:r>
            <a:r>
              <a:rPr lang="en-US" sz="2000" b="1" u="sng" dirty="0">
                <a:latin typeface="Calibri"/>
                <a:ea typeface="Calibri" panose="020F0502020204030204" pitchFamily="34" charset="0"/>
                <a:cs typeface="Times New Roman"/>
              </a:rPr>
              <a:t>2023	2024	2025</a:t>
            </a:r>
          </a:p>
          <a:p>
            <a:pPr>
              <a:lnSpc>
                <a:spcPct val="107000"/>
              </a:lnSpc>
            </a:pPr>
            <a:r>
              <a:rPr lang="en-US" sz="2000" dirty="0">
                <a:latin typeface="Calibri" panose="020F0502020204030204" pitchFamily="34" charset="0"/>
                <a:ea typeface="Calibri" panose="020F0502020204030204" pitchFamily="34" charset="0"/>
                <a:cs typeface="Times New Roman" panose="02020603050405020304" pitchFamily="18" charset="0"/>
              </a:rPr>
              <a:t>5-01-25-252-000-153</a:t>
            </a:r>
            <a:r>
              <a:rPr lang="en-US" sz="2000" dirty="0">
                <a:latin typeface="Calibri"/>
                <a:ea typeface="Calibri" panose="020F0502020204030204" pitchFamily="34" charset="0"/>
                <a:cs typeface="Times New Roman"/>
              </a:rPr>
              <a:t>								</a:t>
            </a:r>
            <a:r>
              <a:rPr lang="en-US" sz="2000" dirty="0" smtClean="0">
                <a:latin typeface="Calibri"/>
                <a:ea typeface="Calibri" panose="020F0502020204030204" pitchFamily="34" charset="0"/>
                <a:cs typeface="Times New Roman"/>
              </a:rPr>
              <a:t>	$</a:t>
            </a:r>
            <a:r>
              <a:rPr lang="en-US" sz="2000" dirty="0">
                <a:latin typeface="Calibri"/>
                <a:ea typeface="Calibri" panose="020F0502020204030204" pitchFamily="34" charset="0"/>
                <a:cs typeface="Times New Roman"/>
              </a:rPr>
              <a:t>500	$400	</a:t>
            </a:r>
            <a:r>
              <a:rPr lang="en-US" sz="2000" dirty="0" smtClean="0">
                <a:solidFill>
                  <a:srgbClr val="00B0F0"/>
                </a:solidFill>
                <a:latin typeface="Calibri"/>
                <a:ea typeface="Calibri" panose="020F0502020204030204" pitchFamily="34" charset="0"/>
                <a:cs typeface="Times New Roman"/>
              </a:rPr>
              <a:t>$500</a:t>
            </a:r>
            <a:endParaRPr lang="en-US" sz="2000" dirty="0">
              <a:solidFill>
                <a:srgbClr val="00B0F0"/>
              </a:solidFill>
              <a:latin typeface="Calibri" panose="020F0502020204030204" pitchFamily="34" charset="0"/>
              <a:ea typeface="Times New Roman" panose="02020603050405020304" pitchFamily="18" charset="0"/>
              <a:cs typeface="Times New Roman" panose="02020603050405020304" pitchFamily="18" charset="0"/>
            </a:endParaRPr>
          </a:p>
          <a:p>
            <a:pPr indent="457200">
              <a:lnSpc>
                <a:spcPct val="107000"/>
              </a:lnSpc>
              <a:spcAft>
                <a:spcPts val="800"/>
              </a:spcAft>
            </a:pP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indent="457200">
              <a:lnSpc>
                <a:spcPct val="107000"/>
              </a:lnSpc>
              <a:spcAft>
                <a:spcPts val="800"/>
              </a:spcAft>
            </a:pPr>
            <a:r>
              <a:rPr lang="en-US" sz="2000" dirty="0">
                <a:latin typeface="Calibri" panose="020F0502020204030204" pitchFamily="34" charset="0"/>
                <a:ea typeface="Calibri" panose="020F0502020204030204" pitchFamily="34" charset="0"/>
                <a:cs typeface="Times New Roman" panose="02020603050405020304" pitchFamily="18" charset="0"/>
              </a:rPr>
              <a:t>Radio maintenance costs for the office of emergency management (batteries, chargers, antenna repair/maintenance, etc.)	</a:t>
            </a:r>
          </a:p>
        </p:txBody>
      </p:sp>
    </p:spTree>
    <p:extLst>
      <p:ext uri="{BB962C8B-B14F-4D97-AF65-F5344CB8AC3E}">
        <p14:creationId xmlns:p14="http://schemas.microsoft.com/office/powerpoint/2010/main" val="18205290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B0FB134-0B10-4883-BF52-D0D8CB75F8B6}"/>
              </a:ext>
            </a:extLst>
          </p:cNvPr>
          <p:cNvSpPr>
            <a:spLocks noGrp="1"/>
          </p:cNvSpPr>
          <p:nvPr>
            <p:ph type="ctrTitle"/>
          </p:nvPr>
        </p:nvSpPr>
        <p:spPr>
          <a:xfrm>
            <a:off x="2932795" y="2236123"/>
            <a:ext cx="8246204" cy="3270709"/>
          </a:xfrm>
        </p:spPr>
        <p:txBody>
          <a:bodyPr>
            <a:normAutofit/>
          </a:bodyPr>
          <a:lstStyle/>
          <a:p>
            <a:pPr algn="ctr"/>
            <a:r>
              <a:rPr lang="en-US" sz="3100" dirty="0"/>
              <a:t>The Police Department is a 24/7 law enforcement agency that employs 71 sworn police officers </a:t>
            </a:r>
            <a:r>
              <a:rPr lang="en-US" sz="3100" dirty="0" smtClean="0"/>
              <a:t>to </a:t>
            </a:r>
            <a:r>
              <a:rPr lang="en-US" sz="3100" dirty="0"/>
              <a:t>patrol our municipality, investigate crimes, and answer 9-1-1 calls.  The police department, on pace to handle over 38,000 calls for this year which is approx. 6000 more than 2024. </a:t>
            </a:r>
          </a:p>
        </p:txBody>
      </p:sp>
      <p:pic>
        <p:nvPicPr>
          <p:cNvPr id="4" name="Picture 3" descr="A picture containing text&#10;&#10;Description automatically generated">
            <a:extLst>
              <a:ext uri="{FF2B5EF4-FFF2-40B4-BE49-F238E27FC236}">
                <a16:creationId xmlns="" xmlns:a16="http://schemas.microsoft.com/office/drawing/2014/main" id="{D09EB492-DEB0-4E4E-868C-DD02BD8B842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90975" y="665693"/>
            <a:ext cx="5048249" cy="1744132"/>
          </a:xfrm>
          <a:prstGeom prst="rect">
            <a:avLst/>
          </a:prstGeom>
        </p:spPr>
      </p:pic>
    </p:spTree>
    <p:extLst>
      <p:ext uri="{BB962C8B-B14F-4D97-AF65-F5344CB8AC3E}">
        <p14:creationId xmlns:p14="http://schemas.microsoft.com/office/powerpoint/2010/main" val="203383918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 name="Content Placeholder 3">
            <a:extLst>
              <a:ext uri="{FF2B5EF4-FFF2-40B4-BE49-F238E27FC236}">
                <a16:creationId xmlns="" xmlns:a16="http://schemas.microsoft.com/office/drawing/2014/main" id="{2C5E87F0-C5FE-469F-98DC-1BEA602251F9}"/>
              </a:ext>
            </a:extLst>
          </p:cNvPr>
          <p:cNvSpPr txBox="1">
            <a:spLocks/>
          </p:cNvSpPr>
          <p:nvPr/>
        </p:nvSpPr>
        <p:spPr>
          <a:xfrm>
            <a:off x="4570196" y="302003"/>
            <a:ext cx="7110102" cy="6274965"/>
          </a:xfrm>
          <a:prstGeom prst="rect">
            <a:avLst/>
          </a:prstGeom>
        </p:spPr>
        <p:txBody>
          <a:bodyPr vert="horz" lIns="91440" tIns="45720" rIns="91440" bIns="45720" rtlCol="0" anchor="t">
            <a:norm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l">
              <a:spcBef>
                <a:spcPts val="0"/>
              </a:spcBef>
              <a:spcAft>
                <a:spcPts val="0"/>
              </a:spcAft>
              <a:buClr>
                <a:srgbClr val="30ACEC">
                  <a:lumMod val="75000"/>
                </a:srgbClr>
              </a:buClr>
            </a:pPr>
            <a:r>
              <a:rPr lang="en-US" sz="3600" dirty="0">
                <a:solidFill>
                  <a:prstClr val="black"/>
                </a:solidFill>
                <a:latin typeface="CIDFont+F1"/>
                <a:cs typeface="Times New Roman" panose="02020603050405020304" pitchFamily="18" charset="0"/>
              </a:rPr>
              <a:t>						</a:t>
            </a:r>
            <a:endParaRPr lang="en-US" sz="3600" dirty="0">
              <a:solidFill>
                <a:prstClr val="black"/>
              </a:solidFill>
              <a:latin typeface="Times New Roman" panose="02020603050405020304" pitchFamily="18" charset="0"/>
              <a:cs typeface="Times New Roman" panose="02020603050405020304" pitchFamily="18" charset="0"/>
            </a:endParaRPr>
          </a:p>
        </p:txBody>
      </p:sp>
      <p:sp>
        <p:nvSpPr>
          <p:cNvPr id="2" name="Rectangle 1"/>
          <p:cNvSpPr/>
          <p:nvPr/>
        </p:nvSpPr>
        <p:spPr>
          <a:xfrm>
            <a:off x="1079863" y="117873"/>
            <a:ext cx="10355107" cy="6533071"/>
          </a:xfrm>
          <a:prstGeom prst="rect">
            <a:avLst/>
          </a:prstGeom>
        </p:spPr>
        <p:txBody>
          <a:bodyPr wrap="square">
            <a:spAutoFit/>
          </a:bodyPr>
          <a:lstStyle/>
          <a:p>
            <a:pPr>
              <a:lnSpc>
                <a:spcPct val="107000"/>
              </a:lnSpc>
            </a:pPr>
            <a:r>
              <a:rPr lang="en-US" sz="2000" b="1" dirty="0">
                <a:latin typeface="Calibri" panose="020F0502020204030204" pitchFamily="34" charset="0"/>
                <a:ea typeface="Calibri" panose="020F0502020204030204" pitchFamily="34" charset="0"/>
                <a:cs typeface="Times New Roman" panose="02020603050405020304" pitchFamily="18" charset="0"/>
              </a:rPr>
              <a:t>ANIMAL CONTROL Vet Services		</a:t>
            </a:r>
            <a:r>
              <a:rPr lang="en-US" sz="2000" b="1" dirty="0">
                <a:solidFill>
                  <a:srgbClr val="00B050"/>
                </a:solidFill>
                <a:latin typeface="Calibri" panose="020F0502020204030204" pitchFamily="34" charset="0"/>
                <a:ea typeface="Calibri" panose="020F0502020204030204" pitchFamily="34" charset="0"/>
                <a:cs typeface="Times New Roman" panose="02020603050405020304" pitchFamily="18" charset="0"/>
              </a:rPr>
              <a:t>+2500</a:t>
            </a:r>
            <a:r>
              <a:rPr lang="en-US" sz="2000" b="1" dirty="0">
                <a:latin typeface="Calibri" panose="020F0502020204030204" pitchFamily="34" charset="0"/>
                <a:ea typeface="Calibri" panose="020F0502020204030204" pitchFamily="34" charset="0"/>
                <a:cs typeface="Times New Roman" panose="02020603050405020304" pitchFamily="18" charset="0"/>
              </a:rPr>
              <a:t>		</a:t>
            </a:r>
            <a:r>
              <a:rPr lang="en-US" sz="2000" b="1" u="sng" dirty="0">
                <a:latin typeface="Calibri"/>
                <a:ea typeface="Calibri" panose="020F0502020204030204" pitchFamily="34" charset="0"/>
                <a:cs typeface="Times New Roman"/>
              </a:rPr>
              <a:t>2023	2024	2025</a:t>
            </a:r>
          </a:p>
          <a:p>
            <a:pPr>
              <a:lnSpc>
                <a:spcPct val="107000"/>
              </a:lnSpc>
            </a:pPr>
            <a:r>
              <a:rPr lang="en-US" sz="2000" dirty="0" smtClean="0">
                <a:latin typeface="Calibri" panose="020F0502020204030204" pitchFamily="34" charset="0"/>
                <a:ea typeface="Calibri" panose="020F0502020204030204" pitchFamily="34" charset="0"/>
                <a:cs typeface="Times New Roman" panose="02020603050405020304" pitchFamily="18" charset="0"/>
              </a:rPr>
              <a:t>5-01-27-340-000-096</a:t>
            </a:r>
            <a:r>
              <a:rPr lang="en-US" sz="2000" dirty="0">
                <a:latin typeface="Calibri"/>
                <a:ea typeface="Calibri" panose="020F0502020204030204" pitchFamily="34" charset="0"/>
                <a:cs typeface="Times New Roman"/>
              </a:rPr>
              <a:t>						</a:t>
            </a:r>
            <a:r>
              <a:rPr lang="en-US" sz="2000" dirty="0" smtClean="0">
                <a:latin typeface="Calibri"/>
                <a:ea typeface="Calibri" panose="020F0502020204030204" pitchFamily="34" charset="0"/>
                <a:cs typeface="Times New Roman"/>
              </a:rPr>
              <a:t>	</a:t>
            </a:r>
            <a:r>
              <a:rPr lang="en-US" sz="2000" dirty="0">
                <a:latin typeface="Calibri"/>
                <a:ea typeface="Calibri" panose="020F0502020204030204" pitchFamily="34" charset="0"/>
                <a:cs typeface="Times New Roman"/>
              </a:rPr>
              <a:t>	$4000	$3500	$6000</a:t>
            </a:r>
            <a:endParaRPr lang="en-US" sz="20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en-US" sz="2000" b="1" dirty="0">
                <a:latin typeface="Calibri" panose="020F0502020204030204" pitchFamily="34" charset="0"/>
                <a:ea typeface="Calibri" panose="020F0502020204030204" pitchFamily="34" charset="0"/>
                <a:cs typeface="Times New Roman" panose="02020603050405020304" pitchFamily="18" charset="0"/>
              </a:rPr>
              <a:t>	</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indent="457200">
              <a:lnSpc>
                <a:spcPct val="107000"/>
              </a:lnSpc>
              <a:spcAft>
                <a:spcPts val="800"/>
              </a:spcAft>
            </a:pPr>
            <a:r>
              <a:rPr lang="en-US" sz="2000" dirty="0">
                <a:latin typeface="Calibri" panose="020F0502020204030204" pitchFamily="34" charset="0"/>
                <a:ea typeface="Calibri" panose="020F0502020204030204" pitchFamily="34" charset="0"/>
                <a:cs typeface="Times New Roman" panose="02020603050405020304" pitchFamily="18" charset="0"/>
              </a:rPr>
              <a:t>Veterinary services necessary for admittance of stray animals into the shelter. Emergency Vet services for ACO.  Prices and volume have increased, and line item needs to be increased. </a:t>
            </a:r>
          </a:p>
          <a:p>
            <a:pPr>
              <a:lnSpc>
                <a:spcPct val="107000"/>
              </a:lnSpc>
            </a:pPr>
            <a:endParaRPr lang="en-US" sz="2000"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2000" b="1" dirty="0">
                <a:latin typeface="Calibri" panose="020F0502020204030204" pitchFamily="34" charset="0"/>
                <a:ea typeface="Calibri" panose="020F0502020204030204" pitchFamily="34" charset="0"/>
                <a:cs typeface="Times New Roman" panose="02020603050405020304" pitchFamily="18" charset="0"/>
              </a:rPr>
              <a:t>ANIMAL CONTROL BC SHELTER		</a:t>
            </a:r>
            <a:r>
              <a:rPr lang="en-US" sz="2000" b="1" dirty="0">
                <a:solidFill>
                  <a:srgbClr val="00B050"/>
                </a:solidFill>
                <a:latin typeface="Calibri" panose="020F0502020204030204" pitchFamily="34" charset="0"/>
                <a:ea typeface="Calibri" panose="020F0502020204030204" pitchFamily="34" charset="0"/>
                <a:cs typeface="Times New Roman" panose="02020603050405020304" pitchFamily="18" charset="0"/>
              </a:rPr>
              <a:t> +2000		</a:t>
            </a:r>
            <a:r>
              <a:rPr lang="en-US" sz="2000" b="1" u="sng" dirty="0">
                <a:latin typeface="Calibri"/>
                <a:ea typeface="Calibri" panose="020F0502020204030204" pitchFamily="34" charset="0"/>
                <a:cs typeface="Times New Roman"/>
              </a:rPr>
              <a:t>2023	2024	2025</a:t>
            </a:r>
          </a:p>
          <a:p>
            <a:pPr>
              <a:lnSpc>
                <a:spcPct val="107000"/>
              </a:lnSpc>
            </a:pPr>
            <a:r>
              <a:rPr lang="en-US" sz="2000" dirty="0" smtClean="0">
                <a:latin typeface="Calibri" panose="020F0502020204030204" pitchFamily="34" charset="0"/>
                <a:ea typeface="Calibri" panose="020F0502020204030204" pitchFamily="34" charset="0"/>
                <a:cs typeface="Times New Roman" panose="02020603050405020304" pitchFamily="18" charset="0"/>
              </a:rPr>
              <a:t>5-01-27-340-000-097</a:t>
            </a:r>
            <a:r>
              <a:rPr lang="en-US" sz="2000" dirty="0">
                <a:latin typeface="Calibri"/>
                <a:ea typeface="Calibri" panose="020F0502020204030204" pitchFamily="34" charset="0"/>
                <a:cs typeface="Times New Roman"/>
              </a:rPr>
              <a:t>								$1000	$1000	$3000</a:t>
            </a:r>
            <a:endParaRPr lang="en-US" sz="2000" dirty="0">
              <a:latin typeface="Calibri" panose="020F0502020204030204" pitchFamily="34" charset="0"/>
              <a:ea typeface="Times New Roman" panose="02020603050405020304" pitchFamily="18" charset="0"/>
              <a:cs typeface="Times New Roman" panose="02020603050405020304" pitchFamily="18" charset="0"/>
            </a:endParaRPr>
          </a:p>
          <a:p>
            <a:pPr indent="457200">
              <a:lnSpc>
                <a:spcPct val="107000"/>
              </a:lnSpc>
              <a:spcAft>
                <a:spcPts val="800"/>
              </a:spcAft>
            </a:pP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indent="457200">
              <a:lnSpc>
                <a:spcPct val="107000"/>
              </a:lnSpc>
              <a:spcAft>
                <a:spcPts val="800"/>
              </a:spcAft>
            </a:pPr>
            <a:r>
              <a:rPr lang="en-US" sz="2000" dirty="0">
                <a:latin typeface="Calibri" panose="020F0502020204030204" pitchFamily="34" charset="0"/>
                <a:ea typeface="Calibri" panose="020F0502020204030204" pitchFamily="34" charset="0"/>
                <a:cs typeface="Times New Roman" panose="02020603050405020304" pitchFamily="18" charset="0"/>
              </a:rPr>
              <a:t>Costs for lodging stray animals. There was a significant increase in 2023 of stray animals going to the shelter.  Line item needs to be increased. </a:t>
            </a:r>
          </a:p>
          <a:p>
            <a:pPr>
              <a:lnSpc>
                <a:spcPct val="107000"/>
              </a:lnSpc>
            </a:pPr>
            <a:endParaRPr lang="en-US" sz="2000"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2000" b="1" dirty="0">
                <a:latin typeface="Calibri" panose="020F0502020204030204" pitchFamily="34" charset="0"/>
                <a:ea typeface="Calibri" panose="020F0502020204030204" pitchFamily="34" charset="0"/>
                <a:cs typeface="Times New Roman" panose="02020603050405020304" pitchFamily="18" charset="0"/>
              </a:rPr>
              <a:t>ANIMAL CONTROL Contractual		</a:t>
            </a:r>
            <a:r>
              <a:rPr lang="en-US" sz="2000" b="1" dirty="0" smtClean="0">
                <a:solidFill>
                  <a:srgbClr val="00B050"/>
                </a:solidFill>
                <a:latin typeface="Calibri" panose="020F0502020204030204" pitchFamily="34" charset="0"/>
                <a:ea typeface="Calibri" panose="020F0502020204030204" pitchFamily="34" charset="0"/>
                <a:cs typeface="Times New Roman" panose="02020603050405020304" pitchFamily="18" charset="0"/>
              </a:rPr>
              <a:t>+10,000</a:t>
            </a:r>
            <a:r>
              <a:rPr lang="en-US" sz="2000" b="1" dirty="0">
                <a:latin typeface="Calibri" panose="020F0502020204030204" pitchFamily="34" charset="0"/>
                <a:ea typeface="Calibri" panose="020F0502020204030204" pitchFamily="34" charset="0"/>
                <a:cs typeface="Times New Roman" panose="02020603050405020304" pitchFamily="18" charset="0"/>
              </a:rPr>
              <a:t>		</a:t>
            </a:r>
            <a:r>
              <a:rPr lang="en-US" sz="2000" b="1" u="sng" dirty="0">
                <a:latin typeface="Calibri"/>
                <a:ea typeface="Calibri" panose="020F0502020204030204" pitchFamily="34" charset="0"/>
                <a:cs typeface="Times New Roman"/>
              </a:rPr>
              <a:t>2023		2024		2025</a:t>
            </a:r>
          </a:p>
          <a:p>
            <a:pPr>
              <a:lnSpc>
                <a:spcPct val="107000"/>
              </a:lnSpc>
            </a:pPr>
            <a:r>
              <a:rPr lang="en-US" sz="2000" dirty="0">
                <a:latin typeface="Calibri" panose="020F0502020204030204" pitchFamily="34" charset="0"/>
                <a:ea typeface="Calibri" panose="020F0502020204030204" pitchFamily="34" charset="0"/>
                <a:cs typeface="Times New Roman" panose="02020603050405020304" pitchFamily="18" charset="0"/>
              </a:rPr>
              <a:t>5-01-27-340-000-132</a:t>
            </a:r>
            <a:r>
              <a:rPr lang="en-US" sz="2000" dirty="0">
                <a:latin typeface="Calibri"/>
                <a:ea typeface="Calibri" panose="020F0502020204030204" pitchFamily="34" charset="0"/>
                <a:cs typeface="Times New Roman"/>
              </a:rPr>
              <a:t>								$50,400		$52,400		$62,400</a:t>
            </a:r>
            <a:endParaRPr lang="en-US" sz="20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en-US" sz="2000" b="1" dirty="0">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US" sz="2000" b="1" dirty="0">
                <a:latin typeface="Calibri" panose="020F0502020204030204" pitchFamily="34" charset="0"/>
                <a:ea typeface="Calibri" panose="020F0502020204030204" pitchFamily="34" charset="0"/>
                <a:cs typeface="Times New Roman" panose="02020603050405020304" pitchFamily="18" charset="0"/>
              </a:rPr>
              <a:t>	</a:t>
            </a:r>
            <a:r>
              <a:rPr lang="en-US" sz="2000" dirty="0"/>
              <a:t>In 2023 we averaged approximately 4200 per month in ACO fees with NJ Animal Control which equaled 50,400 for the year.  I feel that budgeting 52,400 would cover any additional costs that may be incurred</a:t>
            </a:r>
            <a:r>
              <a:rPr lang="en-US" sz="2000" dirty="0">
                <a:latin typeface="Calibri" panose="020F0502020204030204" pitchFamily="34" charset="0"/>
                <a:cs typeface="Times New Roman" panose="02020603050405020304" pitchFamily="18" charset="0"/>
              </a:rPr>
              <a:t>                          </a:t>
            </a:r>
            <a:endParaRPr lang="en-US" sz="2000" dirty="0"/>
          </a:p>
        </p:txBody>
      </p:sp>
    </p:spTree>
    <p:extLst>
      <p:ext uri="{BB962C8B-B14F-4D97-AF65-F5344CB8AC3E}">
        <p14:creationId xmlns:p14="http://schemas.microsoft.com/office/powerpoint/2010/main" val="192333842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
            </a:r>
            <a:br>
              <a:rPr lang="en-US" dirty="0"/>
            </a:br>
            <a:endParaRPr lang="en-US" dirty="0"/>
          </a:p>
        </p:txBody>
      </p:sp>
      <p:sp>
        <p:nvSpPr>
          <p:cNvPr id="5" name="Text Placeholder 4"/>
          <p:cNvSpPr>
            <a:spLocks noGrp="1"/>
          </p:cNvSpPr>
          <p:nvPr>
            <p:ph type="body" idx="1"/>
          </p:nvPr>
        </p:nvSpPr>
        <p:spPr>
          <a:xfrm>
            <a:off x="1643938" y="2022475"/>
            <a:ext cx="4607188" cy="576262"/>
          </a:xfrm>
        </p:spPr>
        <p:txBody>
          <a:bodyPr/>
          <a:lstStyle/>
          <a:p>
            <a:r>
              <a:rPr lang="en-US" sz="4400" dirty="0"/>
              <a:t>2023 OE Request </a:t>
            </a:r>
          </a:p>
        </p:txBody>
      </p:sp>
      <p:sp>
        <p:nvSpPr>
          <p:cNvPr id="6" name="Content Placeholder 5"/>
          <p:cNvSpPr>
            <a:spLocks noGrp="1"/>
          </p:cNvSpPr>
          <p:nvPr>
            <p:ph sz="half" idx="2"/>
          </p:nvPr>
        </p:nvSpPr>
        <p:spPr>
          <a:xfrm>
            <a:off x="1418913" y="2624817"/>
            <a:ext cx="4163281" cy="1150257"/>
          </a:xfrm>
        </p:spPr>
        <p:txBody>
          <a:bodyPr>
            <a:normAutofit/>
          </a:bodyPr>
          <a:lstStyle/>
          <a:p>
            <a:r>
              <a:rPr lang="en-US" sz="5400" dirty="0"/>
              <a:t>$738,550</a:t>
            </a:r>
          </a:p>
        </p:txBody>
      </p:sp>
      <p:sp>
        <p:nvSpPr>
          <p:cNvPr id="7" name="Text Placeholder 6"/>
          <p:cNvSpPr>
            <a:spLocks noGrp="1"/>
          </p:cNvSpPr>
          <p:nvPr>
            <p:ph type="body" sz="quarter" idx="3"/>
          </p:nvPr>
        </p:nvSpPr>
        <p:spPr>
          <a:xfrm>
            <a:off x="6607967" y="2048555"/>
            <a:ext cx="4622537" cy="576262"/>
          </a:xfrm>
        </p:spPr>
        <p:txBody>
          <a:bodyPr/>
          <a:lstStyle/>
          <a:p>
            <a:r>
              <a:rPr lang="en-US" sz="4400" dirty="0"/>
              <a:t>2024 OE Request</a:t>
            </a:r>
          </a:p>
        </p:txBody>
      </p:sp>
      <p:sp>
        <p:nvSpPr>
          <p:cNvPr id="8" name="Content Placeholder 7"/>
          <p:cNvSpPr>
            <a:spLocks noGrp="1"/>
          </p:cNvSpPr>
          <p:nvPr>
            <p:ph sz="quarter" idx="4"/>
          </p:nvPr>
        </p:nvSpPr>
        <p:spPr>
          <a:xfrm>
            <a:off x="6698414" y="2731409"/>
            <a:ext cx="3999073" cy="931863"/>
          </a:xfrm>
        </p:spPr>
        <p:txBody>
          <a:bodyPr>
            <a:normAutofit/>
          </a:bodyPr>
          <a:lstStyle/>
          <a:p>
            <a:r>
              <a:rPr lang="en-US" sz="5400" dirty="0"/>
              <a:t>$729,625</a:t>
            </a:r>
          </a:p>
        </p:txBody>
      </p:sp>
      <p:pic>
        <p:nvPicPr>
          <p:cNvPr id="4" name="Picture 3" descr="A picture containing text&#10;&#10;Description automatically generated">
            <a:extLst>
              <a:ext uri="{FF2B5EF4-FFF2-40B4-BE49-F238E27FC236}">
                <a16:creationId xmlns="" xmlns:a16="http://schemas.microsoft.com/office/drawing/2014/main" id="{D09EB492-DEB0-4E4E-868C-DD02BD8B842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93963" y="54117"/>
            <a:ext cx="5048249" cy="1744132"/>
          </a:xfrm>
          <a:prstGeom prst="rect">
            <a:avLst/>
          </a:prstGeom>
        </p:spPr>
      </p:pic>
      <p:sp>
        <p:nvSpPr>
          <p:cNvPr id="9" name="TextBox 8"/>
          <p:cNvSpPr txBox="1"/>
          <p:nvPr/>
        </p:nvSpPr>
        <p:spPr>
          <a:xfrm>
            <a:off x="2709949" y="3935412"/>
            <a:ext cx="7082444" cy="2431435"/>
          </a:xfrm>
          <a:prstGeom prst="rect">
            <a:avLst/>
          </a:prstGeom>
          <a:noFill/>
        </p:spPr>
        <p:txBody>
          <a:bodyPr wrap="square" rtlCol="0">
            <a:spAutoFit/>
          </a:bodyPr>
          <a:lstStyle/>
          <a:p>
            <a:r>
              <a:rPr lang="en-US" sz="4400" dirty="0">
                <a:solidFill>
                  <a:schemeClr val="accent1">
                    <a:lumMod val="75000"/>
                  </a:schemeClr>
                </a:solidFill>
              </a:rPr>
              <a:t>2025 OE Request</a:t>
            </a:r>
            <a:endParaRPr lang="en-US" sz="5400" dirty="0"/>
          </a:p>
          <a:p>
            <a:pPr marL="685800" indent="-685800">
              <a:buFont typeface="Arial" panose="020B0604020202020204" pitchFamily="34" charset="0"/>
              <a:buChar char="•"/>
            </a:pPr>
            <a:r>
              <a:rPr lang="en-US" sz="5400" dirty="0" smtClean="0"/>
              <a:t>$794,675 w/o OEM</a:t>
            </a:r>
          </a:p>
          <a:p>
            <a:pPr marL="685800" indent="-685800">
              <a:buFont typeface="Arial" panose="020B0604020202020204" pitchFamily="34" charset="0"/>
              <a:buChar char="•"/>
            </a:pPr>
            <a:r>
              <a:rPr lang="en-US" sz="5400" dirty="0" smtClean="0">
                <a:solidFill>
                  <a:srgbClr val="00B0F0"/>
                </a:solidFill>
              </a:rPr>
              <a:t>$816,925 w/ OEM</a:t>
            </a:r>
            <a:endParaRPr lang="en-US" sz="5400" dirty="0">
              <a:solidFill>
                <a:srgbClr val="00B0F0"/>
              </a:solidFill>
            </a:endParaRPr>
          </a:p>
        </p:txBody>
      </p:sp>
    </p:spTree>
    <p:extLst>
      <p:ext uri="{BB962C8B-B14F-4D97-AF65-F5344CB8AC3E}">
        <p14:creationId xmlns:p14="http://schemas.microsoft.com/office/powerpoint/2010/main" val="147068684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B0FB134-0B10-4883-BF52-D0D8CB75F8B6}"/>
              </a:ext>
            </a:extLst>
          </p:cNvPr>
          <p:cNvSpPr>
            <a:spLocks noGrp="1"/>
          </p:cNvSpPr>
          <p:nvPr>
            <p:ph type="ctrTitle"/>
          </p:nvPr>
        </p:nvSpPr>
        <p:spPr>
          <a:xfrm>
            <a:off x="2728895" y="-541523"/>
            <a:ext cx="8574622" cy="3144418"/>
          </a:xfrm>
        </p:spPr>
        <p:txBody>
          <a:bodyPr>
            <a:normAutofit/>
          </a:bodyPr>
          <a:lstStyle/>
          <a:p>
            <a:pPr algn="ctr"/>
            <a:r>
              <a:rPr lang="en-US" sz="4400" u="sng" dirty="0"/>
              <a:t>2025 SMART GOALS</a:t>
            </a:r>
          </a:p>
        </p:txBody>
      </p:sp>
      <p:pic>
        <p:nvPicPr>
          <p:cNvPr id="4" name="Picture 3" descr="A picture containing text&#10;&#10;Description automatically generated">
            <a:extLst>
              <a:ext uri="{FF2B5EF4-FFF2-40B4-BE49-F238E27FC236}">
                <a16:creationId xmlns="" xmlns:a16="http://schemas.microsoft.com/office/drawing/2014/main" id="{D09EB492-DEB0-4E4E-868C-DD02BD8B842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37628" y="158620"/>
            <a:ext cx="5048249" cy="1744132"/>
          </a:xfrm>
          <a:prstGeom prst="rect">
            <a:avLst/>
          </a:prstGeom>
        </p:spPr>
      </p:pic>
      <p:sp>
        <p:nvSpPr>
          <p:cNvPr id="6" name="TextBox 5"/>
          <p:cNvSpPr txBox="1"/>
          <p:nvPr/>
        </p:nvSpPr>
        <p:spPr>
          <a:xfrm>
            <a:off x="3105068" y="2602895"/>
            <a:ext cx="7822276" cy="3416320"/>
          </a:xfrm>
          <a:prstGeom prst="rect">
            <a:avLst/>
          </a:prstGeom>
          <a:noFill/>
        </p:spPr>
        <p:txBody>
          <a:bodyPr wrap="square" rtlCol="0">
            <a:spAutoFit/>
          </a:bodyPr>
          <a:lstStyle/>
          <a:p>
            <a:pPr marL="285750" indent="-285750">
              <a:buFont typeface="Arial" panose="020B0604020202020204" pitchFamily="34" charset="0"/>
              <a:buChar char="•"/>
            </a:pPr>
            <a:r>
              <a:rPr lang="en-US" sz="3600" dirty="0" smtClean="0"/>
              <a:t>Conduct Active Shooter Training for Business</a:t>
            </a:r>
          </a:p>
          <a:p>
            <a:endParaRPr lang="en-US" sz="3600" dirty="0" smtClean="0"/>
          </a:p>
          <a:p>
            <a:pPr marL="285750" indent="-285750">
              <a:buFont typeface="Arial" panose="020B0604020202020204" pitchFamily="34" charset="0"/>
              <a:buChar char="•"/>
            </a:pPr>
            <a:r>
              <a:rPr lang="en-US" sz="3600" dirty="0" smtClean="0"/>
              <a:t>Establish a LGBTQ Police Liaison</a:t>
            </a:r>
          </a:p>
          <a:p>
            <a:endParaRPr lang="en-US" sz="3600" dirty="0" smtClean="0"/>
          </a:p>
          <a:p>
            <a:pPr marL="285750" indent="-285750">
              <a:buFont typeface="Arial" panose="020B0604020202020204" pitchFamily="34" charset="0"/>
              <a:buChar char="•"/>
            </a:pPr>
            <a:r>
              <a:rPr lang="en-US" sz="3600" dirty="0" smtClean="0"/>
              <a:t>Reduce Motor Vehicles Crashes by 5%</a:t>
            </a:r>
            <a:endParaRPr lang="en-US" sz="3600" dirty="0"/>
          </a:p>
        </p:txBody>
      </p:sp>
    </p:spTree>
    <p:extLst>
      <p:ext uri="{BB962C8B-B14F-4D97-AF65-F5344CB8AC3E}">
        <p14:creationId xmlns:p14="http://schemas.microsoft.com/office/powerpoint/2010/main" val="363969480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B0FB134-0B10-4883-BF52-D0D8CB75F8B6}"/>
              </a:ext>
            </a:extLst>
          </p:cNvPr>
          <p:cNvSpPr>
            <a:spLocks noGrp="1"/>
          </p:cNvSpPr>
          <p:nvPr>
            <p:ph type="ctrTitle"/>
          </p:nvPr>
        </p:nvSpPr>
        <p:spPr>
          <a:xfrm>
            <a:off x="2728895" y="-541524"/>
            <a:ext cx="8185716" cy="2894025"/>
          </a:xfrm>
        </p:spPr>
        <p:txBody>
          <a:bodyPr>
            <a:normAutofit/>
          </a:bodyPr>
          <a:lstStyle/>
          <a:p>
            <a:pPr algn="ctr"/>
            <a:r>
              <a:rPr lang="en-US" sz="4400" u="sng" dirty="0"/>
              <a:t>2025 SMART </a:t>
            </a:r>
            <a:r>
              <a:rPr lang="en-US" sz="4400" u="sng" dirty="0" smtClean="0"/>
              <a:t>GOAL #1</a:t>
            </a:r>
            <a:endParaRPr lang="en-US" sz="4400" u="sng" dirty="0"/>
          </a:p>
        </p:txBody>
      </p:sp>
      <p:pic>
        <p:nvPicPr>
          <p:cNvPr id="4" name="Picture 3" descr="A picture containing text&#10;&#10;Description automatically generated">
            <a:extLst>
              <a:ext uri="{FF2B5EF4-FFF2-40B4-BE49-F238E27FC236}">
                <a16:creationId xmlns="" xmlns:a16="http://schemas.microsoft.com/office/drawing/2014/main" id="{D09EB492-DEB0-4E4E-868C-DD02BD8B842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37628" y="158620"/>
            <a:ext cx="5048249" cy="1744132"/>
          </a:xfrm>
          <a:prstGeom prst="rect">
            <a:avLst/>
          </a:prstGeom>
        </p:spPr>
      </p:pic>
      <p:sp>
        <p:nvSpPr>
          <p:cNvPr id="6" name="TextBox 5"/>
          <p:cNvSpPr txBox="1"/>
          <p:nvPr/>
        </p:nvSpPr>
        <p:spPr>
          <a:xfrm>
            <a:off x="2435629" y="2602895"/>
            <a:ext cx="9335193" cy="4647426"/>
          </a:xfrm>
          <a:prstGeom prst="rect">
            <a:avLst/>
          </a:prstGeom>
          <a:noFill/>
        </p:spPr>
        <p:txBody>
          <a:bodyPr wrap="square" rtlCol="0">
            <a:spAutoFit/>
          </a:bodyPr>
          <a:lstStyle/>
          <a:p>
            <a:pPr marL="285750" indent="-285750">
              <a:buFont typeface="Arial" panose="020B0604020202020204" pitchFamily="34" charset="0"/>
              <a:buChar char="•"/>
            </a:pPr>
            <a:r>
              <a:rPr lang="en-US" sz="2800" dirty="0" smtClean="0"/>
              <a:t>Expand on Active Shooter Training</a:t>
            </a:r>
          </a:p>
          <a:p>
            <a:pPr marL="742950" lvl="1" indent="-285750">
              <a:buFont typeface="Arial" panose="020B0604020202020204" pitchFamily="34" charset="0"/>
              <a:buChar char="•"/>
            </a:pPr>
            <a:r>
              <a:rPr lang="en-US" sz="2800" dirty="0" smtClean="0"/>
              <a:t>In 2024 we hosted training classes for our houses of worship, in 2025 we want to expand to our businesses.</a:t>
            </a:r>
          </a:p>
          <a:p>
            <a:pPr marL="742950" lvl="1" indent="-285750">
              <a:buFont typeface="Arial" panose="020B0604020202020204" pitchFamily="34" charset="0"/>
              <a:buChar char="•"/>
            </a:pPr>
            <a:r>
              <a:rPr lang="en-US" sz="2800" dirty="0" smtClean="0"/>
              <a:t>Conduct a minimum of 5 training seminars in 2025.</a:t>
            </a:r>
          </a:p>
          <a:p>
            <a:pPr marL="742950" lvl="1" indent="-285750">
              <a:buFont typeface="Arial" panose="020B0604020202020204" pitchFamily="34" charset="0"/>
              <a:buChar char="•"/>
            </a:pPr>
            <a:r>
              <a:rPr lang="en-US" sz="2800" dirty="0" smtClean="0"/>
              <a:t>Utilize 0ur Community Engagement Units list of all businesses in Willingboro and mail letters explaining the training and providing them with the dates.  </a:t>
            </a:r>
          </a:p>
          <a:p>
            <a:pPr marL="742950" lvl="1" indent="-285750">
              <a:buFont typeface="Arial" panose="020B0604020202020204" pitchFamily="34" charset="0"/>
              <a:buChar char="•"/>
            </a:pPr>
            <a:endParaRPr lang="en-US" sz="2800" dirty="0" smtClean="0"/>
          </a:p>
          <a:p>
            <a:endParaRPr lang="en-US" sz="3600" dirty="0" smtClean="0"/>
          </a:p>
          <a:p>
            <a:endParaRPr lang="en-US" sz="3600" dirty="0" smtClean="0"/>
          </a:p>
        </p:txBody>
      </p:sp>
    </p:spTree>
    <p:extLst>
      <p:ext uri="{BB962C8B-B14F-4D97-AF65-F5344CB8AC3E}">
        <p14:creationId xmlns:p14="http://schemas.microsoft.com/office/powerpoint/2010/main" val="21607615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B0FB134-0B10-4883-BF52-D0D8CB75F8B6}"/>
              </a:ext>
            </a:extLst>
          </p:cNvPr>
          <p:cNvSpPr>
            <a:spLocks noGrp="1"/>
          </p:cNvSpPr>
          <p:nvPr>
            <p:ph type="ctrTitle"/>
          </p:nvPr>
        </p:nvSpPr>
        <p:spPr>
          <a:xfrm>
            <a:off x="2728895" y="-541524"/>
            <a:ext cx="8185716" cy="2894025"/>
          </a:xfrm>
        </p:spPr>
        <p:txBody>
          <a:bodyPr>
            <a:normAutofit/>
          </a:bodyPr>
          <a:lstStyle/>
          <a:p>
            <a:pPr algn="ctr"/>
            <a:r>
              <a:rPr lang="en-US" sz="4400" u="sng" dirty="0"/>
              <a:t>2025 SMART </a:t>
            </a:r>
            <a:r>
              <a:rPr lang="en-US" sz="4400" u="sng" dirty="0" smtClean="0"/>
              <a:t>GOAL #2</a:t>
            </a:r>
            <a:endParaRPr lang="en-US" sz="4400" u="sng" dirty="0"/>
          </a:p>
        </p:txBody>
      </p:sp>
      <p:pic>
        <p:nvPicPr>
          <p:cNvPr id="4" name="Picture 3" descr="A picture containing text&#10;&#10;Description automatically generated">
            <a:extLst>
              <a:ext uri="{FF2B5EF4-FFF2-40B4-BE49-F238E27FC236}">
                <a16:creationId xmlns="" xmlns:a16="http://schemas.microsoft.com/office/drawing/2014/main" id="{D09EB492-DEB0-4E4E-868C-DD02BD8B842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04377" y="33423"/>
            <a:ext cx="5048249" cy="1744132"/>
          </a:xfrm>
          <a:prstGeom prst="rect">
            <a:avLst/>
          </a:prstGeom>
        </p:spPr>
      </p:pic>
      <p:sp>
        <p:nvSpPr>
          <p:cNvPr id="6" name="TextBox 5"/>
          <p:cNvSpPr txBox="1"/>
          <p:nvPr/>
        </p:nvSpPr>
        <p:spPr>
          <a:xfrm>
            <a:off x="2286001" y="2352501"/>
            <a:ext cx="9476509" cy="5078313"/>
          </a:xfrm>
          <a:prstGeom prst="rect">
            <a:avLst/>
          </a:prstGeom>
          <a:noFill/>
        </p:spPr>
        <p:txBody>
          <a:bodyPr wrap="square" rtlCol="0">
            <a:spAutoFit/>
          </a:bodyPr>
          <a:lstStyle/>
          <a:p>
            <a:pPr marL="285750" indent="-285750">
              <a:buFont typeface="Arial" panose="020B0604020202020204" pitchFamily="34" charset="0"/>
              <a:buChar char="•"/>
            </a:pPr>
            <a:r>
              <a:rPr lang="en-US" sz="2800" dirty="0" smtClean="0"/>
              <a:t>Establish a LGBTQ Police Liaison</a:t>
            </a:r>
            <a:endParaRPr lang="en-US" sz="2800" dirty="0"/>
          </a:p>
          <a:p>
            <a:pPr marL="742950" lvl="1" indent="-285750">
              <a:buFont typeface="Arial" panose="020B0604020202020204" pitchFamily="34" charset="0"/>
              <a:buChar char="•"/>
            </a:pPr>
            <a:r>
              <a:rPr lang="en-US" sz="2800" dirty="0" smtClean="0"/>
              <a:t>This liaison will foster a positive relationship between the LGBTQ community and the PD ensuring open communication, addressing concerns and enhancing trust</a:t>
            </a:r>
          </a:p>
          <a:p>
            <a:pPr marL="742950" lvl="1" indent="-285750">
              <a:buFont typeface="Arial" panose="020B0604020202020204" pitchFamily="34" charset="0"/>
              <a:buChar char="•"/>
            </a:pPr>
            <a:r>
              <a:rPr lang="en-US" sz="2800" dirty="0" smtClean="0"/>
              <a:t>We will appoint an officer w/ experience in community relations and provide them with specialized training on LGBTQ issues.  </a:t>
            </a:r>
          </a:p>
          <a:p>
            <a:pPr marL="742950" lvl="1" indent="-285750">
              <a:buFont typeface="Arial" panose="020B0604020202020204" pitchFamily="34" charset="0"/>
              <a:buChar char="•"/>
            </a:pPr>
            <a:r>
              <a:rPr lang="en-US" sz="2800" dirty="0" smtClean="0"/>
              <a:t>Liaison appointed w/in first 3 months.  First community outreach event held w/in 6 months. </a:t>
            </a:r>
          </a:p>
          <a:p>
            <a:endParaRPr lang="en-US" sz="3600" dirty="0" smtClean="0"/>
          </a:p>
          <a:p>
            <a:endParaRPr lang="en-US" sz="3600" dirty="0" smtClean="0"/>
          </a:p>
        </p:txBody>
      </p:sp>
    </p:spTree>
    <p:extLst>
      <p:ext uri="{BB962C8B-B14F-4D97-AF65-F5344CB8AC3E}">
        <p14:creationId xmlns:p14="http://schemas.microsoft.com/office/powerpoint/2010/main" val="354190098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B0FB134-0B10-4883-BF52-D0D8CB75F8B6}"/>
              </a:ext>
            </a:extLst>
          </p:cNvPr>
          <p:cNvSpPr>
            <a:spLocks noGrp="1"/>
          </p:cNvSpPr>
          <p:nvPr>
            <p:ph type="ctrTitle"/>
          </p:nvPr>
        </p:nvSpPr>
        <p:spPr>
          <a:xfrm>
            <a:off x="2728895" y="-541524"/>
            <a:ext cx="8185716" cy="2894025"/>
          </a:xfrm>
        </p:spPr>
        <p:txBody>
          <a:bodyPr>
            <a:normAutofit/>
          </a:bodyPr>
          <a:lstStyle/>
          <a:p>
            <a:pPr algn="ctr"/>
            <a:r>
              <a:rPr lang="en-US" sz="4400" u="sng" dirty="0"/>
              <a:t>2025 SMART </a:t>
            </a:r>
            <a:r>
              <a:rPr lang="en-US" sz="4400" u="sng" dirty="0" smtClean="0"/>
              <a:t>GOAL #3</a:t>
            </a:r>
            <a:endParaRPr lang="en-US" sz="4400" u="sng" dirty="0"/>
          </a:p>
        </p:txBody>
      </p:sp>
      <p:pic>
        <p:nvPicPr>
          <p:cNvPr id="4" name="Picture 3" descr="A picture containing text&#10;&#10;Description automatically generated">
            <a:extLst>
              <a:ext uri="{FF2B5EF4-FFF2-40B4-BE49-F238E27FC236}">
                <a16:creationId xmlns="" xmlns:a16="http://schemas.microsoft.com/office/drawing/2014/main" id="{D09EB492-DEB0-4E4E-868C-DD02BD8B842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04377" y="33423"/>
            <a:ext cx="5048249" cy="1744132"/>
          </a:xfrm>
          <a:prstGeom prst="rect">
            <a:avLst/>
          </a:prstGeom>
        </p:spPr>
      </p:pic>
      <p:sp>
        <p:nvSpPr>
          <p:cNvPr id="6" name="TextBox 5"/>
          <p:cNvSpPr txBox="1"/>
          <p:nvPr/>
        </p:nvSpPr>
        <p:spPr>
          <a:xfrm>
            <a:off x="2286001" y="2352501"/>
            <a:ext cx="9476509" cy="4524315"/>
          </a:xfrm>
          <a:prstGeom prst="rect">
            <a:avLst/>
          </a:prstGeom>
          <a:noFill/>
        </p:spPr>
        <p:txBody>
          <a:bodyPr wrap="square" rtlCol="0">
            <a:spAutoFit/>
          </a:bodyPr>
          <a:lstStyle/>
          <a:p>
            <a:pPr marL="285750" indent="-285750">
              <a:buFont typeface="Arial" panose="020B0604020202020204" pitchFamily="34" charset="0"/>
              <a:buChar char="•"/>
            </a:pPr>
            <a:r>
              <a:rPr lang="en-US" sz="2800" dirty="0" smtClean="0"/>
              <a:t>Reduce MV Crashes by 5% in 2025</a:t>
            </a:r>
          </a:p>
          <a:p>
            <a:pPr marL="742950" lvl="1" indent="-285750">
              <a:buFont typeface="Arial" panose="020B0604020202020204" pitchFamily="34" charset="0"/>
              <a:buChar char="•"/>
            </a:pPr>
            <a:r>
              <a:rPr lang="en-US" sz="2800" dirty="0" smtClean="0"/>
              <a:t>Do this by continuing to increase our traffic enforcement throughout the municipality utilizing our TSU and patrol </a:t>
            </a:r>
            <a:r>
              <a:rPr lang="en-US" sz="2800" dirty="0" smtClean="0"/>
              <a:t>division to increase </a:t>
            </a:r>
            <a:r>
              <a:rPr lang="en-US" sz="2800" dirty="0" smtClean="0"/>
              <a:t>driver education through in person presentations, social media </a:t>
            </a:r>
            <a:r>
              <a:rPr lang="en-US" sz="2800" dirty="0" smtClean="0"/>
              <a:t>post, road </a:t>
            </a:r>
            <a:r>
              <a:rPr lang="en-US" sz="2800" dirty="0" smtClean="0"/>
              <a:t>signage and speed signage.</a:t>
            </a:r>
          </a:p>
          <a:p>
            <a:pPr marL="742950" lvl="1" indent="-285750">
              <a:buFont typeface="Arial" panose="020B0604020202020204" pitchFamily="34" charset="0"/>
              <a:buChar char="•"/>
            </a:pPr>
            <a:r>
              <a:rPr lang="en-US" sz="2800" dirty="0" smtClean="0"/>
              <a:t>Monitor this through monthly reports on DUI’s, MVC with and without </a:t>
            </a:r>
            <a:r>
              <a:rPr lang="en-US" sz="2800" dirty="0" smtClean="0"/>
              <a:t>injuries and adjust when necessary.  </a:t>
            </a:r>
            <a:endParaRPr lang="en-US" sz="2800" dirty="0" smtClean="0"/>
          </a:p>
          <a:p>
            <a:pPr marL="742950" lvl="1" indent="-285750">
              <a:buFont typeface="Arial" panose="020B0604020202020204" pitchFamily="34" charset="0"/>
              <a:buChar char="•"/>
            </a:pPr>
            <a:endParaRPr lang="en-US" sz="2800" dirty="0" smtClean="0"/>
          </a:p>
          <a:p>
            <a:endParaRPr lang="en-US" sz="3600" dirty="0" smtClean="0"/>
          </a:p>
        </p:txBody>
      </p:sp>
    </p:spTree>
    <p:extLst>
      <p:ext uri="{BB962C8B-B14F-4D97-AF65-F5344CB8AC3E}">
        <p14:creationId xmlns:p14="http://schemas.microsoft.com/office/powerpoint/2010/main" val="81498649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B0FB134-0B10-4883-BF52-D0D8CB75F8B6}"/>
              </a:ext>
            </a:extLst>
          </p:cNvPr>
          <p:cNvSpPr>
            <a:spLocks noGrp="1"/>
          </p:cNvSpPr>
          <p:nvPr>
            <p:ph type="ctrTitle"/>
          </p:nvPr>
        </p:nvSpPr>
        <p:spPr>
          <a:xfrm>
            <a:off x="2928401" y="158620"/>
            <a:ext cx="8574622" cy="3144418"/>
          </a:xfrm>
        </p:spPr>
        <p:txBody>
          <a:bodyPr>
            <a:normAutofit/>
          </a:bodyPr>
          <a:lstStyle/>
          <a:p>
            <a:pPr algn="ctr"/>
            <a:r>
              <a:rPr lang="en-US" dirty="0"/>
              <a:t>THANK YOU! </a:t>
            </a:r>
            <a:endParaRPr lang="en-US" sz="2200" dirty="0"/>
          </a:p>
        </p:txBody>
      </p:sp>
      <p:pic>
        <p:nvPicPr>
          <p:cNvPr id="4" name="Picture 3" descr="A picture containing text&#10;&#10;Description automatically generated">
            <a:extLst>
              <a:ext uri="{FF2B5EF4-FFF2-40B4-BE49-F238E27FC236}">
                <a16:creationId xmlns="" xmlns:a16="http://schemas.microsoft.com/office/drawing/2014/main" id="{D09EB492-DEB0-4E4E-868C-DD02BD8B842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37628" y="158620"/>
            <a:ext cx="5048249" cy="1744132"/>
          </a:xfrm>
          <a:prstGeom prst="rect">
            <a:avLst/>
          </a:prstGeom>
        </p:spPr>
      </p:pic>
    </p:spTree>
    <p:extLst>
      <p:ext uri="{BB962C8B-B14F-4D97-AF65-F5344CB8AC3E}">
        <p14:creationId xmlns:p14="http://schemas.microsoft.com/office/powerpoint/2010/main" val="15189507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B0FB134-0B10-4883-BF52-D0D8CB75F8B6}"/>
              </a:ext>
            </a:extLst>
          </p:cNvPr>
          <p:cNvSpPr>
            <a:spLocks noGrp="1"/>
          </p:cNvSpPr>
          <p:nvPr>
            <p:ph type="title"/>
          </p:nvPr>
        </p:nvSpPr>
        <p:spPr/>
        <p:txBody>
          <a:bodyPr>
            <a:normAutofit fontScale="90000"/>
          </a:bodyPr>
          <a:lstStyle/>
          <a:p>
            <a:r>
              <a:rPr lang="en-US" sz="3100" dirty="0"/>
              <a:t/>
            </a:r>
            <a:br>
              <a:rPr lang="en-US" sz="3100" dirty="0"/>
            </a:br>
            <a:r>
              <a:rPr lang="en-US" sz="3100" dirty="0"/>
              <a:t/>
            </a:r>
            <a:br>
              <a:rPr lang="en-US" sz="3100" dirty="0"/>
            </a:br>
            <a:r>
              <a:rPr lang="en-US" sz="3100" dirty="0"/>
              <a:t/>
            </a:r>
            <a:br>
              <a:rPr lang="en-US" sz="3100" dirty="0"/>
            </a:br>
            <a:r>
              <a:rPr lang="en-US" sz="3100" dirty="0"/>
              <a:t/>
            </a:r>
            <a:br>
              <a:rPr lang="en-US" sz="3100" dirty="0"/>
            </a:br>
            <a:r>
              <a:rPr lang="en-US" sz="3100" dirty="0"/>
              <a:t>The Police Department is broken down into:</a:t>
            </a:r>
            <a:br>
              <a:rPr lang="en-US" sz="3100" dirty="0"/>
            </a:br>
            <a:r>
              <a:rPr lang="en-US" sz="3100" dirty="0"/>
              <a:t/>
            </a:r>
            <a:br>
              <a:rPr lang="en-US" sz="3100" dirty="0"/>
            </a:br>
            <a:endParaRPr lang="en-US" sz="3100" dirty="0"/>
          </a:p>
        </p:txBody>
      </p:sp>
      <p:sp>
        <p:nvSpPr>
          <p:cNvPr id="5" name="Content Placeholder 4"/>
          <p:cNvSpPr>
            <a:spLocks noGrp="1"/>
          </p:cNvSpPr>
          <p:nvPr>
            <p:ph sz="half" idx="1"/>
          </p:nvPr>
        </p:nvSpPr>
        <p:spPr/>
        <p:txBody>
          <a:bodyPr vert="horz" lIns="91440" tIns="45720" rIns="91440" bIns="45720" rtlCol="0" anchor="ctr">
            <a:noAutofit/>
          </a:bodyPr>
          <a:lstStyle/>
          <a:p>
            <a:r>
              <a:rPr lang="en-US" sz="2000" dirty="0"/>
              <a:t>Patrol Division</a:t>
            </a:r>
          </a:p>
          <a:p>
            <a:r>
              <a:rPr lang="en-US" sz="2000" dirty="0"/>
              <a:t>Detective Division </a:t>
            </a:r>
          </a:p>
          <a:p>
            <a:r>
              <a:rPr lang="en-US" sz="2000" dirty="0"/>
              <a:t>Traffic Unit and Accident Investigation Unit </a:t>
            </a:r>
          </a:p>
          <a:p>
            <a:r>
              <a:rPr lang="en-US" sz="2000" dirty="0"/>
              <a:t>Records Bureau</a:t>
            </a:r>
          </a:p>
          <a:p>
            <a:r>
              <a:rPr lang="en-US" sz="2000" dirty="0"/>
              <a:t>Community Engagement Unit</a:t>
            </a:r>
          </a:p>
          <a:p>
            <a:r>
              <a:rPr lang="en-US" sz="2000" dirty="0"/>
              <a:t>EMT Unit</a:t>
            </a:r>
          </a:p>
          <a:p>
            <a:r>
              <a:rPr lang="en-US" sz="2000" dirty="0"/>
              <a:t>Chaplin Unit </a:t>
            </a:r>
          </a:p>
          <a:p>
            <a:endParaRPr lang="en-US" sz="2000" dirty="0"/>
          </a:p>
        </p:txBody>
      </p:sp>
      <p:sp>
        <p:nvSpPr>
          <p:cNvPr id="6" name="Content Placeholder 5"/>
          <p:cNvSpPr>
            <a:spLocks noGrp="1"/>
          </p:cNvSpPr>
          <p:nvPr>
            <p:ph sz="half" idx="2"/>
          </p:nvPr>
        </p:nvSpPr>
        <p:spPr>
          <a:xfrm>
            <a:off x="6596422" y="2782455"/>
            <a:ext cx="4895056" cy="3124200"/>
          </a:xfrm>
        </p:spPr>
        <p:txBody>
          <a:bodyPr vert="horz" lIns="91440" tIns="45720" rIns="91440" bIns="45720" rtlCol="0" anchor="ctr">
            <a:noAutofit/>
          </a:bodyPr>
          <a:lstStyle/>
          <a:p>
            <a:endParaRPr lang="en-US" dirty="0"/>
          </a:p>
          <a:p>
            <a:r>
              <a:rPr lang="en-US" sz="2000" dirty="0"/>
              <a:t>SWAT Team </a:t>
            </a:r>
          </a:p>
          <a:p>
            <a:r>
              <a:rPr lang="en-US" sz="2000" dirty="0"/>
              <a:t>K9 Unit </a:t>
            </a:r>
          </a:p>
          <a:p>
            <a:r>
              <a:rPr lang="en-US" sz="2000" dirty="0"/>
              <a:t>Bicycle Unit </a:t>
            </a:r>
          </a:p>
          <a:p>
            <a:r>
              <a:rPr lang="en-US" sz="2000" dirty="0"/>
              <a:t>Honor Guard </a:t>
            </a:r>
          </a:p>
          <a:p>
            <a:r>
              <a:rPr lang="en-US" sz="2000" dirty="0"/>
              <a:t>School Resource Officers </a:t>
            </a:r>
          </a:p>
          <a:p>
            <a:r>
              <a:rPr lang="en-US" sz="2000" dirty="0"/>
              <a:t>Crime Analyst </a:t>
            </a:r>
          </a:p>
          <a:p>
            <a:r>
              <a:rPr lang="en-US" sz="2000" dirty="0"/>
              <a:t>Neighborhood Watch, Citizen and Youth Police Academies, Police Athletic League</a:t>
            </a:r>
          </a:p>
          <a:p>
            <a:endParaRPr lang="en-US" dirty="0"/>
          </a:p>
          <a:p>
            <a:pPr marL="0" indent="0">
              <a:buNone/>
            </a:pPr>
            <a:endParaRPr lang="en-US" dirty="0"/>
          </a:p>
        </p:txBody>
      </p:sp>
      <p:pic>
        <p:nvPicPr>
          <p:cNvPr id="4" name="Picture 3" descr="A picture containing text&#10;&#10;Description automatically generated">
            <a:extLst>
              <a:ext uri="{FF2B5EF4-FFF2-40B4-BE49-F238E27FC236}">
                <a16:creationId xmlns="" xmlns:a16="http://schemas.microsoft.com/office/drawing/2014/main" id="{D09EB492-DEB0-4E4E-868C-DD02BD8B842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37234" y="135951"/>
            <a:ext cx="5048249" cy="1744132"/>
          </a:xfrm>
          <a:prstGeom prst="rect">
            <a:avLst/>
          </a:prstGeom>
        </p:spPr>
      </p:pic>
    </p:spTree>
    <p:extLst>
      <p:ext uri="{BB962C8B-B14F-4D97-AF65-F5344CB8AC3E}">
        <p14:creationId xmlns:p14="http://schemas.microsoft.com/office/powerpoint/2010/main" val="13589125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B0FB134-0B10-4883-BF52-D0D8CB75F8B6}"/>
              </a:ext>
            </a:extLst>
          </p:cNvPr>
          <p:cNvSpPr>
            <a:spLocks noGrp="1"/>
          </p:cNvSpPr>
          <p:nvPr>
            <p:ph type="ctrTitle"/>
          </p:nvPr>
        </p:nvSpPr>
        <p:spPr>
          <a:xfrm>
            <a:off x="2566851" y="1744132"/>
            <a:ext cx="8688930" cy="4028656"/>
          </a:xfrm>
        </p:spPr>
        <p:txBody>
          <a:bodyPr>
            <a:normAutofit fontScale="90000"/>
          </a:bodyPr>
          <a:lstStyle/>
          <a:p>
            <a:pPr algn="ctr"/>
            <a:r>
              <a:rPr lang="en-US" sz="3100" dirty="0"/>
              <a:t>The Office of Emergency Management works with Willingboro’s Police, Fire, </a:t>
            </a:r>
            <a:r>
              <a:rPr lang="en-US" sz="3100" dirty="0">
                <a:ea typeface="+mj-lt"/>
                <a:cs typeface="+mj-lt"/>
              </a:rPr>
              <a:t>EMS, and county, state, and federal organizations,</a:t>
            </a:r>
            <a:r>
              <a:rPr lang="en-US" sz="3100" dirty="0"/>
              <a:t> to ensure Willingboro is prepared for all types of emergencies, such as natural disasters, man-made disasters, and health emergencies.  Our OEM is currently under a restructuring period.   It typically consists of a coordinator, duty coordinators and volunteers.   </a:t>
            </a:r>
            <a:br>
              <a:rPr lang="en-US" sz="3100" dirty="0"/>
            </a:br>
            <a:endParaRPr lang="en-US" sz="3100" dirty="0"/>
          </a:p>
        </p:txBody>
      </p:sp>
      <p:pic>
        <p:nvPicPr>
          <p:cNvPr id="4" name="Picture 3" descr="A picture containing text&#10;&#10;Description automatically generated">
            <a:extLst>
              <a:ext uri="{FF2B5EF4-FFF2-40B4-BE49-F238E27FC236}">
                <a16:creationId xmlns="" xmlns:a16="http://schemas.microsoft.com/office/drawing/2014/main" id="{D09EB492-DEB0-4E4E-868C-DD02BD8B842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68907" y="0"/>
            <a:ext cx="5048249" cy="1744132"/>
          </a:xfrm>
          <a:prstGeom prst="rect">
            <a:avLst/>
          </a:prstGeom>
        </p:spPr>
      </p:pic>
    </p:spTree>
    <p:extLst>
      <p:ext uri="{BB962C8B-B14F-4D97-AF65-F5344CB8AC3E}">
        <p14:creationId xmlns:p14="http://schemas.microsoft.com/office/powerpoint/2010/main" val="16308899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B0FB134-0B10-4883-BF52-D0D8CB75F8B6}"/>
              </a:ext>
            </a:extLst>
          </p:cNvPr>
          <p:cNvSpPr>
            <a:spLocks noGrp="1"/>
          </p:cNvSpPr>
          <p:nvPr>
            <p:ph type="ctrTitle"/>
          </p:nvPr>
        </p:nvSpPr>
        <p:spPr>
          <a:xfrm>
            <a:off x="2936590" y="2098507"/>
            <a:ext cx="8574622" cy="4131228"/>
          </a:xfrm>
        </p:spPr>
        <p:txBody>
          <a:bodyPr>
            <a:normAutofit/>
          </a:bodyPr>
          <a:lstStyle/>
          <a:p>
            <a:pPr algn="ctr"/>
            <a:r>
              <a:rPr lang="en-US" sz="3100" dirty="0"/>
              <a:t>Our Security Unit consists of 18 part-time security guards.  They are responsible for assisting visitors and maintaining security at the Kennedy Center, Library, and Municipal Complex. They may also be utilized during special events such as the Jazz Fest and Juneteenth.  </a:t>
            </a:r>
            <a:br>
              <a:rPr lang="en-US" sz="3100" dirty="0"/>
            </a:br>
            <a:r>
              <a:rPr lang="en-US" sz="3100" dirty="0"/>
              <a:t/>
            </a:r>
            <a:br>
              <a:rPr lang="en-US" sz="3100" dirty="0"/>
            </a:br>
            <a:endParaRPr lang="en-US" sz="3100" dirty="0"/>
          </a:p>
        </p:txBody>
      </p:sp>
      <p:pic>
        <p:nvPicPr>
          <p:cNvPr id="4" name="Picture 3" descr="A picture containing text&#10;&#10;Description automatically generated">
            <a:extLst>
              <a:ext uri="{FF2B5EF4-FFF2-40B4-BE49-F238E27FC236}">
                <a16:creationId xmlns="" xmlns:a16="http://schemas.microsoft.com/office/drawing/2014/main" id="{D09EB492-DEB0-4E4E-868C-DD02BD8B842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81970" y="215024"/>
            <a:ext cx="5048249" cy="1744132"/>
          </a:xfrm>
          <a:prstGeom prst="rect">
            <a:avLst/>
          </a:prstGeom>
        </p:spPr>
      </p:pic>
    </p:spTree>
    <p:extLst>
      <p:ext uri="{BB962C8B-B14F-4D97-AF65-F5344CB8AC3E}">
        <p14:creationId xmlns:p14="http://schemas.microsoft.com/office/powerpoint/2010/main" val="31891087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B0FB134-0B10-4883-BF52-D0D8CB75F8B6}"/>
              </a:ext>
            </a:extLst>
          </p:cNvPr>
          <p:cNvSpPr>
            <a:spLocks noGrp="1"/>
          </p:cNvSpPr>
          <p:nvPr>
            <p:ph type="ctrTitle"/>
          </p:nvPr>
        </p:nvSpPr>
        <p:spPr>
          <a:xfrm>
            <a:off x="2851682" y="1451895"/>
            <a:ext cx="8574622" cy="4713773"/>
          </a:xfrm>
        </p:spPr>
        <p:txBody>
          <a:bodyPr>
            <a:normAutofit/>
          </a:bodyPr>
          <a:lstStyle/>
          <a:p>
            <a:pPr algn="ctr"/>
            <a:r>
              <a:rPr lang="en-US" sz="3100" dirty="0"/>
              <a:t>Our Traffic Guard Unit consists of 46 part-time traffic guards who ensure the safety of student pedestrian traffic before and after school.  They are assigned posts and typically work 3.5 hours a day during the school year.  They are also utilized during special events such as Trunk or Teat, Jazz Fest and Juneteenth.</a:t>
            </a:r>
            <a:br>
              <a:rPr lang="en-US" sz="3100" dirty="0"/>
            </a:br>
            <a:endParaRPr lang="en-US" sz="3100" dirty="0"/>
          </a:p>
        </p:txBody>
      </p:sp>
      <p:pic>
        <p:nvPicPr>
          <p:cNvPr id="4" name="Picture 3" descr="A picture containing text&#10;&#10;Description automatically generated">
            <a:extLst>
              <a:ext uri="{FF2B5EF4-FFF2-40B4-BE49-F238E27FC236}">
                <a16:creationId xmlns="" xmlns:a16="http://schemas.microsoft.com/office/drawing/2014/main" id="{D09EB492-DEB0-4E4E-868C-DD02BD8B842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86472" y="182368"/>
            <a:ext cx="5048249" cy="1744132"/>
          </a:xfrm>
          <a:prstGeom prst="rect">
            <a:avLst/>
          </a:prstGeom>
        </p:spPr>
      </p:pic>
    </p:spTree>
    <p:extLst>
      <p:ext uri="{BB962C8B-B14F-4D97-AF65-F5344CB8AC3E}">
        <p14:creationId xmlns:p14="http://schemas.microsoft.com/office/powerpoint/2010/main" val="29505230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 name="Content Placeholder 3">
            <a:extLst>
              <a:ext uri="{FF2B5EF4-FFF2-40B4-BE49-F238E27FC236}">
                <a16:creationId xmlns="" xmlns:a16="http://schemas.microsoft.com/office/drawing/2014/main" id="{2C5E87F0-C5FE-469F-98DC-1BEA602251F9}"/>
              </a:ext>
            </a:extLst>
          </p:cNvPr>
          <p:cNvSpPr txBox="1">
            <a:spLocks/>
          </p:cNvSpPr>
          <p:nvPr/>
        </p:nvSpPr>
        <p:spPr>
          <a:xfrm>
            <a:off x="4570196" y="302003"/>
            <a:ext cx="7110102" cy="6274965"/>
          </a:xfrm>
          <a:prstGeom prst="rect">
            <a:avLst/>
          </a:prstGeom>
        </p:spPr>
        <p:txBody>
          <a:bodyPr vert="horz" lIns="91440" tIns="45720" rIns="91440" bIns="45720" rtlCol="0" anchor="t">
            <a:norm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l">
              <a:spcBef>
                <a:spcPts val="0"/>
              </a:spcBef>
              <a:spcAft>
                <a:spcPts val="0"/>
              </a:spcAft>
            </a:pPr>
            <a:r>
              <a:rPr lang="en-US" sz="3600" dirty="0">
                <a:latin typeface="CIDFont+F1"/>
                <a:cs typeface="Times New Roman" panose="02020603050405020304" pitchFamily="18" charset="0"/>
              </a:rPr>
              <a:t>						</a:t>
            </a:r>
            <a:endParaRPr lang="en-US" sz="3600" dirty="0">
              <a:solidFill>
                <a:schemeClr val="tx1"/>
              </a:solidFill>
              <a:latin typeface="Times New Roman" panose="02020603050405020304" pitchFamily="18" charset="0"/>
              <a:cs typeface="Times New Roman" panose="02020603050405020304" pitchFamily="18" charset="0"/>
            </a:endParaRPr>
          </a:p>
        </p:txBody>
      </p:sp>
      <p:sp>
        <p:nvSpPr>
          <p:cNvPr id="7" name="Rectangle 6"/>
          <p:cNvSpPr/>
          <p:nvPr/>
        </p:nvSpPr>
        <p:spPr>
          <a:xfrm>
            <a:off x="3415938" y="888275"/>
            <a:ext cx="8556171" cy="5358518"/>
          </a:xfrm>
          <a:prstGeom prst="rect">
            <a:avLst/>
          </a:prstGeom>
        </p:spPr>
        <p:txBody>
          <a:bodyPr wrap="square" lIns="91440" tIns="45720" rIns="91440" bIns="45720" anchor="t">
            <a:spAutoFit/>
          </a:bodyPr>
          <a:lstStyle/>
          <a:p>
            <a:pPr>
              <a:lnSpc>
                <a:spcPct val="107000"/>
              </a:lnSpc>
              <a:spcAft>
                <a:spcPts val="800"/>
              </a:spcAft>
            </a:pPr>
            <a:r>
              <a:rPr lang="en-US" b="1" dirty="0">
                <a:latin typeface="Calibri" panose="020F0502020204030204" pitchFamily="34" charset="0"/>
                <a:ea typeface="Calibri" panose="020F0502020204030204" pitchFamily="34" charset="0"/>
                <a:cs typeface="Times New Roman" panose="02020603050405020304" pitchFamily="18" charset="0"/>
              </a:rPr>
              <a:t>POLICE DEPT ADMINISTRATION Clothing</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smtClean="0">
                <a:latin typeface="Calibri" panose="020F0502020204030204" pitchFamily="34" charset="0"/>
                <a:ea typeface="Calibri" panose="020F0502020204030204" pitchFamily="34" charset="0"/>
                <a:cs typeface="Times New Roman" panose="02020603050405020304" pitchFamily="18" charset="0"/>
              </a:rPr>
              <a:t>$</a:t>
            </a:r>
            <a:r>
              <a:rPr lang="en-US" b="1" dirty="0" smtClean="0">
                <a:latin typeface="Calibri" panose="020F0502020204030204" pitchFamily="34" charset="0"/>
                <a:ea typeface="Calibri" panose="020F0502020204030204" pitchFamily="34" charset="0"/>
                <a:cs typeface="Times New Roman" panose="02020603050405020304" pitchFamily="18" charset="0"/>
              </a:rPr>
              <a:t>4200</a:t>
            </a:r>
            <a:r>
              <a:rPr lang="en-US" b="1" dirty="0">
                <a:latin typeface="Calibri" panose="020F0502020204030204" pitchFamily="34" charset="0"/>
                <a:ea typeface="Calibri" panose="020F0502020204030204" pitchFamily="34" charset="0"/>
                <a:cs typeface="Times New Roman" panose="02020603050405020304" pitchFamily="18" charset="0"/>
              </a:rPr>
              <a:t>		</a:t>
            </a:r>
            <a:r>
              <a:rPr lang="en-US" b="1" u="sng" dirty="0">
                <a:latin typeface="Calibri"/>
                <a:ea typeface="Calibri" panose="020F0502020204030204" pitchFamily="34" charset="0"/>
                <a:cs typeface="Times New Roman"/>
              </a:rPr>
              <a:t>2023	2024	2025</a:t>
            </a:r>
          </a:p>
          <a:p>
            <a:pPr>
              <a:lnSpc>
                <a:spcPct val="107000"/>
              </a:lnSpc>
              <a:spcAft>
                <a:spcPts val="800"/>
              </a:spcAft>
            </a:pPr>
            <a:r>
              <a:rPr lang="en-US" dirty="0">
                <a:latin typeface="Calibri"/>
                <a:ea typeface="Calibri" panose="020F0502020204030204" pitchFamily="34" charset="0"/>
                <a:cs typeface="Times New Roman"/>
              </a:rPr>
              <a:t>5-01-25-240-240-019 								$4200	$4200	</a:t>
            </a:r>
            <a:r>
              <a:rPr lang="en-US" dirty="0" smtClean="0">
                <a:latin typeface="Calibri"/>
                <a:ea typeface="Calibri" panose="020F0502020204030204" pitchFamily="34" charset="0"/>
                <a:cs typeface="Times New Roman"/>
              </a:rPr>
              <a:t>$4200</a:t>
            </a:r>
            <a:endParaRPr lang="en-US" dirty="0">
              <a:latin typeface="Calibri"/>
              <a:ea typeface="Calibri" panose="020F0502020204030204" pitchFamily="34" charset="0"/>
              <a:cs typeface="Times New Roman"/>
            </a:endParaRPr>
          </a:p>
          <a:p>
            <a:pPr>
              <a:lnSpc>
                <a:spcPct val="107000"/>
              </a:lnSpc>
              <a:spcAft>
                <a:spcPts val="800"/>
              </a:spcAft>
            </a:pPr>
            <a:endParaRPr lang="en-US" dirty="0">
              <a:latin typeface="Calibri"/>
              <a:ea typeface="Calibri" panose="020F0502020204030204" pitchFamily="34" charset="0"/>
              <a:cs typeface="Times New Roman"/>
            </a:endParaRPr>
          </a:p>
          <a:p>
            <a:pPr indent="457200">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Uniforms and equipment required to be provided to officers by the LESA collective bargaining agreement</a:t>
            </a:r>
            <a:r>
              <a:rPr lang="en-US" dirty="0" smtClean="0">
                <a:latin typeface="Calibri" panose="020F0502020204030204" pitchFamily="34" charset="0"/>
                <a:ea typeface="Calibri" panose="020F0502020204030204" pitchFamily="34" charset="0"/>
                <a:cs typeface="Times New Roman" panose="02020603050405020304" pitchFamily="18" charset="0"/>
              </a:rPr>
              <a:t>.  State contact prices have increased and this will cover those increases.  </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US"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b="1" dirty="0">
                <a:latin typeface="Calibri" panose="020F0502020204030204" pitchFamily="34" charset="0"/>
                <a:ea typeface="Calibri" panose="020F0502020204030204" pitchFamily="34" charset="0"/>
                <a:cs typeface="Times New Roman" panose="02020603050405020304" pitchFamily="18" charset="0"/>
              </a:rPr>
              <a:t>ADMINISTRATION Awards &amp; Dues 		</a:t>
            </a:r>
            <a:r>
              <a:rPr lang="en-US" b="1" dirty="0" smtClean="0">
                <a:solidFill>
                  <a:srgbClr val="00B050"/>
                </a:solidFill>
                <a:latin typeface="Calibri" panose="020F0502020204030204" pitchFamily="34" charset="0"/>
                <a:ea typeface="Calibri" panose="020F0502020204030204" pitchFamily="34" charset="0"/>
                <a:cs typeface="Times New Roman" panose="02020603050405020304" pitchFamily="18" charset="0"/>
              </a:rPr>
              <a:t>+$500</a:t>
            </a:r>
            <a:r>
              <a:rPr lang="en-US" b="1" dirty="0">
                <a:latin typeface="Calibri" panose="020F0502020204030204" pitchFamily="34" charset="0"/>
                <a:ea typeface="Calibri" panose="020F0502020204030204" pitchFamily="34" charset="0"/>
                <a:cs typeface="Times New Roman" panose="02020603050405020304" pitchFamily="18" charset="0"/>
              </a:rPr>
              <a:t>		</a:t>
            </a:r>
            <a:r>
              <a:rPr lang="en-US" b="1" u="sng" dirty="0">
                <a:latin typeface="Calibri"/>
                <a:ea typeface="Calibri" panose="020F0502020204030204" pitchFamily="34" charset="0"/>
                <a:cs typeface="Times New Roman"/>
              </a:rPr>
              <a:t>2023	2024	2025</a:t>
            </a:r>
          </a:p>
          <a:p>
            <a:pPr>
              <a:lnSpc>
                <a:spcPct val="107000"/>
              </a:lnSpc>
              <a:spcAft>
                <a:spcPts val="800"/>
              </a:spcAft>
            </a:pPr>
            <a:r>
              <a:rPr lang="en-US" dirty="0">
                <a:latin typeface="Calibri"/>
                <a:ea typeface="Calibri" panose="020F0502020204030204" pitchFamily="34" charset="0"/>
                <a:cs typeface="Times New Roman"/>
              </a:rPr>
              <a:t>5-01-25-240-240-021								$700	$500	$1000</a:t>
            </a:r>
            <a:endParaRPr lang="en-US" b="1" dirty="0">
              <a:latin typeface="Calibri" panose="020F0502020204030204" pitchFamily="34" charset="0"/>
              <a:ea typeface="Calibri" panose="020F0502020204030204" pitchFamily="34" charset="0"/>
              <a:cs typeface="Times New Roman" panose="02020603050405020304" pitchFamily="18" charset="0"/>
            </a:endParaRPr>
          </a:p>
          <a:p>
            <a:pPr indent="457200">
              <a:lnSpc>
                <a:spcPct val="107000"/>
              </a:lnSpc>
              <a:spcAft>
                <a:spcPts val="800"/>
              </a:spcAft>
            </a:pPr>
            <a:endParaRPr lang="en-US" dirty="0">
              <a:latin typeface="Calibri" panose="020F0502020204030204" pitchFamily="34" charset="0"/>
              <a:ea typeface="Calibri" panose="020F0502020204030204" pitchFamily="34" charset="0"/>
              <a:cs typeface="Times New Roman" panose="02020603050405020304" pitchFamily="18" charset="0"/>
            </a:endParaRPr>
          </a:p>
          <a:p>
            <a:pPr indent="457200">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Utilized to pay professional association dues necessary to keep command staff abreast of current best practices. FBI National Academy Associates - Bucs &amp; Harry($320);  International Association of Chiefs of Police –  Bucs, Perez, Harry ($190 each), NJ State Association of Chiefs of Police – Bucs( $200), Burlington County </a:t>
            </a:r>
            <a:r>
              <a:rPr lang="en-US" dirty="0" err="1">
                <a:latin typeface="Calibri" panose="020F0502020204030204" pitchFamily="34" charset="0"/>
                <a:ea typeface="Calibri" panose="020F0502020204030204" pitchFamily="34" charset="0"/>
                <a:cs typeface="Times New Roman" panose="02020603050405020304" pitchFamily="18" charset="0"/>
              </a:rPr>
              <a:t>Accosication</a:t>
            </a:r>
            <a:r>
              <a:rPr lang="en-US" dirty="0">
                <a:latin typeface="Calibri" panose="020F0502020204030204" pitchFamily="34" charset="0"/>
                <a:ea typeface="Calibri" panose="020F0502020204030204" pitchFamily="34" charset="0"/>
                <a:cs typeface="Times New Roman" panose="02020603050405020304" pitchFamily="18" charset="0"/>
              </a:rPr>
              <a:t> of Chiefs of Police, - Bucs, Perez Harry (200),  Women in Law Enforcement, Harry ($200). </a:t>
            </a:r>
          </a:p>
        </p:txBody>
      </p:sp>
    </p:spTree>
    <p:extLst>
      <p:ext uri="{BB962C8B-B14F-4D97-AF65-F5344CB8AC3E}">
        <p14:creationId xmlns:p14="http://schemas.microsoft.com/office/powerpoint/2010/main" val="34750703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 name="Content Placeholder 3">
            <a:extLst>
              <a:ext uri="{FF2B5EF4-FFF2-40B4-BE49-F238E27FC236}">
                <a16:creationId xmlns="" xmlns:a16="http://schemas.microsoft.com/office/drawing/2014/main" id="{2C5E87F0-C5FE-469F-98DC-1BEA602251F9}"/>
              </a:ext>
            </a:extLst>
          </p:cNvPr>
          <p:cNvSpPr txBox="1">
            <a:spLocks/>
          </p:cNvSpPr>
          <p:nvPr/>
        </p:nvSpPr>
        <p:spPr>
          <a:xfrm>
            <a:off x="4570196" y="302003"/>
            <a:ext cx="7110102" cy="6274965"/>
          </a:xfrm>
          <a:prstGeom prst="rect">
            <a:avLst/>
          </a:prstGeom>
        </p:spPr>
        <p:txBody>
          <a:bodyPr vert="horz" lIns="91440" tIns="45720" rIns="91440" bIns="45720" rtlCol="0" anchor="t">
            <a:norm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l">
              <a:spcBef>
                <a:spcPts val="0"/>
              </a:spcBef>
              <a:spcAft>
                <a:spcPts val="0"/>
              </a:spcAft>
            </a:pPr>
            <a:r>
              <a:rPr lang="en-US" sz="3600" dirty="0">
                <a:latin typeface="CIDFont+F1"/>
                <a:cs typeface="Times New Roman" panose="02020603050405020304" pitchFamily="18" charset="0"/>
              </a:rPr>
              <a:t>						</a:t>
            </a:r>
            <a:endParaRPr lang="en-US" sz="3600" dirty="0">
              <a:solidFill>
                <a:schemeClr val="tx1"/>
              </a:solidFill>
              <a:latin typeface="Times New Roman" panose="02020603050405020304" pitchFamily="18" charset="0"/>
              <a:cs typeface="Times New Roman" panose="02020603050405020304" pitchFamily="18" charset="0"/>
            </a:endParaRPr>
          </a:p>
        </p:txBody>
      </p:sp>
      <p:sp>
        <p:nvSpPr>
          <p:cNvPr id="7" name="Rectangle 6"/>
          <p:cNvSpPr/>
          <p:nvPr/>
        </p:nvSpPr>
        <p:spPr>
          <a:xfrm>
            <a:off x="2473235" y="573935"/>
            <a:ext cx="9207064" cy="6079485"/>
          </a:xfrm>
          <a:prstGeom prst="rect">
            <a:avLst/>
          </a:prstGeom>
        </p:spPr>
        <p:txBody>
          <a:bodyPr wrap="square" lIns="91440" tIns="45720" rIns="91440" bIns="45720" anchor="t">
            <a:spAutoFit/>
          </a:bodyPr>
          <a:lstStyle/>
          <a:p>
            <a:pPr>
              <a:lnSpc>
                <a:spcPct val="107000"/>
              </a:lnSpc>
              <a:spcAft>
                <a:spcPts val="800"/>
              </a:spcAft>
            </a:pPr>
            <a:r>
              <a:rPr lang="en-US" sz="2000" b="1" dirty="0">
                <a:latin typeface="Calibri" panose="020F0502020204030204" pitchFamily="34" charset="0"/>
                <a:ea typeface="Calibri" panose="020F0502020204030204" pitchFamily="34" charset="0"/>
                <a:cs typeface="Times New Roman" panose="02020603050405020304" pitchFamily="18" charset="0"/>
              </a:rPr>
              <a:t>ADMINISTRATION Travel Expense 		</a:t>
            </a:r>
            <a:r>
              <a:rPr lang="en-US" sz="2000" b="1" dirty="0">
                <a:solidFill>
                  <a:srgbClr val="00B050"/>
                </a:solidFill>
                <a:latin typeface="Calibri" panose="020F0502020204030204" pitchFamily="34" charset="0"/>
                <a:ea typeface="Calibri" panose="020F0502020204030204" pitchFamily="34" charset="0"/>
                <a:cs typeface="Times New Roman" panose="02020603050405020304" pitchFamily="18" charset="0"/>
              </a:rPr>
              <a:t>+4000</a:t>
            </a:r>
            <a:r>
              <a:rPr lang="en-US" sz="2000" b="1" dirty="0">
                <a:latin typeface="Calibri" panose="020F0502020204030204" pitchFamily="34" charset="0"/>
                <a:ea typeface="Calibri" panose="020F0502020204030204" pitchFamily="34" charset="0"/>
                <a:cs typeface="Times New Roman" panose="02020603050405020304" pitchFamily="18" charset="0"/>
              </a:rPr>
              <a:t>	</a:t>
            </a:r>
            <a:r>
              <a:rPr lang="en-US" sz="2000" b="1" u="sng" dirty="0">
                <a:latin typeface="Calibri"/>
                <a:ea typeface="Calibri" panose="020F0502020204030204" pitchFamily="34" charset="0"/>
                <a:cs typeface="Times New Roman"/>
              </a:rPr>
              <a:t>2023	2024	2025</a:t>
            </a:r>
          </a:p>
          <a:p>
            <a:pPr>
              <a:lnSpc>
                <a:spcPct val="107000"/>
              </a:lnSpc>
              <a:spcAft>
                <a:spcPts val="800"/>
              </a:spcAft>
            </a:pPr>
            <a:r>
              <a:rPr lang="en-US" sz="2000" dirty="0">
                <a:latin typeface="Calibri"/>
                <a:ea typeface="Calibri" panose="020F0502020204030204" pitchFamily="34" charset="0"/>
                <a:cs typeface="Times New Roman"/>
              </a:rPr>
              <a:t>5-01-25-240-240-022 						</a:t>
            </a:r>
            <a:r>
              <a:rPr lang="en-US" sz="2000" dirty="0" smtClean="0">
                <a:latin typeface="Calibri"/>
                <a:ea typeface="Calibri" panose="020F0502020204030204" pitchFamily="34" charset="0"/>
                <a:cs typeface="Times New Roman"/>
              </a:rPr>
              <a:t>	$</a:t>
            </a:r>
            <a:r>
              <a:rPr lang="en-US" sz="2000" dirty="0">
                <a:latin typeface="Calibri"/>
                <a:ea typeface="Calibri" panose="020F0502020204030204" pitchFamily="34" charset="0"/>
                <a:cs typeface="Times New Roman"/>
              </a:rPr>
              <a:t>6000	$6000	$10,000</a:t>
            </a:r>
            <a:endParaRPr lang="en-US" sz="2000" b="1" dirty="0">
              <a:latin typeface="Calibri" panose="020F0502020204030204" pitchFamily="34" charset="0"/>
              <a:ea typeface="Calibri" panose="020F0502020204030204" pitchFamily="34" charset="0"/>
              <a:cs typeface="Times New Roman" panose="02020603050405020304" pitchFamily="18" charset="0"/>
            </a:endParaRPr>
          </a:p>
          <a:p>
            <a:endParaRPr lang="en-US" sz="2000" dirty="0"/>
          </a:p>
          <a:p>
            <a:r>
              <a:rPr lang="en-US" sz="2000" dirty="0"/>
              <a:t>	Utilized to pay travel expenses related to professional development training/conferences necessary to keep command staff abreast of current best practices.  Many of these conferences are out of state, in larger cities and require travel. Now that we have a full command staff, </a:t>
            </a:r>
            <a:r>
              <a:rPr lang="en-US" sz="2000" dirty="0" smtClean="0"/>
              <a:t>I am requesting this line item to be </a:t>
            </a:r>
            <a:r>
              <a:rPr lang="en-US" sz="2000" dirty="0"/>
              <a:t>increased to cover the travel costs.  Average cost of travel is approx. 2000-3000 per Command Staff member.  This includes hotel, flight, per diem, </a:t>
            </a:r>
            <a:r>
              <a:rPr lang="en-US" sz="2000" dirty="0" smtClean="0"/>
              <a:t>fuel, tolls, parking</a:t>
            </a:r>
            <a:r>
              <a:rPr lang="en-US" sz="2000" dirty="0"/>
              <a:t>, and other expenses</a:t>
            </a:r>
            <a:r>
              <a:rPr lang="en-US" sz="2000" dirty="0" smtClean="0"/>
              <a:t>.  </a:t>
            </a:r>
            <a:endParaRPr lang="en-US" sz="2000" dirty="0"/>
          </a:p>
          <a:p>
            <a:endParaRPr lang="en-US" sz="2000" dirty="0"/>
          </a:p>
          <a:p>
            <a:pPr>
              <a:lnSpc>
                <a:spcPct val="107000"/>
              </a:lnSpc>
              <a:spcAft>
                <a:spcPts val="800"/>
              </a:spcAft>
            </a:pPr>
            <a:r>
              <a:rPr lang="en-US" sz="2000" b="1" dirty="0">
                <a:latin typeface="Calibri" panose="020F0502020204030204" pitchFamily="34" charset="0"/>
                <a:ea typeface="Calibri" panose="020F0502020204030204" pitchFamily="34" charset="0"/>
                <a:cs typeface="Times New Roman" panose="02020603050405020304" pitchFamily="18" charset="0"/>
              </a:rPr>
              <a:t>ADMINISTRATION Office Supplies		</a:t>
            </a:r>
            <a:r>
              <a:rPr lang="en-US" sz="2000" b="1" dirty="0">
                <a:solidFill>
                  <a:srgbClr val="00B050"/>
                </a:solidFill>
                <a:latin typeface="Calibri" panose="020F0502020204030204" pitchFamily="34" charset="0"/>
                <a:ea typeface="Calibri" panose="020F0502020204030204" pitchFamily="34" charset="0"/>
                <a:cs typeface="Times New Roman" panose="02020603050405020304" pitchFamily="18" charset="0"/>
              </a:rPr>
              <a:t>+300</a:t>
            </a:r>
            <a:r>
              <a:rPr lang="en-US" sz="2000" b="1" dirty="0">
                <a:latin typeface="Calibri" panose="020F0502020204030204" pitchFamily="34" charset="0"/>
                <a:ea typeface="Calibri" panose="020F0502020204030204" pitchFamily="34" charset="0"/>
                <a:cs typeface="Times New Roman" panose="02020603050405020304" pitchFamily="18" charset="0"/>
              </a:rPr>
              <a:t>	</a:t>
            </a:r>
            <a:r>
              <a:rPr lang="en-US" sz="2000" b="1" u="sng" dirty="0">
                <a:latin typeface="Calibri"/>
                <a:ea typeface="Calibri" panose="020F0502020204030204" pitchFamily="34" charset="0"/>
                <a:cs typeface="Times New Roman"/>
              </a:rPr>
              <a:t>2023	2024	2025</a:t>
            </a:r>
          </a:p>
          <a:p>
            <a:pPr>
              <a:lnSpc>
                <a:spcPct val="107000"/>
              </a:lnSpc>
              <a:spcAft>
                <a:spcPts val="800"/>
              </a:spcAft>
            </a:pPr>
            <a:r>
              <a:rPr lang="en-US" sz="2000" dirty="0">
                <a:latin typeface="Calibri"/>
                <a:ea typeface="Calibri" panose="020F0502020204030204" pitchFamily="34" charset="0"/>
                <a:cs typeface="Times New Roman"/>
              </a:rPr>
              <a:t>5-01-25-240-240-023						</a:t>
            </a:r>
            <a:r>
              <a:rPr lang="en-US" sz="2000" dirty="0" smtClean="0">
                <a:latin typeface="Calibri"/>
                <a:ea typeface="Calibri" panose="020F0502020204030204" pitchFamily="34" charset="0"/>
                <a:cs typeface="Times New Roman"/>
              </a:rPr>
              <a:t>	$</a:t>
            </a:r>
            <a:r>
              <a:rPr lang="en-US" sz="2000" dirty="0">
                <a:latin typeface="Calibri"/>
                <a:ea typeface="Calibri" panose="020F0502020204030204" pitchFamily="34" charset="0"/>
                <a:cs typeface="Times New Roman"/>
              </a:rPr>
              <a:t>1500	$1200	$1500</a:t>
            </a:r>
          </a:p>
          <a:p>
            <a:pPr>
              <a:lnSpc>
                <a:spcPct val="107000"/>
              </a:lnSpc>
              <a:spcAft>
                <a:spcPts val="800"/>
              </a:spcAft>
            </a:pPr>
            <a:r>
              <a:rPr lang="en-US" sz="2000" dirty="0">
                <a:latin typeface="Calibri"/>
                <a:ea typeface="Calibri" panose="020F0502020204030204" pitchFamily="34" charset="0"/>
                <a:cs typeface="Times New Roman"/>
              </a:rPr>
              <a:t>	</a:t>
            </a:r>
          </a:p>
          <a:p>
            <a:pPr>
              <a:lnSpc>
                <a:spcPct val="107000"/>
              </a:lnSpc>
              <a:spcAft>
                <a:spcPts val="800"/>
              </a:spcAft>
            </a:pPr>
            <a:r>
              <a:rPr lang="en-US" sz="2000" dirty="0">
                <a:latin typeface="Calibri"/>
                <a:ea typeface="Calibri" panose="020F0502020204030204" pitchFamily="34" charset="0"/>
                <a:cs typeface="Times New Roman"/>
              </a:rPr>
              <a:t>	Offices supplies (paperclips, post-it notes, </a:t>
            </a:r>
            <a:r>
              <a:rPr lang="en-US" sz="2000" dirty="0" err="1">
                <a:latin typeface="Calibri"/>
                <a:ea typeface="Calibri" panose="020F0502020204030204" pitchFamily="34" charset="0"/>
                <a:cs typeface="Times New Roman"/>
              </a:rPr>
              <a:t>etc</a:t>
            </a:r>
            <a:r>
              <a:rPr lang="en-US" sz="2000" dirty="0">
                <a:latin typeface="Calibri"/>
                <a:ea typeface="Calibri" panose="020F0502020204030204" pitchFamily="34" charset="0"/>
                <a:cs typeface="Times New Roman"/>
              </a:rPr>
              <a:t>) necessary for day to day operations of police administration</a:t>
            </a:r>
          </a:p>
          <a:p>
            <a:pPr indent="457200">
              <a:lnSpc>
                <a:spcPct val="107000"/>
              </a:lnSpc>
              <a:spcAft>
                <a:spcPts val="800"/>
              </a:spcAft>
            </a:pPr>
            <a:endParaRPr lang="en-US" dirty="0">
              <a:latin typeface="Calibri"/>
              <a:ea typeface="Calibri" panose="020F0502020204030204" pitchFamily="34" charset="0"/>
              <a:cs typeface="Times New Roman"/>
            </a:endParaRPr>
          </a:p>
        </p:txBody>
      </p:sp>
    </p:spTree>
    <p:extLst>
      <p:ext uri="{BB962C8B-B14F-4D97-AF65-F5344CB8AC3E}">
        <p14:creationId xmlns:p14="http://schemas.microsoft.com/office/powerpoint/2010/main" val="163375912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TM03457496[[fn=Parallax]]</Template>
  <TotalTime>2388</TotalTime>
  <Words>551</Words>
  <Application>Microsoft Office PowerPoint</Application>
  <PresentationFormat>Widescreen</PresentationFormat>
  <Paragraphs>374</Paragraphs>
  <Slides>36</Slides>
  <Notes>36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36</vt:i4>
      </vt:variant>
    </vt:vector>
  </HeadingPairs>
  <TitlesOfParts>
    <vt:vector size="42" baseType="lpstr">
      <vt:lpstr>Arial</vt:lpstr>
      <vt:lpstr>Calibri</vt:lpstr>
      <vt:lpstr>CIDFont+F1</vt:lpstr>
      <vt:lpstr>Corbel</vt:lpstr>
      <vt:lpstr>Times New Roman</vt:lpstr>
      <vt:lpstr>Parallax</vt:lpstr>
      <vt:lpstr>2024 BUDGET PRESENTATION  November 13, 2024 Public Safety (Police)</vt:lpstr>
      <vt:lpstr> The Public Safety Department includes:   Police, Fire, EMS, Office of Emergency Management (OEM), Traffic Guards, and Security.  Note: Fire and EMS budget requests will be in a separate presentation.  </vt:lpstr>
      <vt:lpstr>The Police Department is a 24/7 law enforcement agency that employs 71 sworn police officers to patrol our municipality, investigate crimes, and answer 9-1-1 calls.  The police department, on pace to handle over 38,000 calls for this year which is approx. 6000 more than 2024. </vt:lpstr>
      <vt:lpstr>    The Police Department is broken down into:  </vt:lpstr>
      <vt:lpstr>The Office of Emergency Management works with Willingboro’s Police, Fire, EMS, and county, state, and federal organizations, to ensure Willingboro is prepared for all types of emergencies, such as natural disasters, man-made disasters, and health emergencies.  Our OEM is currently under a restructuring period.   It typically consists of a coordinator, duty coordinators and volunteers.    </vt:lpstr>
      <vt:lpstr>Our Security Unit consists of 18 part-time security guards.  They are responsible for assisting visitors and maintaining security at the Kennedy Center, Library, and Municipal Complex. They may also be utilized during special events such as the Jazz Fest and Juneteenth.    </vt:lpstr>
      <vt:lpstr>Our Traffic Guard Unit consists of 46 part-time traffic guards who ensure the safety of student pedestrian traffic before and after school.  They are assigned posts and typically work 3.5 hours a day during the school year.  They are also utilized during special events such as Trunk or Teat, Jazz Fest and Juneteenth.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vt:lpstr>
      <vt:lpstr>2025 SMART GOALS</vt:lpstr>
      <vt:lpstr>2025 SMART GOAL #1</vt:lpstr>
      <vt:lpstr>2025 SMART GOAL #2</vt:lpstr>
      <vt:lpstr>2025 SMART GOAL #3</vt:lpstr>
      <vt:lpstr>THANK YOU!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Willingboro  Recreation and Parks</dc:title>
  <dc:creator>Dionne Bolden</dc:creator>
  <cp:lastModifiedBy>Ian Bucs</cp:lastModifiedBy>
  <cp:revision>219</cp:revision>
  <cp:lastPrinted>2024-11-06T15:59:37Z</cp:lastPrinted>
  <dcterms:created xsi:type="dcterms:W3CDTF">2021-03-23T20:02:59Z</dcterms:created>
  <dcterms:modified xsi:type="dcterms:W3CDTF">2024-11-12T13:55:34Z</dcterms:modified>
</cp:coreProperties>
</file>