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sldIdLst>
    <p:sldId id="256" r:id="rId2"/>
    <p:sldId id="258" r:id="rId3"/>
    <p:sldId id="287" r:id="rId4"/>
    <p:sldId id="294" r:id="rId5"/>
    <p:sldId id="28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90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4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4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45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314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02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70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69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75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2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80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3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1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79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3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4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2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764DE79-268F-4C1A-8933-263129D2AF90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67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  <p:sldLayoutId id="214748401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09EB492-DEB0-4E4E-868C-DD02BD8B8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351" y="787874"/>
            <a:ext cx="9433904" cy="29012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0FB134-0B10-4883-BF52-D0D8CB75F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7660" y="3921612"/>
            <a:ext cx="5338313" cy="1264762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anchor="ctr">
            <a:normAutofit fontScale="90000"/>
          </a:bodyPr>
          <a:lstStyle/>
          <a:p>
            <a:r>
              <a:rPr lang="en-US" sz="1900" b="1" dirty="0">
                <a:latin typeface="Georgia" panose="02040502050405020303" pitchFamily="18" charset="0"/>
              </a:rPr>
              <a:t>2025</a:t>
            </a:r>
            <a:br>
              <a:rPr lang="en-US" sz="1900" b="1" dirty="0">
                <a:latin typeface="Georgia" panose="02040502050405020303" pitchFamily="18" charset="0"/>
              </a:rPr>
            </a:br>
            <a:r>
              <a:rPr lang="en-US" sz="1900" b="1" dirty="0">
                <a:latin typeface="Georgia" panose="02040502050405020303" pitchFamily="18" charset="0"/>
              </a:rPr>
              <a:t>COMMUNICATIONS BUDGET OVERVIEW </a:t>
            </a:r>
            <a:br>
              <a:rPr lang="en-US" sz="1900" b="1" dirty="0">
                <a:latin typeface="Georgia" panose="02040502050405020303" pitchFamily="18" charset="0"/>
              </a:rPr>
            </a:br>
            <a:r>
              <a:rPr lang="en-US" sz="1900" b="1" dirty="0">
                <a:latin typeface="Georgia" panose="02040502050405020303" pitchFamily="18" charset="0"/>
              </a:rPr>
              <a:t>November 14, 2024</a:t>
            </a:r>
            <a:br>
              <a:rPr lang="en-US" sz="1900" b="1" dirty="0">
                <a:latin typeface="Georgia" panose="02040502050405020303" pitchFamily="18" charset="0"/>
                <a:cs typeface="Calibri Light"/>
              </a:rPr>
            </a:br>
            <a:r>
              <a:rPr lang="en-US" sz="1900" b="1" dirty="0">
                <a:latin typeface="Georgia" panose="02040502050405020303" pitchFamily="18" charset="0"/>
              </a:rPr>
              <a:t>Tanya Y. Jackson, Public Information Officer</a:t>
            </a:r>
            <a:r>
              <a:rPr lang="en-US" sz="1900" b="1" dirty="0">
                <a:solidFill>
                  <a:srgbClr val="404040"/>
                </a:solidFill>
                <a:latin typeface="Georgia" panose="020405020504050203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29748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53D39-EA72-4B2A-961A-F51056E8E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143" y="810883"/>
            <a:ext cx="10163924" cy="3933646"/>
          </a:xfrm>
        </p:spPr>
        <p:txBody>
          <a:bodyPr>
            <a:normAutofit/>
          </a:bodyPr>
          <a:lstStyle/>
          <a:p>
            <a:r>
              <a:rPr lang="en-US" sz="2400" b="1" i="1" dirty="0">
                <a:latin typeface="Georgia" panose="02040502050405020303" pitchFamily="18" charset="0"/>
              </a:rPr>
              <a:t>Strategic Plan – Tapping into the P.O.</a:t>
            </a:r>
            <a:r>
              <a:rPr lang="en-US" sz="2400" b="1" i="1" dirty="0">
                <a:solidFill>
                  <a:srgbClr val="0070C0"/>
                </a:solidFill>
                <a:latin typeface="Georgia" panose="02040502050405020303" pitchFamily="18" charset="0"/>
              </a:rPr>
              <a:t>W</a:t>
            </a:r>
            <a:r>
              <a:rPr lang="en-US" sz="2400" b="1" i="1" dirty="0">
                <a:latin typeface="Georgia" panose="02040502050405020303" pitchFamily="18" charset="0"/>
              </a:rPr>
              <a:t>.E.R. of Willingboro</a:t>
            </a:r>
            <a:br>
              <a:rPr lang="en-US" sz="2400" b="1" i="1" dirty="0">
                <a:latin typeface="Georgia" panose="02040502050405020303" pitchFamily="18" charset="0"/>
              </a:rPr>
            </a:br>
            <a:br>
              <a:rPr lang="en-US" sz="2400" b="1" i="1" dirty="0">
                <a:latin typeface="Georgia" panose="02040502050405020303" pitchFamily="18" charset="0"/>
              </a:rPr>
            </a:br>
            <a:r>
              <a:rPr lang="en-US" sz="2400" b="1" dirty="0">
                <a:latin typeface="Georgia" panose="02040502050405020303" pitchFamily="18" charset="0"/>
              </a:rPr>
              <a:t>WELL-CONNECTED, EDUCATED COMMUNITY</a:t>
            </a:r>
            <a:br>
              <a:rPr lang="en-US" sz="2400" b="1" dirty="0">
                <a:latin typeface="Georgia" panose="02040502050405020303" pitchFamily="18" charset="0"/>
              </a:rPr>
            </a:br>
            <a:br>
              <a:rPr lang="en-US" sz="2400" b="1" dirty="0">
                <a:latin typeface="Georgia" panose="02040502050405020303" pitchFamily="18" charset="0"/>
              </a:rPr>
            </a:br>
            <a:br>
              <a:rPr lang="en-US" sz="2400" dirty="0">
                <a:latin typeface="Georgia" panose="02040502050405020303" pitchFamily="18" charset="0"/>
              </a:rPr>
            </a:b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89F4-B4CD-449D-9620-30A24F12C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80" y="2268748"/>
            <a:ext cx="11197087" cy="4163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i="1" dirty="0"/>
              <a:t> 	</a:t>
            </a:r>
          </a:p>
          <a:p>
            <a:pPr marL="0" indent="0">
              <a:buNone/>
            </a:pPr>
            <a:r>
              <a:rPr lang="en-US" sz="1400" dirty="0"/>
              <a:t>	</a:t>
            </a:r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793630" y="569343"/>
            <a:ext cx="11050437" cy="3450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960" y="3036376"/>
            <a:ext cx="6055360" cy="262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10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1698"/>
          </a:xfrm>
        </p:spPr>
        <p:txBody>
          <a:bodyPr>
            <a:normAutofit fontScale="90000"/>
          </a:bodyPr>
          <a:lstStyle/>
          <a:p>
            <a:r>
              <a:rPr lang="en-US" dirty="0"/>
              <a:t>Our Goal:  </a:t>
            </a:r>
            <a:br>
              <a:rPr lang="en-US" dirty="0"/>
            </a:br>
            <a:r>
              <a:rPr lang="en-US" dirty="0"/>
              <a:t>Offer more opportunities for the Willingboro community  to connect or feel connected.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i="1" dirty="0"/>
              <a:t>Ensure that new residents feel welcomed, informed, and equipped with the information they need. </a:t>
            </a:r>
          </a:p>
          <a:p>
            <a:r>
              <a:rPr lang="en-US" dirty="0"/>
              <a:t>Expand opportunities via our social media platforms, website, Gov Delivery services., etc. </a:t>
            </a:r>
            <a:br>
              <a:rPr lang="en-US" dirty="0"/>
            </a:br>
            <a:r>
              <a:rPr lang="en-US" i="1" dirty="0"/>
              <a:t>Use all modes of communication to the best of our ability to keep residents informed –Social Media, E-Newsletter, Digital Bulletin Boards, Comcast Public Access Channel, Live and Recorded Videos, Podcast/Door Hangers, Lawn Signs, Banners,  U.S. Mail (where financially feasible) etc.</a:t>
            </a:r>
          </a:p>
          <a:p>
            <a:r>
              <a:rPr lang="en-US" dirty="0"/>
              <a:t>Increase our subscriber base for Willingboro Weekly and Willingboro Connect by 10%.</a:t>
            </a:r>
          </a:p>
          <a:p>
            <a:pPr lvl="0"/>
            <a:r>
              <a:rPr lang="en-US" dirty="0"/>
              <a:t>Enhance communications by utilizing videos, podcast and more live broadcasts to increase community engagement. </a:t>
            </a:r>
          </a:p>
          <a:p>
            <a:pPr lvl="0"/>
            <a:r>
              <a:rPr lang="en-US" i="1" dirty="0"/>
              <a:t>Increase the opportunity to ensure more residents have access to the Township. </a:t>
            </a:r>
          </a:p>
          <a:p>
            <a:pPr lvl="0"/>
            <a:r>
              <a:rPr lang="en-US" dirty="0"/>
              <a:t>Ensure every resident is well informed about Township events, activities, updates, etc. </a:t>
            </a:r>
          </a:p>
        </p:txBody>
      </p:sp>
    </p:spTree>
    <p:extLst>
      <p:ext uri="{BB962C8B-B14F-4D97-AF65-F5344CB8AC3E}">
        <p14:creationId xmlns:p14="http://schemas.microsoft.com/office/powerpoint/2010/main" val="269987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2C5F-76E5-4693-90F2-D9834257E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040" y="-116111"/>
            <a:ext cx="3160531" cy="4522647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 b="1" dirty="0">
                <a:solidFill>
                  <a:schemeClr val="tx2"/>
                </a:solidFill>
              </a:rPr>
              <a:t>2025 Communications Budget Request </a:t>
            </a: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$96,000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D5CD4-05F4-4B73-A6CE-55432B73E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7570" y="0"/>
            <a:ext cx="7314430" cy="6857999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b="1" i="1" dirty="0"/>
              <a:t>-Granicus/Subscription Services - $26,000</a:t>
            </a:r>
          </a:p>
          <a:p>
            <a:pPr algn="l">
              <a:lnSpc>
                <a:spcPct val="90000"/>
              </a:lnSpc>
            </a:pPr>
            <a:r>
              <a:rPr lang="en-US" sz="2400" b="1" i="1" dirty="0"/>
              <a:t>-</a:t>
            </a:r>
            <a:r>
              <a:rPr lang="en-US" sz="2400" i="1" dirty="0"/>
              <a:t>Township Marketing and Promotional Services - $10,000</a:t>
            </a:r>
            <a:br>
              <a:rPr lang="en-US" sz="2400" i="1" dirty="0"/>
            </a:br>
            <a:r>
              <a:rPr lang="en-US" sz="2400" i="1" dirty="0"/>
              <a:t>-Community Mailings (Calendar &amp; 2 mailings) - $40,000 </a:t>
            </a:r>
          </a:p>
          <a:p>
            <a:pPr algn="l">
              <a:lnSpc>
                <a:spcPct val="90000"/>
              </a:lnSpc>
            </a:pPr>
            <a:r>
              <a:rPr lang="en-US" sz="2400" i="1" dirty="0"/>
              <a:t>-Vendor Services/Supplies/Training - $5,000 </a:t>
            </a:r>
          </a:p>
          <a:p>
            <a:pPr algn="l">
              <a:lnSpc>
                <a:spcPct val="90000"/>
              </a:lnSpc>
            </a:pPr>
            <a:r>
              <a:rPr lang="en-US" sz="2400" i="1" dirty="0"/>
              <a:t>-Community Engagement Events – Podcasts, Etc. – $10,000</a:t>
            </a:r>
          </a:p>
          <a:p>
            <a:pPr algn="l">
              <a:lnSpc>
                <a:spcPct val="90000"/>
              </a:lnSpc>
            </a:pPr>
            <a:r>
              <a:rPr lang="en-US" sz="2400" i="1" dirty="0"/>
              <a:t>-MISC Support/ Services - $5,000 </a:t>
            </a:r>
          </a:p>
        </p:txBody>
      </p:sp>
    </p:spTree>
    <p:extLst>
      <p:ext uri="{BB962C8B-B14F-4D97-AF65-F5344CB8AC3E}">
        <p14:creationId xmlns:p14="http://schemas.microsoft.com/office/powerpoint/2010/main" val="413969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FB134-0B10-4883-BF52-D0D8CB75F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5298" y="2143760"/>
            <a:ext cx="8574622" cy="359767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2000" b="1" dirty="0">
                <a:latin typeface="Georgia" panose="02040502050405020303" pitchFamily="18" charset="0"/>
              </a:rPr>
            </a:br>
            <a:br>
              <a:rPr lang="en-US" sz="2000" b="1" dirty="0">
                <a:latin typeface="Georgia" panose="02040502050405020303" pitchFamily="18" charset="0"/>
              </a:rPr>
            </a:br>
            <a:br>
              <a:rPr lang="en-US" sz="2000" b="1" dirty="0">
                <a:latin typeface="Georgia" panose="02040502050405020303" pitchFamily="18" charset="0"/>
              </a:rPr>
            </a:br>
            <a:r>
              <a:rPr lang="en-US" sz="2000" b="1" dirty="0">
                <a:latin typeface="Georgia" panose="02040502050405020303" pitchFamily="18" charset="0"/>
              </a:rPr>
              <a:t>The Communications Department is positioned to do our part to  </a:t>
            </a:r>
            <a:br>
              <a:rPr lang="en-US" sz="2000" b="1" dirty="0">
                <a:latin typeface="Georgia" panose="02040502050405020303" pitchFamily="18" charset="0"/>
              </a:rPr>
            </a:br>
            <a:r>
              <a:rPr lang="en-US" sz="2000" b="1" dirty="0">
                <a:latin typeface="Georgia" panose="02040502050405020303" pitchFamily="18" charset="0"/>
              </a:rPr>
              <a:t>inspire and nurture a welcoming </a:t>
            </a:r>
            <a:br>
              <a:rPr lang="en-US" sz="2000" b="1" dirty="0">
                <a:latin typeface="Georgia" panose="02040502050405020303" pitchFamily="18" charset="0"/>
              </a:rPr>
            </a:br>
            <a:r>
              <a:rPr lang="en-US" sz="2000" b="1" dirty="0">
                <a:latin typeface="Georgia" panose="02040502050405020303" pitchFamily="18" charset="0"/>
              </a:rPr>
              <a:t>and inclusive community that</a:t>
            </a:r>
            <a:br>
              <a:rPr lang="en-US" sz="2000" dirty="0">
                <a:latin typeface="Georgia" panose="02040502050405020303" pitchFamily="18" charset="0"/>
              </a:rPr>
            </a:br>
            <a:r>
              <a:rPr lang="en-US" sz="2000" b="1" dirty="0">
                <a:latin typeface="Georgia" panose="02040502050405020303" pitchFamily="18" charset="0"/>
              </a:rPr>
              <a:t>encourages and embodies engagement, </a:t>
            </a:r>
            <a:br>
              <a:rPr lang="en-US" sz="2000" b="1" dirty="0">
                <a:latin typeface="Georgia" panose="02040502050405020303" pitchFamily="18" charset="0"/>
              </a:rPr>
            </a:br>
            <a:r>
              <a:rPr lang="en-US" sz="2000" b="1" dirty="0">
                <a:latin typeface="Georgia" panose="02040502050405020303" pitchFamily="18" charset="0"/>
              </a:rPr>
              <a:t>collaboration, and equity.</a:t>
            </a:r>
            <a:br>
              <a:rPr lang="en-US" sz="2000" dirty="0">
                <a:latin typeface="Georgia" panose="02040502050405020303" pitchFamily="18" charset="0"/>
              </a:rPr>
            </a:br>
            <a:br>
              <a:rPr lang="en-US" dirty="0">
                <a:latin typeface="Georgia" panose="02040502050405020303" pitchFamily="18" charset="0"/>
              </a:rPr>
            </a:br>
            <a:br>
              <a:rPr lang="en-US" dirty="0"/>
            </a:br>
            <a:r>
              <a:rPr lang="en-US" dirty="0"/>
              <a:t>THANK YOU! </a:t>
            </a:r>
            <a:endParaRPr lang="en-US" sz="2200" dirty="0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09EB492-DEB0-4E4E-868C-DD02BD8B8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268" y="0"/>
            <a:ext cx="5048249" cy="174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86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611</TotalTime>
  <Words>327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Corbel</vt:lpstr>
      <vt:lpstr>Georgia</vt:lpstr>
      <vt:lpstr>Parallax</vt:lpstr>
      <vt:lpstr>2025 COMMUNICATIONS BUDGET OVERVIEW  November 14, 2024 Tanya Y. Jackson, Public Information Officer </vt:lpstr>
      <vt:lpstr>Strategic Plan – Tapping into the P.O.W.E.R. of Willingboro  WELL-CONNECTED, EDUCATED COMMUNITY   </vt:lpstr>
      <vt:lpstr>Our Goal:   Offer more opportunities for the Willingboro community  to connect or feel connected. </vt:lpstr>
      <vt:lpstr>2025 Communications Budget Request  $96,000</vt:lpstr>
      <vt:lpstr>      The Communications Department is positioned to do our part to   inspire and nurture a welcoming  and inclusive community that encourages and embodies engagement,  collaboration, and equity.   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Willingboro  Recreation and Parks</dc:title>
  <dc:creator>Dionne Bolden</dc:creator>
  <cp:lastModifiedBy>Tanya Jackson</cp:lastModifiedBy>
  <cp:revision>82</cp:revision>
  <dcterms:created xsi:type="dcterms:W3CDTF">2021-03-23T20:02:59Z</dcterms:created>
  <dcterms:modified xsi:type="dcterms:W3CDTF">2024-11-12T17:22:44Z</dcterms:modified>
</cp:coreProperties>
</file>