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 id="287" r:id="rId7"/>
    <p:sldId id="261" r:id="rId8"/>
    <p:sldId id="265" r:id="rId9"/>
    <p:sldId id="266" r:id="rId10"/>
    <p:sldId id="267" r:id="rId11"/>
    <p:sldId id="268" r:id="rId12"/>
    <p:sldId id="269" r:id="rId13"/>
    <p:sldId id="285" r:id="rId14"/>
    <p:sldId id="286" r:id="rId15"/>
    <p:sldId id="288" r:id="rId16"/>
    <p:sldId id="289" r:id="rId17"/>
    <p:sldId id="290" r:id="rId18"/>
    <p:sldId id="291" r:id="rId19"/>
    <p:sldId id="284" r:id="rId20"/>
    <p:sldId id="283" r:id="rId21"/>
  </p:sldIdLst>
  <p:sldSz cx="12192000" cy="6858000"/>
  <p:notesSz cx="9296400" cy="7010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038"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6000" b="0" i="0">
                <a:solidFill>
                  <a:schemeClr val="tx1"/>
                </a:solidFill>
                <a:latin typeface="Corbel"/>
                <a:cs typeface="Corbe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000" b="0" i="0">
                <a:solidFill>
                  <a:schemeClr val="tx1"/>
                </a:solidFill>
                <a:latin typeface="Corbel"/>
                <a:cs typeface="Corbel"/>
              </a:defRPr>
            </a:lvl1pPr>
          </a:lstStyle>
          <a:p>
            <a:pPr marL="12700">
              <a:lnSpc>
                <a:spcPts val="1040"/>
              </a:lnSpc>
            </a:pPr>
            <a:r>
              <a:rPr dirty="0"/>
              <a:t>Public</a:t>
            </a:r>
            <a:r>
              <a:rPr spc="-5" dirty="0"/>
              <a:t> </a:t>
            </a:r>
            <a:r>
              <a:rPr dirty="0"/>
              <a:t>Works</a:t>
            </a:r>
            <a:r>
              <a:rPr spc="-10" dirty="0"/>
              <a:t> </a:t>
            </a:r>
            <a:r>
              <a:rPr dirty="0"/>
              <a:t>/</a:t>
            </a:r>
            <a:r>
              <a:rPr spc="-40" dirty="0"/>
              <a:t> </a:t>
            </a:r>
            <a:r>
              <a:rPr dirty="0"/>
              <a:t>Facilities</a:t>
            </a:r>
            <a:r>
              <a:rPr spc="5" dirty="0"/>
              <a:t> </a:t>
            </a:r>
            <a:r>
              <a:rPr dirty="0"/>
              <a:t>-</a:t>
            </a:r>
            <a:r>
              <a:rPr spc="-30" dirty="0"/>
              <a:t> </a:t>
            </a:r>
            <a:r>
              <a:rPr dirty="0"/>
              <a:t>2023</a:t>
            </a:r>
            <a:r>
              <a:rPr spc="-25" dirty="0"/>
              <a:t> </a:t>
            </a:r>
            <a:r>
              <a:rPr dirty="0"/>
              <a:t>Budget</a:t>
            </a:r>
            <a:r>
              <a:rPr spc="-20" dirty="0"/>
              <a:t> </a:t>
            </a:r>
            <a:r>
              <a:rPr spc="-10" dirty="0"/>
              <a:t>Presentation</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11/6/2024</a:t>
            </a:fld>
            <a:endParaRPr lang="en-US"/>
          </a:p>
        </p:txBody>
      </p:sp>
      <p:sp>
        <p:nvSpPr>
          <p:cNvPr id="6" name="Holder 6"/>
          <p:cNvSpPr>
            <a:spLocks noGrp="1"/>
          </p:cNvSpPr>
          <p:nvPr>
            <p:ph type="sldNum" sz="quarter" idx="7"/>
          </p:nvPr>
        </p:nvSpPr>
        <p:spPr/>
        <p:txBody>
          <a:bodyPr lIns="0" tIns="0" rIns="0" bIns="0"/>
          <a:lstStyle>
            <a:lvl1pPr>
              <a:defRPr sz="1000" b="0" i="0">
                <a:solidFill>
                  <a:schemeClr val="tx1"/>
                </a:solidFill>
                <a:latin typeface="Corbel"/>
                <a:cs typeface="Corbel"/>
              </a:defRPr>
            </a:lvl1pPr>
          </a:lstStyle>
          <a:p>
            <a:pPr marL="40640">
              <a:lnSpc>
                <a:spcPts val="1040"/>
              </a:lnSpc>
            </a:pP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84496" y="0"/>
            <a:ext cx="1062990" cy="2778760"/>
          </a:xfrm>
          <a:custGeom>
            <a:avLst/>
            <a:gdLst/>
            <a:ahLst/>
            <a:cxnLst/>
            <a:rect l="l" t="t" r="r" b="b"/>
            <a:pathLst>
              <a:path w="1062989" h="2778760">
                <a:moveTo>
                  <a:pt x="1062596" y="0"/>
                </a:moveTo>
                <a:lnTo>
                  <a:pt x="681558" y="0"/>
                </a:lnTo>
                <a:lnTo>
                  <a:pt x="0" y="2687764"/>
                </a:lnTo>
                <a:lnTo>
                  <a:pt x="357238" y="2778252"/>
                </a:lnTo>
                <a:lnTo>
                  <a:pt x="1062596" y="0"/>
                </a:lnTo>
                <a:close/>
              </a:path>
            </a:pathLst>
          </a:custGeom>
          <a:solidFill>
            <a:srgbClr val="2FACEB"/>
          </a:solidFill>
        </p:spPr>
        <p:txBody>
          <a:bodyPr wrap="square" lIns="0" tIns="0" rIns="0" bIns="0" rtlCol="0"/>
          <a:lstStyle/>
          <a:p>
            <a:endParaRPr/>
          </a:p>
        </p:txBody>
      </p:sp>
      <p:sp>
        <p:nvSpPr>
          <p:cNvPr id="17" name="bg object 17"/>
          <p:cNvSpPr/>
          <p:nvPr/>
        </p:nvSpPr>
        <p:spPr>
          <a:xfrm>
            <a:off x="545581" y="0"/>
            <a:ext cx="1035685" cy="2668905"/>
          </a:xfrm>
          <a:custGeom>
            <a:avLst/>
            <a:gdLst/>
            <a:ahLst/>
            <a:cxnLst/>
            <a:rect l="l" t="t" r="r" b="b"/>
            <a:pathLst>
              <a:path w="1035685" h="2668905">
                <a:moveTo>
                  <a:pt x="1035164" y="0"/>
                </a:moveTo>
                <a:lnTo>
                  <a:pt x="652119" y="0"/>
                </a:lnTo>
                <a:lnTo>
                  <a:pt x="0" y="2578049"/>
                </a:lnTo>
                <a:lnTo>
                  <a:pt x="348094" y="2663761"/>
                </a:lnTo>
                <a:lnTo>
                  <a:pt x="357644" y="2668524"/>
                </a:lnTo>
                <a:lnTo>
                  <a:pt x="1035164" y="0"/>
                </a:lnTo>
                <a:close/>
              </a:path>
            </a:pathLst>
          </a:custGeom>
          <a:solidFill>
            <a:srgbClr val="585858"/>
          </a:solidFill>
        </p:spPr>
        <p:txBody>
          <a:bodyPr wrap="square" lIns="0" tIns="0" rIns="0" bIns="0" rtlCol="0"/>
          <a:lstStyle/>
          <a:p>
            <a:endParaRPr/>
          </a:p>
        </p:txBody>
      </p:sp>
      <p:sp>
        <p:nvSpPr>
          <p:cNvPr id="18" name="bg object 18"/>
          <p:cNvSpPr/>
          <p:nvPr/>
        </p:nvSpPr>
        <p:spPr>
          <a:xfrm>
            <a:off x="545594" y="2583179"/>
            <a:ext cx="2694940" cy="4274820"/>
          </a:xfrm>
          <a:custGeom>
            <a:avLst/>
            <a:gdLst/>
            <a:ahLst/>
            <a:cxnLst/>
            <a:rect l="l" t="t" r="r" b="b"/>
            <a:pathLst>
              <a:path w="2694940" h="4274820">
                <a:moveTo>
                  <a:pt x="0" y="0"/>
                </a:moveTo>
                <a:lnTo>
                  <a:pt x="2575344" y="4274820"/>
                </a:lnTo>
                <a:lnTo>
                  <a:pt x="2694432" y="4274820"/>
                </a:lnTo>
                <a:lnTo>
                  <a:pt x="0" y="0"/>
                </a:lnTo>
                <a:close/>
              </a:path>
            </a:pathLst>
          </a:custGeom>
          <a:solidFill>
            <a:srgbClr val="252525"/>
          </a:solidFill>
        </p:spPr>
        <p:txBody>
          <a:bodyPr wrap="square" lIns="0" tIns="0" rIns="0" bIns="0" rtlCol="0"/>
          <a:lstStyle/>
          <a:p>
            <a:endParaRPr/>
          </a:p>
        </p:txBody>
      </p:sp>
      <p:sp>
        <p:nvSpPr>
          <p:cNvPr id="19" name="bg object 19"/>
          <p:cNvSpPr/>
          <p:nvPr/>
        </p:nvSpPr>
        <p:spPr>
          <a:xfrm>
            <a:off x="989077" y="2692907"/>
            <a:ext cx="3331845" cy="4165600"/>
          </a:xfrm>
          <a:custGeom>
            <a:avLst/>
            <a:gdLst/>
            <a:ahLst/>
            <a:cxnLst/>
            <a:rect l="l" t="t" r="r" b="b"/>
            <a:pathLst>
              <a:path w="3331845" h="4165600">
                <a:moveTo>
                  <a:pt x="0" y="0"/>
                </a:moveTo>
                <a:lnTo>
                  <a:pt x="3207664" y="4165091"/>
                </a:lnTo>
                <a:lnTo>
                  <a:pt x="3331464" y="4165091"/>
                </a:lnTo>
                <a:lnTo>
                  <a:pt x="0" y="0"/>
                </a:lnTo>
                <a:close/>
              </a:path>
            </a:pathLst>
          </a:custGeom>
          <a:solidFill>
            <a:srgbClr val="0B5A82"/>
          </a:solidFill>
        </p:spPr>
        <p:txBody>
          <a:bodyPr wrap="square" lIns="0" tIns="0" rIns="0" bIns="0" rtlCol="0"/>
          <a:lstStyle/>
          <a:p>
            <a:endParaRPr/>
          </a:p>
        </p:txBody>
      </p:sp>
      <p:sp>
        <p:nvSpPr>
          <p:cNvPr id="20" name="bg object 20"/>
          <p:cNvSpPr/>
          <p:nvPr/>
        </p:nvSpPr>
        <p:spPr>
          <a:xfrm>
            <a:off x="984504" y="2688339"/>
            <a:ext cx="4577080" cy="4170045"/>
          </a:xfrm>
          <a:custGeom>
            <a:avLst/>
            <a:gdLst/>
            <a:ahLst/>
            <a:cxnLst/>
            <a:rect l="l" t="t" r="r" b="b"/>
            <a:pathLst>
              <a:path w="4577080" h="4170045">
                <a:moveTo>
                  <a:pt x="0" y="0"/>
                </a:moveTo>
                <a:lnTo>
                  <a:pt x="4762" y="4762"/>
                </a:lnTo>
                <a:lnTo>
                  <a:pt x="3336785" y="4169664"/>
                </a:lnTo>
                <a:lnTo>
                  <a:pt x="4576572" y="4169664"/>
                </a:lnTo>
                <a:lnTo>
                  <a:pt x="357174" y="90462"/>
                </a:lnTo>
                <a:lnTo>
                  <a:pt x="0" y="0"/>
                </a:lnTo>
                <a:close/>
              </a:path>
            </a:pathLst>
          </a:custGeom>
          <a:solidFill>
            <a:srgbClr val="1286C3"/>
          </a:solidFill>
        </p:spPr>
        <p:txBody>
          <a:bodyPr wrap="square" lIns="0" tIns="0" rIns="0" bIns="0" rtlCol="0"/>
          <a:lstStyle/>
          <a:p>
            <a:endParaRPr/>
          </a:p>
        </p:txBody>
      </p:sp>
      <p:sp>
        <p:nvSpPr>
          <p:cNvPr id="21" name="bg object 21"/>
          <p:cNvSpPr/>
          <p:nvPr/>
        </p:nvSpPr>
        <p:spPr>
          <a:xfrm>
            <a:off x="545588" y="2578611"/>
            <a:ext cx="3584575" cy="4279900"/>
          </a:xfrm>
          <a:custGeom>
            <a:avLst/>
            <a:gdLst/>
            <a:ahLst/>
            <a:cxnLst/>
            <a:rect l="l" t="t" r="r" b="b"/>
            <a:pathLst>
              <a:path w="3584575" h="4279900">
                <a:moveTo>
                  <a:pt x="0" y="0"/>
                </a:moveTo>
                <a:lnTo>
                  <a:pt x="0" y="4762"/>
                </a:lnTo>
                <a:lnTo>
                  <a:pt x="2693885" y="4279392"/>
                </a:lnTo>
                <a:lnTo>
                  <a:pt x="3584448" y="4279392"/>
                </a:lnTo>
                <a:lnTo>
                  <a:pt x="419087" y="176187"/>
                </a:lnTo>
                <a:lnTo>
                  <a:pt x="361937" y="95237"/>
                </a:lnTo>
                <a:lnTo>
                  <a:pt x="357174" y="90474"/>
                </a:lnTo>
                <a:lnTo>
                  <a:pt x="0" y="0"/>
                </a:lnTo>
                <a:close/>
              </a:path>
            </a:pathLst>
          </a:custGeom>
          <a:solidFill>
            <a:srgbClr val="404040"/>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6000" b="0" i="0">
                <a:solidFill>
                  <a:schemeClr val="tx1"/>
                </a:solidFill>
                <a:latin typeface="Corbel"/>
                <a:cs typeface="Corbe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000" b="0" i="0">
                <a:solidFill>
                  <a:schemeClr val="tx1"/>
                </a:solidFill>
                <a:latin typeface="Corbel"/>
                <a:cs typeface="Corbel"/>
              </a:defRPr>
            </a:lvl1pPr>
          </a:lstStyle>
          <a:p>
            <a:pPr marL="12700">
              <a:lnSpc>
                <a:spcPts val="1040"/>
              </a:lnSpc>
            </a:pPr>
            <a:r>
              <a:rPr dirty="0"/>
              <a:t>Public</a:t>
            </a:r>
            <a:r>
              <a:rPr spc="-5" dirty="0"/>
              <a:t> </a:t>
            </a:r>
            <a:r>
              <a:rPr dirty="0"/>
              <a:t>Works</a:t>
            </a:r>
            <a:r>
              <a:rPr spc="-10" dirty="0"/>
              <a:t> </a:t>
            </a:r>
            <a:r>
              <a:rPr dirty="0"/>
              <a:t>/</a:t>
            </a:r>
            <a:r>
              <a:rPr spc="-40" dirty="0"/>
              <a:t> </a:t>
            </a:r>
            <a:r>
              <a:rPr dirty="0"/>
              <a:t>Facilities</a:t>
            </a:r>
            <a:r>
              <a:rPr spc="5" dirty="0"/>
              <a:t> </a:t>
            </a:r>
            <a:r>
              <a:rPr dirty="0"/>
              <a:t>-</a:t>
            </a:r>
            <a:r>
              <a:rPr spc="-30" dirty="0"/>
              <a:t> </a:t>
            </a:r>
            <a:r>
              <a:rPr dirty="0"/>
              <a:t>2023</a:t>
            </a:r>
            <a:r>
              <a:rPr spc="-25" dirty="0"/>
              <a:t> </a:t>
            </a:r>
            <a:r>
              <a:rPr dirty="0"/>
              <a:t>Budget</a:t>
            </a:r>
            <a:r>
              <a:rPr spc="-20" dirty="0"/>
              <a:t> </a:t>
            </a:r>
            <a:r>
              <a:rPr spc="-10" dirty="0"/>
              <a:t>Presentation</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11/6/2024</a:t>
            </a:fld>
            <a:endParaRPr lang="en-US"/>
          </a:p>
        </p:txBody>
      </p:sp>
      <p:sp>
        <p:nvSpPr>
          <p:cNvPr id="6" name="Holder 6"/>
          <p:cNvSpPr>
            <a:spLocks noGrp="1"/>
          </p:cNvSpPr>
          <p:nvPr>
            <p:ph type="sldNum" sz="quarter" idx="7"/>
          </p:nvPr>
        </p:nvSpPr>
        <p:spPr/>
        <p:txBody>
          <a:bodyPr lIns="0" tIns="0" rIns="0" bIns="0"/>
          <a:lstStyle>
            <a:lvl1pPr>
              <a:defRPr sz="1000" b="0" i="0">
                <a:solidFill>
                  <a:schemeClr val="tx1"/>
                </a:solidFill>
                <a:latin typeface="Corbel"/>
                <a:cs typeface="Corbel"/>
              </a:defRPr>
            </a:lvl1pPr>
          </a:lstStyle>
          <a:p>
            <a:pPr marL="40640">
              <a:lnSpc>
                <a:spcPts val="1040"/>
              </a:lnSpc>
            </a:pP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0" i="0">
                <a:solidFill>
                  <a:schemeClr val="tx1"/>
                </a:solidFill>
                <a:latin typeface="Corbel"/>
                <a:cs typeface="Corbe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0" i="0">
                <a:solidFill>
                  <a:schemeClr val="tx1"/>
                </a:solidFill>
                <a:latin typeface="Corbel"/>
                <a:cs typeface="Corbel"/>
              </a:defRPr>
            </a:lvl1pPr>
          </a:lstStyle>
          <a:p>
            <a:pPr marL="12700">
              <a:lnSpc>
                <a:spcPts val="1040"/>
              </a:lnSpc>
            </a:pPr>
            <a:r>
              <a:rPr dirty="0"/>
              <a:t>Public</a:t>
            </a:r>
            <a:r>
              <a:rPr spc="-5" dirty="0"/>
              <a:t> </a:t>
            </a:r>
            <a:r>
              <a:rPr dirty="0"/>
              <a:t>Works</a:t>
            </a:r>
            <a:r>
              <a:rPr spc="-10" dirty="0"/>
              <a:t> </a:t>
            </a:r>
            <a:r>
              <a:rPr dirty="0"/>
              <a:t>/</a:t>
            </a:r>
            <a:r>
              <a:rPr spc="-40" dirty="0"/>
              <a:t> </a:t>
            </a:r>
            <a:r>
              <a:rPr dirty="0"/>
              <a:t>Facilities</a:t>
            </a:r>
            <a:r>
              <a:rPr spc="5" dirty="0"/>
              <a:t> </a:t>
            </a:r>
            <a:r>
              <a:rPr dirty="0"/>
              <a:t>-</a:t>
            </a:r>
            <a:r>
              <a:rPr spc="-30" dirty="0"/>
              <a:t> </a:t>
            </a:r>
            <a:r>
              <a:rPr dirty="0"/>
              <a:t>2023</a:t>
            </a:r>
            <a:r>
              <a:rPr spc="-25" dirty="0"/>
              <a:t> </a:t>
            </a:r>
            <a:r>
              <a:rPr dirty="0"/>
              <a:t>Budget</a:t>
            </a:r>
            <a:r>
              <a:rPr spc="-20" dirty="0"/>
              <a:t> </a:t>
            </a:r>
            <a:r>
              <a:rPr spc="-10" dirty="0"/>
              <a:t>Presentation</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11/6/2024</a:t>
            </a:fld>
            <a:endParaRPr lang="en-US"/>
          </a:p>
        </p:txBody>
      </p:sp>
      <p:sp>
        <p:nvSpPr>
          <p:cNvPr id="7" name="Holder 7"/>
          <p:cNvSpPr>
            <a:spLocks noGrp="1"/>
          </p:cNvSpPr>
          <p:nvPr>
            <p:ph type="sldNum" sz="quarter" idx="7"/>
          </p:nvPr>
        </p:nvSpPr>
        <p:spPr/>
        <p:txBody>
          <a:bodyPr lIns="0" tIns="0" rIns="0" bIns="0"/>
          <a:lstStyle>
            <a:lvl1pPr>
              <a:defRPr sz="1000" b="0" i="0">
                <a:solidFill>
                  <a:schemeClr val="tx1"/>
                </a:solidFill>
                <a:latin typeface="Corbel"/>
                <a:cs typeface="Corbel"/>
              </a:defRPr>
            </a:lvl1pPr>
          </a:lstStyle>
          <a:p>
            <a:pPr marL="40640">
              <a:lnSpc>
                <a:spcPts val="1040"/>
              </a:lnSpc>
            </a:pP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84496" y="0"/>
            <a:ext cx="1062990" cy="2778760"/>
          </a:xfrm>
          <a:custGeom>
            <a:avLst/>
            <a:gdLst/>
            <a:ahLst/>
            <a:cxnLst/>
            <a:rect l="l" t="t" r="r" b="b"/>
            <a:pathLst>
              <a:path w="1062989" h="2778760">
                <a:moveTo>
                  <a:pt x="1062596" y="0"/>
                </a:moveTo>
                <a:lnTo>
                  <a:pt x="681558" y="0"/>
                </a:lnTo>
                <a:lnTo>
                  <a:pt x="0" y="2687764"/>
                </a:lnTo>
                <a:lnTo>
                  <a:pt x="357238" y="2778252"/>
                </a:lnTo>
                <a:lnTo>
                  <a:pt x="1062596" y="0"/>
                </a:lnTo>
                <a:close/>
              </a:path>
            </a:pathLst>
          </a:custGeom>
          <a:solidFill>
            <a:srgbClr val="2FACEB"/>
          </a:solidFill>
        </p:spPr>
        <p:txBody>
          <a:bodyPr wrap="square" lIns="0" tIns="0" rIns="0" bIns="0" rtlCol="0"/>
          <a:lstStyle/>
          <a:p>
            <a:endParaRPr/>
          </a:p>
        </p:txBody>
      </p:sp>
      <p:sp>
        <p:nvSpPr>
          <p:cNvPr id="17" name="bg object 17"/>
          <p:cNvSpPr/>
          <p:nvPr/>
        </p:nvSpPr>
        <p:spPr>
          <a:xfrm>
            <a:off x="545581" y="0"/>
            <a:ext cx="1035685" cy="2668905"/>
          </a:xfrm>
          <a:custGeom>
            <a:avLst/>
            <a:gdLst/>
            <a:ahLst/>
            <a:cxnLst/>
            <a:rect l="l" t="t" r="r" b="b"/>
            <a:pathLst>
              <a:path w="1035685" h="2668905">
                <a:moveTo>
                  <a:pt x="1035164" y="0"/>
                </a:moveTo>
                <a:lnTo>
                  <a:pt x="652119" y="0"/>
                </a:lnTo>
                <a:lnTo>
                  <a:pt x="0" y="2578049"/>
                </a:lnTo>
                <a:lnTo>
                  <a:pt x="348094" y="2663761"/>
                </a:lnTo>
                <a:lnTo>
                  <a:pt x="357644" y="2668524"/>
                </a:lnTo>
                <a:lnTo>
                  <a:pt x="1035164" y="0"/>
                </a:lnTo>
                <a:close/>
              </a:path>
            </a:pathLst>
          </a:custGeom>
          <a:solidFill>
            <a:srgbClr val="585858"/>
          </a:solidFill>
        </p:spPr>
        <p:txBody>
          <a:bodyPr wrap="square" lIns="0" tIns="0" rIns="0" bIns="0" rtlCol="0"/>
          <a:lstStyle/>
          <a:p>
            <a:endParaRPr/>
          </a:p>
        </p:txBody>
      </p:sp>
      <p:sp>
        <p:nvSpPr>
          <p:cNvPr id="18" name="bg object 18"/>
          <p:cNvSpPr/>
          <p:nvPr/>
        </p:nvSpPr>
        <p:spPr>
          <a:xfrm>
            <a:off x="545594" y="2583179"/>
            <a:ext cx="2694940" cy="4274820"/>
          </a:xfrm>
          <a:custGeom>
            <a:avLst/>
            <a:gdLst/>
            <a:ahLst/>
            <a:cxnLst/>
            <a:rect l="l" t="t" r="r" b="b"/>
            <a:pathLst>
              <a:path w="2694940" h="4274820">
                <a:moveTo>
                  <a:pt x="0" y="0"/>
                </a:moveTo>
                <a:lnTo>
                  <a:pt x="2575344" y="4274820"/>
                </a:lnTo>
                <a:lnTo>
                  <a:pt x="2694432" y="4274820"/>
                </a:lnTo>
                <a:lnTo>
                  <a:pt x="0" y="0"/>
                </a:lnTo>
                <a:close/>
              </a:path>
            </a:pathLst>
          </a:custGeom>
          <a:solidFill>
            <a:srgbClr val="252525"/>
          </a:solidFill>
        </p:spPr>
        <p:txBody>
          <a:bodyPr wrap="square" lIns="0" tIns="0" rIns="0" bIns="0" rtlCol="0"/>
          <a:lstStyle/>
          <a:p>
            <a:endParaRPr/>
          </a:p>
        </p:txBody>
      </p:sp>
      <p:sp>
        <p:nvSpPr>
          <p:cNvPr id="19" name="bg object 19"/>
          <p:cNvSpPr/>
          <p:nvPr/>
        </p:nvSpPr>
        <p:spPr>
          <a:xfrm>
            <a:off x="989077" y="2692907"/>
            <a:ext cx="3331845" cy="4165600"/>
          </a:xfrm>
          <a:custGeom>
            <a:avLst/>
            <a:gdLst/>
            <a:ahLst/>
            <a:cxnLst/>
            <a:rect l="l" t="t" r="r" b="b"/>
            <a:pathLst>
              <a:path w="3331845" h="4165600">
                <a:moveTo>
                  <a:pt x="0" y="0"/>
                </a:moveTo>
                <a:lnTo>
                  <a:pt x="3207664" y="4165091"/>
                </a:lnTo>
                <a:lnTo>
                  <a:pt x="3331464" y="4165091"/>
                </a:lnTo>
                <a:lnTo>
                  <a:pt x="0" y="0"/>
                </a:lnTo>
                <a:close/>
              </a:path>
            </a:pathLst>
          </a:custGeom>
          <a:solidFill>
            <a:srgbClr val="0B5A82"/>
          </a:solidFill>
        </p:spPr>
        <p:txBody>
          <a:bodyPr wrap="square" lIns="0" tIns="0" rIns="0" bIns="0" rtlCol="0"/>
          <a:lstStyle/>
          <a:p>
            <a:endParaRPr/>
          </a:p>
        </p:txBody>
      </p:sp>
      <p:sp>
        <p:nvSpPr>
          <p:cNvPr id="20" name="bg object 20"/>
          <p:cNvSpPr/>
          <p:nvPr/>
        </p:nvSpPr>
        <p:spPr>
          <a:xfrm>
            <a:off x="984504" y="2688339"/>
            <a:ext cx="4577080" cy="4170045"/>
          </a:xfrm>
          <a:custGeom>
            <a:avLst/>
            <a:gdLst/>
            <a:ahLst/>
            <a:cxnLst/>
            <a:rect l="l" t="t" r="r" b="b"/>
            <a:pathLst>
              <a:path w="4577080" h="4170045">
                <a:moveTo>
                  <a:pt x="0" y="0"/>
                </a:moveTo>
                <a:lnTo>
                  <a:pt x="4762" y="4762"/>
                </a:lnTo>
                <a:lnTo>
                  <a:pt x="3336785" y="4169664"/>
                </a:lnTo>
                <a:lnTo>
                  <a:pt x="4576572" y="4169664"/>
                </a:lnTo>
                <a:lnTo>
                  <a:pt x="357174" y="90462"/>
                </a:lnTo>
                <a:lnTo>
                  <a:pt x="0" y="0"/>
                </a:lnTo>
                <a:close/>
              </a:path>
            </a:pathLst>
          </a:custGeom>
          <a:solidFill>
            <a:srgbClr val="1286C3"/>
          </a:solidFill>
        </p:spPr>
        <p:txBody>
          <a:bodyPr wrap="square" lIns="0" tIns="0" rIns="0" bIns="0" rtlCol="0"/>
          <a:lstStyle/>
          <a:p>
            <a:endParaRPr/>
          </a:p>
        </p:txBody>
      </p:sp>
      <p:sp>
        <p:nvSpPr>
          <p:cNvPr id="21" name="bg object 21"/>
          <p:cNvSpPr/>
          <p:nvPr/>
        </p:nvSpPr>
        <p:spPr>
          <a:xfrm>
            <a:off x="545588" y="2578611"/>
            <a:ext cx="3584575" cy="4279900"/>
          </a:xfrm>
          <a:custGeom>
            <a:avLst/>
            <a:gdLst/>
            <a:ahLst/>
            <a:cxnLst/>
            <a:rect l="l" t="t" r="r" b="b"/>
            <a:pathLst>
              <a:path w="3584575" h="4279900">
                <a:moveTo>
                  <a:pt x="0" y="0"/>
                </a:moveTo>
                <a:lnTo>
                  <a:pt x="0" y="4762"/>
                </a:lnTo>
                <a:lnTo>
                  <a:pt x="2693885" y="4279392"/>
                </a:lnTo>
                <a:lnTo>
                  <a:pt x="3584448" y="4279392"/>
                </a:lnTo>
                <a:lnTo>
                  <a:pt x="419087" y="176187"/>
                </a:lnTo>
                <a:lnTo>
                  <a:pt x="361937" y="95237"/>
                </a:lnTo>
                <a:lnTo>
                  <a:pt x="357174" y="90474"/>
                </a:lnTo>
                <a:lnTo>
                  <a:pt x="0" y="0"/>
                </a:lnTo>
                <a:close/>
              </a:path>
            </a:pathLst>
          </a:custGeom>
          <a:solidFill>
            <a:srgbClr val="404040"/>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6000" b="0" i="0">
                <a:solidFill>
                  <a:schemeClr val="tx1"/>
                </a:solidFill>
                <a:latin typeface="Corbel"/>
                <a:cs typeface="Corbel"/>
              </a:defRPr>
            </a:lvl1pPr>
          </a:lstStyle>
          <a:p>
            <a:endParaRPr/>
          </a:p>
        </p:txBody>
      </p:sp>
      <p:sp>
        <p:nvSpPr>
          <p:cNvPr id="3" name="Holder 3"/>
          <p:cNvSpPr>
            <a:spLocks noGrp="1"/>
          </p:cNvSpPr>
          <p:nvPr>
            <p:ph type="ftr" sz="quarter" idx="5"/>
          </p:nvPr>
        </p:nvSpPr>
        <p:spPr/>
        <p:txBody>
          <a:bodyPr lIns="0" tIns="0" rIns="0" bIns="0"/>
          <a:lstStyle>
            <a:lvl1pPr>
              <a:defRPr sz="1000" b="0" i="0">
                <a:solidFill>
                  <a:schemeClr val="tx1"/>
                </a:solidFill>
                <a:latin typeface="Corbel"/>
                <a:cs typeface="Corbel"/>
              </a:defRPr>
            </a:lvl1pPr>
          </a:lstStyle>
          <a:p>
            <a:pPr marL="12700">
              <a:lnSpc>
                <a:spcPts val="1040"/>
              </a:lnSpc>
            </a:pPr>
            <a:r>
              <a:rPr dirty="0"/>
              <a:t>Public</a:t>
            </a:r>
            <a:r>
              <a:rPr spc="-5" dirty="0"/>
              <a:t> </a:t>
            </a:r>
            <a:r>
              <a:rPr dirty="0"/>
              <a:t>Works</a:t>
            </a:r>
            <a:r>
              <a:rPr spc="-10" dirty="0"/>
              <a:t> </a:t>
            </a:r>
            <a:r>
              <a:rPr dirty="0"/>
              <a:t>/</a:t>
            </a:r>
            <a:r>
              <a:rPr spc="-40" dirty="0"/>
              <a:t> </a:t>
            </a:r>
            <a:r>
              <a:rPr dirty="0"/>
              <a:t>Facilities</a:t>
            </a:r>
            <a:r>
              <a:rPr spc="5" dirty="0"/>
              <a:t> </a:t>
            </a:r>
            <a:r>
              <a:rPr dirty="0"/>
              <a:t>-</a:t>
            </a:r>
            <a:r>
              <a:rPr spc="-30" dirty="0"/>
              <a:t> </a:t>
            </a:r>
            <a:r>
              <a:rPr dirty="0"/>
              <a:t>2023</a:t>
            </a:r>
            <a:r>
              <a:rPr spc="-25" dirty="0"/>
              <a:t> </a:t>
            </a:r>
            <a:r>
              <a:rPr dirty="0"/>
              <a:t>Budget</a:t>
            </a:r>
            <a:r>
              <a:rPr spc="-20" dirty="0"/>
              <a:t> </a:t>
            </a:r>
            <a:r>
              <a:rPr spc="-10" dirty="0"/>
              <a:t>Presentation</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11/6/2024</a:t>
            </a:fld>
            <a:endParaRPr lang="en-US"/>
          </a:p>
        </p:txBody>
      </p:sp>
      <p:sp>
        <p:nvSpPr>
          <p:cNvPr id="5" name="Holder 5"/>
          <p:cNvSpPr>
            <a:spLocks noGrp="1"/>
          </p:cNvSpPr>
          <p:nvPr>
            <p:ph type="sldNum" sz="quarter" idx="7"/>
          </p:nvPr>
        </p:nvSpPr>
        <p:spPr/>
        <p:txBody>
          <a:bodyPr lIns="0" tIns="0" rIns="0" bIns="0"/>
          <a:lstStyle>
            <a:lvl1pPr>
              <a:defRPr sz="1000" b="0" i="0">
                <a:solidFill>
                  <a:schemeClr val="tx1"/>
                </a:solidFill>
                <a:latin typeface="Corbel"/>
                <a:cs typeface="Corbel"/>
              </a:defRPr>
            </a:lvl1pPr>
          </a:lstStyle>
          <a:p>
            <a:pPr marL="40640">
              <a:lnSpc>
                <a:spcPts val="1040"/>
              </a:lnSpc>
            </a:pP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0" i="0">
                <a:solidFill>
                  <a:schemeClr val="tx1"/>
                </a:solidFill>
                <a:latin typeface="Corbel"/>
                <a:cs typeface="Corbel"/>
              </a:defRPr>
            </a:lvl1pPr>
          </a:lstStyle>
          <a:p>
            <a:pPr marL="12700">
              <a:lnSpc>
                <a:spcPts val="1040"/>
              </a:lnSpc>
            </a:pPr>
            <a:r>
              <a:rPr dirty="0"/>
              <a:t>Public</a:t>
            </a:r>
            <a:r>
              <a:rPr spc="-5" dirty="0"/>
              <a:t> </a:t>
            </a:r>
            <a:r>
              <a:rPr dirty="0"/>
              <a:t>Works</a:t>
            </a:r>
            <a:r>
              <a:rPr spc="-10" dirty="0"/>
              <a:t> </a:t>
            </a:r>
            <a:r>
              <a:rPr dirty="0"/>
              <a:t>/</a:t>
            </a:r>
            <a:r>
              <a:rPr spc="-40" dirty="0"/>
              <a:t> </a:t>
            </a:r>
            <a:r>
              <a:rPr dirty="0"/>
              <a:t>Facilities</a:t>
            </a:r>
            <a:r>
              <a:rPr spc="5" dirty="0"/>
              <a:t> </a:t>
            </a:r>
            <a:r>
              <a:rPr dirty="0"/>
              <a:t>-</a:t>
            </a:r>
            <a:r>
              <a:rPr spc="-30" dirty="0"/>
              <a:t> </a:t>
            </a:r>
            <a:r>
              <a:rPr dirty="0"/>
              <a:t>2023</a:t>
            </a:r>
            <a:r>
              <a:rPr spc="-25" dirty="0"/>
              <a:t> </a:t>
            </a:r>
            <a:r>
              <a:rPr dirty="0"/>
              <a:t>Budget</a:t>
            </a:r>
            <a:r>
              <a:rPr spc="-20" dirty="0"/>
              <a:t> </a:t>
            </a:r>
            <a:r>
              <a:rPr spc="-10" dirty="0"/>
              <a:t>Presentation</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11/6/2024</a:t>
            </a:fld>
            <a:endParaRPr lang="en-US"/>
          </a:p>
        </p:txBody>
      </p:sp>
      <p:sp>
        <p:nvSpPr>
          <p:cNvPr id="4" name="Holder 4"/>
          <p:cNvSpPr>
            <a:spLocks noGrp="1"/>
          </p:cNvSpPr>
          <p:nvPr>
            <p:ph type="sldNum" sz="quarter" idx="7"/>
          </p:nvPr>
        </p:nvSpPr>
        <p:spPr/>
        <p:txBody>
          <a:bodyPr lIns="0" tIns="0" rIns="0" bIns="0"/>
          <a:lstStyle>
            <a:lvl1pPr>
              <a:defRPr sz="1000" b="0" i="0">
                <a:solidFill>
                  <a:schemeClr val="tx1"/>
                </a:solidFill>
                <a:latin typeface="Corbel"/>
                <a:cs typeface="Corbel"/>
              </a:defRPr>
            </a:lvl1pPr>
          </a:lstStyle>
          <a:p>
            <a:pPr marL="40640">
              <a:lnSpc>
                <a:spcPts val="1040"/>
              </a:lnSpc>
            </a:pPr>
            <a:fld id="{81D60167-4931-47E6-BA6A-407CBD079E47}" type="slidenum">
              <a:rPr spc="-5" dirty="0"/>
              <a:t>‹#›</a:t>
            </a:fld>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2000" cy="6858000"/>
          </a:xfrm>
          <a:prstGeom prst="rect">
            <a:avLst/>
          </a:prstGeom>
        </p:spPr>
      </p:pic>
      <p:sp>
        <p:nvSpPr>
          <p:cNvPr id="17" name="bg object 17"/>
          <p:cNvSpPr/>
          <p:nvPr/>
        </p:nvSpPr>
        <p:spPr>
          <a:xfrm>
            <a:off x="984496" y="0"/>
            <a:ext cx="1062990" cy="2778760"/>
          </a:xfrm>
          <a:custGeom>
            <a:avLst/>
            <a:gdLst/>
            <a:ahLst/>
            <a:cxnLst/>
            <a:rect l="l" t="t" r="r" b="b"/>
            <a:pathLst>
              <a:path w="1062989" h="2778760">
                <a:moveTo>
                  <a:pt x="1062596" y="0"/>
                </a:moveTo>
                <a:lnTo>
                  <a:pt x="681558" y="0"/>
                </a:lnTo>
                <a:lnTo>
                  <a:pt x="0" y="2687764"/>
                </a:lnTo>
                <a:lnTo>
                  <a:pt x="357238" y="2778252"/>
                </a:lnTo>
                <a:lnTo>
                  <a:pt x="1062596" y="0"/>
                </a:lnTo>
                <a:close/>
              </a:path>
            </a:pathLst>
          </a:custGeom>
          <a:solidFill>
            <a:srgbClr val="2FACEB"/>
          </a:solidFill>
        </p:spPr>
        <p:txBody>
          <a:bodyPr wrap="square" lIns="0" tIns="0" rIns="0" bIns="0" rtlCol="0"/>
          <a:lstStyle/>
          <a:p>
            <a:endParaRPr/>
          </a:p>
        </p:txBody>
      </p:sp>
      <p:sp>
        <p:nvSpPr>
          <p:cNvPr id="18" name="bg object 18"/>
          <p:cNvSpPr/>
          <p:nvPr/>
        </p:nvSpPr>
        <p:spPr>
          <a:xfrm>
            <a:off x="545581" y="0"/>
            <a:ext cx="1035685" cy="2668905"/>
          </a:xfrm>
          <a:custGeom>
            <a:avLst/>
            <a:gdLst/>
            <a:ahLst/>
            <a:cxnLst/>
            <a:rect l="l" t="t" r="r" b="b"/>
            <a:pathLst>
              <a:path w="1035685" h="2668905">
                <a:moveTo>
                  <a:pt x="1035164" y="0"/>
                </a:moveTo>
                <a:lnTo>
                  <a:pt x="652119" y="0"/>
                </a:lnTo>
                <a:lnTo>
                  <a:pt x="0" y="2578049"/>
                </a:lnTo>
                <a:lnTo>
                  <a:pt x="348094" y="2663761"/>
                </a:lnTo>
                <a:lnTo>
                  <a:pt x="357644" y="2668524"/>
                </a:lnTo>
                <a:lnTo>
                  <a:pt x="1035164" y="0"/>
                </a:lnTo>
                <a:close/>
              </a:path>
            </a:pathLst>
          </a:custGeom>
          <a:solidFill>
            <a:srgbClr val="585858"/>
          </a:solidFill>
        </p:spPr>
        <p:txBody>
          <a:bodyPr wrap="square" lIns="0" tIns="0" rIns="0" bIns="0" rtlCol="0"/>
          <a:lstStyle/>
          <a:p>
            <a:endParaRPr/>
          </a:p>
        </p:txBody>
      </p:sp>
      <p:sp>
        <p:nvSpPr>
          <p:cNvPr id="19" name="bg object 19"/>
          <p:cNvSpPr/>
          <p:nvPr/>
        </p:nvSpPr>
        <p:spPr>
          <a:xfrm>
            <a:off x="545594" y="2583179"/>
            <a:ext cx="2694940" cy="4274820"/>
          </a:xfrm>
          <a:custGeom>
            <a:avLst/>
            <a:gdLst/>
            <a:ahLst/>
            <a:cxnLst/>
            <a:rect l="l" t="t" r="r" b="b"/>
            <a:pathLst>
              <a:path w="2694940" h="4274820">
                <a:moveTo>
                  <a:pt x="0" y="0"/>
                </a:moveTo>
                <a:lnTo>
                  <a:pt x="2575344" y="4274820"/>
                </a:lnTo>
                <a:lnTo>
                  <a:pt x="2694432" y="4274820"/>
                </a:lnTo>
                <a:lnTo>
                  <a:pt x="0" y="0"/>
                </a:lnTo>
                <a:close/>
              </a:path>
            </a:pathLst>
          </a:custGeom>
          <a:solidFill>
            <a:srgbClr val="252525"/>
          </a:solidFill>
        </p:spPr>
        <p:txBody>
          <a:bodyPr wrap="square" lIns="0" tIns="0" rIns="0" bIns="0" rtlCol="0"/>
          <a:lstStyle/>
          <a:p>
            <a:endParaRPr/>
          </a:p>
        </p:txBody>
      </p:sp>
      <p:sp>
        <p:nvSpPr>
          <p:cNvPr id="20" name="bg object 20"/>
          <p:cNvSpPr/>
          <p:nvPr/>
        </p:nvSpPr>
        <p:spPr>
          <a:xfrm>
            <a:off x="989077" y="2692907"/>
            <a:ext cx="3331845" cy="4165600"/>
          </a:xfrm>
          <a:custGeom>
            <a:avLst/>
            <a:gdLst/>
            <a:ahLst/>
            <a:cxnLst/>
            <a:rect l="l" t="t" r="r" b="b"/>
            <a:pathLst>
              <a:path w="3331845" h="4165600">
                <a:moveTo>
                  <a:pt x="0" y="0"/>
                </a:moveTo>
                <a:lnTo>
                  <a:pt x="3207664" y="4165091"/>
                </a:lnTo>
                <a:lnTo>
                  <a:pt x="3331464" y="4165091"/>
                </a:lnTo>
                <a:lnTo>
                  <a:pt x="0" y="0"/>
                </a:lnTo>
                <a:close/>
              </a:path>
            </a:pathLst>
          </a:custGeom>
          <a:solidFill>
            <a:srgbClr val="0B5A82"/>
          </a:solidFill>
        </p:spPr>
        <p:txBody>
          <a:bodyPr wrap="square" lIns="0" tIns="0" rIns="0" bIns="0" rtlCol="0"/>
          <a:lstStyle/>
          <a:p>
            <a:endParaRPr/>
          </a:p>
        </p:txBody>
      </p:sp>
      <p:sp>
        <p:nvSpPr>
          <p:cNvPr id="21" name="bg object 21"/>
          <p:cNvSpPr/>
          <p:nvPr/>
        </p:nvSpPr>
        <p:spPr>
          <a:xfrm>
            <a:off x="984503" y="2688339"/>
            <a:ext cx="4577080" cy="4170045"/>
          </a:xfrm>
          <a:custGeom>
            <a:avLst/>
            <a:gdLst/>
            <a:ahLst/>
            <a:cxnLst/>
            <a:rect l="l" t="t" r="r" b="b"/>
            <a:pathLst>
              <a:path w="4577080" h="4170045">
                <a:moveTo>
                  <a:pt x="0" y="0"/>
                </a:moveTo>
                <a:lnTo>
                  <a:pt x="4762" y="4762"/>
                </a:lnTo>
                <a:lnTo>
                  <a:pt x="3336785" y="4169664"/>
                </a:lnTo>
                <a:lnTo>
                  <a:pt x="4576572" y="4169664"/>
                </a:lnTo>
                <a:lnTo>
                  <a:pt x="357174" y="90462"/>
                </a:lnTo>
                <a:lnTo>
                  <a:pt x="0" y="0"/>
                </a:lnTo>
                <a:close/>
              </a:path>
            </a:pathLst>
          </a:custGeom>
          <a:solidFill>
            <a:srgbClr val="1286C3"/>
          </a:solidFill>
        </p:spPr>
        <p:txBody>
          <a:bodyPr wrap="square" lIns="0" tIns="0" rIns="0" bIns="0" rtlCol="0"/>
          <a:lstStyle/>
          <a:p>
            <a:endParaRPr/>
          </a:p>
        </p:txBody>
      </p:sp>
      <p:sp>
        <p:nvSpPr>
          <p:cNvPr id="22" name="bg object 22"/>
          <p:cNvSpPr/>
          <p:nvPr/>
        </p:nvSpPr>
        <p:spPr>
          <a:xfrm>
            <a:off x="545588" y="2578611"/>
            <a:ext cx="3584575" cy="4279900"/>
          </a:xfrm>
          <a:custGeom>
            <a:avLst/>
            <a:gdLst/>
            <a:ahLst/>
            <a:cxnLst/>
            <a:rect l="l" t="t" r="r" b="b"/>
            <a:pathLst>
              <a:path w="3584575" h="4279900">
                <a:moveTo>
                  <a:pt x="0" y="0"/>
                </a:moveTo>
                <a:lnTo>
                  <a:pt x="0" y="4762"/>
                </a:lnTo>
                <a:lnTo>
                  <a:pt x="2693885" y="4279392"/>
                </a:lnTo>
                <a:lnTo>
                  <a:pt x="3584448" y="4279392"/>
                </a:lnTo>
                <a:lnTo>
                  <a:pt x="419087" y="176187"/>
                </a:lnTo>
                <a:lnTo>
                  <a:pt x="361937" y="95237"/>
                </a:lnTo>
                <a:lnTo>
                  <a:pt x="357174" y="90474"/>
                </a:lnTo>
                <a:lnTo>
                  <a:pt x="0" y="0"/>
                </a:lnTo>
                <a:close/>
              </a:path>
            </a:pathLst>
          </a:custGeom>
          <a:solidFill>
            <a:srgbClr val="404040"/>
          </a:solidFill>
        </p:spPr>
        <p:txBody>
          <a:bodyPr wrap="square" lIns="0" tIns="0" rIns="0" bIns="0" rtlCol="0"/>
          <a:lstStyle/>
          <a:p>
            <a:endParaRPr/>
          </a:p>
        </p:txBody>
      </p:sp>
      <p:sp>
        <p:nvSpPr>
          <p:cNvPr id="2" name="Holder 2"/>
          <p:cNvSpPr>
            <a:spLocks noGrp="1"/>
          </p:cNvSpPr>
          <p:nvPr>
            <p:ph type="title"/>
          </p:nvPr>
        </p:nvSpPr>
        <p:spPr>
          <a:xfrm>
            <a:off x="5113417" y="2281449"/>
            <a:ext cx="4205605" cy="939800"/>
          </a:xfrm>
          <a:prstGeom prst="rect">
            <a:avLst/>
          </a:prstGeom>
        </p:spPr>
        <p:txBody>
          <a:bodyPr wrap="square" lIns="0" tIns="0" rIns="0" bIns="0">
            <a:spAutoFit/>
          </a:bodyPr>
          <a:lstStyle>
            <a:lvl1pPr>
              <a:defRPr sz="6000" b="0" i="0">
                <a:solidFill>
                  <a:schemeClr val="tx1"/>
                </a:solidFill>
                <a:latin typeface="Corbel"/>
                <a:cs typeface="Corbel"/>
              </a:defRPr>
            </a:lvl1pPr>
          </a:lstStyle>
          <a:p>
            <a:endParaRPr/>
          </a:p>
        </p:txBody>
      </p:sp>
      <p:sp>
        <p:nvSpPr>
          <p:cNvPr id="3" name="Holder 3"/>
          <p:cNvSpPr>
            <a:spLocks noGrp="1"/>
          </p:cNvSpPr>
          <p:nvPr>
            <p:ph type="body" idx="1"/>
          </p:nvPr>
        </p:nvSpPr>
        <p:spPr>
          <a:xfrm>
            <a:off x="3432699" y="2656099"/>
            <a:ext cx="7577455" cy="141223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5204443" y="6280025"/>
            <a:ext cx="2866666" cy="257135"/>
          </a:xfrm>
          <a:prstGeom prst="rect">
            <a:avLst/>
          </a:prstGeom>
        </p:spPr>
        <p:txBody>
          <a:bodyPr wrap="square" lIns="0" tIns="0" rIns="0" bIns="0">
            <a:spAutoFit/>
          </a:bodyPr>
          <a:lstStyle>
            <a:lvl1pPr>
              <a:defRPr sz="1000" b="0" i="0">
                <a:solidFill>
                  <a:schemeClr val="tx1"/>
                </a:solidFill>
                <a:latin typeface="Corbel"/>
                <a:cs typeface="Corbel"/>
              </a:defRPr>
            </a:lvl1pPr>
          </a:lstStyle>
          <a:p>
            <a:pPr marL="12700">
              <a:lnSpc>
                <a:spcPts val="1040"/>
              </a:lnSpc>
            </a:pPr>
            <a:r>
              <a:rPr dirty="0"/>
              <a:t>Public</a:t>
            </a:r>
            <a:r>
              <a:rPr spc="-5" dirty="0"/>
              <a:t> </a:t>
            </a:r>
            <a:r>
              <a:rPr dirty="0"/>
              <a:t>Works</a:t>
            </a:r>
            <a:r>
              <a:rPr spc="-10" dirty="0"/>
              <a:t> </a:t>
            </a:r>
            <a:r>
              <a:rPr dirty="0"/>
              <a:t>/</a:t>
            </a:r>
            <a:r>
              <a:rPr spc="-40" dirty="0"/>
              <a:t> </a:t>
            </a:r>
            <a:r>
              <a:rPr dirty="0"/>
              <a:t>Facilities</a:t>
            </a:r>
            <a:r>
              <a:rPr spc="5" dirty="0"/>
              <a:t> </a:t>
            </a:r>
            <a:r>
              <a:rPr dirty="0"/>
              <a:t>-</a:t>
            </a:r>
            <a:r>
              <a:rPr spc="-30" dirty="0"/>
              <a:t> </a:t>
            </a:r>
            <a:r>
              <a:rPr dirty="0"/>
              <a:t>2023</a:t>
            </a:r>
            <a:r>
              <a:rPr spc="-25" dirty="0"/>
              <a:t> </a:t>
            </a:r>
            <a:r>
              <a:rPr dirty="0"/>
              <a:t>Budget</a:t>
            </a:r>
            <a:r>
              <a:rPr spc="-20" dirty="0"/>
              <a:t> </a:t>
            </a:r>
            <a:r>
              <a:rPr spc="-10" dirty="0"/>
              <a:t>Presentation</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11/6/2024</a:t>
            </a:fld>
            <a:endParaRPr lang="en-US"/>
          </a:p>
        </p:txBody>
      </p:sp>
      <p:sp>
        <p:nvSpPr>
          <p:cNvPr id="6" name="Holder 6"/>
          <p:cNvSpPr>
            <a:spLocks noGrp="1"/>
          </p:cNvSpPr>
          <p:nvPr>
            <p:ph type="sldNum" sz="quarter" idx="7"/>
          </p:nvPr>
        </p:nvSpPr>
        <p:spPr>
          <a:xfrm>
            <a:off x="11305424" y="6001743"/>
            <a:ext cx="156716" cy="152400"/>
          </a:xfrm>
          <a:prstGeom prst="rect">
            <a:avLst/>
          </a:prstGeom>
        </p:spPr>
        <p:txBody>
          <a:bodyPr wrap="square" lIns="0" tIns="0" rIns="0" bIns="0">
            <a:spAutoFit/>
          </a:bodyPr>
          <a:lstStyle>
            <a:lvl1pPr>
              <a:defRPr sz="1000" b="0" i="0">
                <a:solidFill>
                  <a:schemeClr val="tx1"/>
                </a:solidFill>
                <a:latin typeface="Corbel"/>
                <a:cs typeface="Corbel"/>
              </a:defRPr>
            </a:lvl1pPr>
          </a:lstStyle>
          <a:p>
            <a:pPr marL="40640">
              <a:lnSpc>
                <a:spcPts val="1040"/>
              </a:lnSpc>
            </a:pP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731428" y="1924499"/>
            <a:ext cx="1524000" cy="690574"/>
          </a:xfrm>
          <a:prstGeom prst="rect">
            <a:avLst/>
          </a:prstGeom>
        </p:spPr>
        <p:txBody>
          <a:bodyPr vert="horz" wrap="square" lIns="0" tIns="13335" rIns="0" bIns="0" rtlCol="0">
            <a:spAutoFit/>
          </a:bodyPr>
          <a:lstStyle/>
          <a:p>
            <a:pPr marL="12700">
              <a:lnSpc>
                <a:spcPct val="100000"/>
              </a:lnSpc>
              <a:spcBef>
                <a:spcPts val="105"/>
              </a:spcBef>
            </a:pPr>
            <a:r>
              <a:rPr lang="en-US" sz="4400" spc="-95" dirty="0"/>
              <a:t>2025</a:t>
            </a:r>
            <a:endParaRPr sz="4400" dirty="0"/>
          </a:p>
        </p:txBody>
      </p:sp>
      <p:sp>
        <p:nvSpPr>
          <p:cNvPr id="3" name="object 3"/>
          <p:cNvSpPr txBox="1"/>
          <p:nvPr/>
        </p:nvSpPr>
        <p:spPr>
          <a:xfrm>
            <a:off x="4494400" y="2578821"/>
            <a:ext cx="5440045" cy="3336811"/>
          </a:xfrm>
          <a:prstGeom prst="rect">
            <a:avLst/>
          </a:prstGeom>
        </p:spPr>
        <p:txBody>
          <a:bodyPr vert="horz" wrap="square" lIns="0" tIns="12700" rIns="0" bIns="0" rtlCol="0">
            <a:spAutoFit/>
          </a:bodyPr>
          <a:lstStyle/>
          <a:p>
            <a:pPr marL="1905" algn="ctr">
              <a:lnSpc>
                <a:spcPct val="100000"/>
              </a:lnSpc>
              <a:spcBef>
                <a:spcPts val="100"/>
              </a:spcBef>
            </a:pPr>
            <a:r>
              <a:rPr lang="en-US" sz="3600" dirty="0">
                <a:latin typeface="Corbel"/>
                <a:cs typeface="Corbel"/>
              </a:rPr>
              <a:t>FINANCE </a:t>
            </a:r>
            <a:r>
              <a:rPr sz="3600" dirty="0">
                <a:latin typeface="Corbel"/>
                <a:cs typeface="Corbel"/>
              </a:rPr>
              <a:t>BUDGET</a:t>
            </a:r>
            <a:r>
              <a:rPr sz="3600" spc="-5" dirty="0">
                <a:latin typeface="Corbel"/>
                <a:cs typeface="Corbel"/>
              </a:rPr>
              <a:t> </a:t>
            </a:r>
            <a:r>
              <a:rPr sz="3600" spc="-10" dirty="0">
                <a:latin typeface="Corbel"/>
                <a:cs typeface="Corbel"/>
              </a:rPr>
              <a:t>PRESENTATION</a:t>
            </a:r>
            <a:endParaRPr sz="3600" dirty="0">
              <a:latin typeface="Corbel"/>
              <a:cs typeface="Corbel"/>
            </a:endParaRPr>
          </a:p>
          <a:p>
            <a:pPr marL="893444" marR="885190" algn="ctr">
              <a:lnSpc>
                <a:spcPct val="100000"/>
              </a:lnSpc>
            </a:pPr>
            <a:r>
              <a:rPr sz="3600" dirty="0">
                <a:latin typeface="Corbel"/>
                <a:cs typeface="Corbel"/>
              </a:rPr>
              <a:t>November</a:t>
            </a:r>
            <a:r>
              <a:rPr sz="3600" spc="-95" dirty="0">
                <a:latin typeface="Corbel"/>
                <a:cs typeface="Corbel"/>
              </a:rPr>
              <a:t> </a:t>
            </a:r>
            <a:r>
              <a:rPr lang="en-US" sz="3600" spc="-95" dirty="0">
                <a:latin typeface="Corbel"/>
                <a:cs typeface="Corbel"/>
              </a:rPr>
              <a:t>13,2024</a:t>
            </a:r>
            <a:endParaRPr lang="en-US" sz="3600" spc="-10" dirty="0">
              <a:latin typeface="Corbel"/>
              <a:cs typeface="Corbel"/>
            </a:endParaRPr>
          </a:p>
          <a:p>
            <a:pPr marL="893444" marR="885190" algn="ctr">
              <a:lnSpc>
                <a:spcPct val="100000"/>
              </a:lnSpc>
            </a:pPr>
            <a:r>
              <a:rPr lang="en-US" sz="3600" dirty="0">
                <a:latin typeface="Corbel"/>
                <a:cs typeface="Corbel"/>
              </a:rPr>
              <a:t>Eusebia Diggs</a:t>
            </a:r>
            <a:r>
              <a:rPr sz="3600" dirty="0">
                <a:latin typeface="Corbel"/>
                <a:cs typeface="Corbel"/>
              </a:rPr>
              <a:t>,</a:t>
            </a:r>
            <a:r>
              <a:rPr sz="3600" spc="-15" dirty="0">
                <a:latin typeface="Corbel"/>
                <a:cs typeface="Corbel"/>
              </a:rPr>
              <a:t> </a:t>
            </a:r>
            <a:r>
              <a:rPr sz="3600" dirty="0">
                <a:latin typeface="Corbel"/>
                <a:cs typeface="Corbel"/>
              </a:rPr>
              <a:t>Director</a:t>
            </a:r>
            <a:r>
              <a:rPr sz="3600" spc="-20" dirty="0">
                <a:latin typeface="Corbel"/>
                <a:cs typeface="Corbel"/>
              </a:rPr>
              <a:t> </a:t>
            </a:r>
            <a:r>
              <a:rPr lang="en-US" sz="3600" spc="-25" dirty="0">
                <a:latin typeface="Corbel"/>
                <a:cs typeface="Corbel"/>
              </a:rPr>
              <a:t>Finance/CFO</a:t>
            </a:r>
            <a:endParaRPr sz="3600" dirty="0">
              <a:latin typeface="Corbel"/>
              <a:cs typeface="Corbel"/>
            </a:endParaRPr>
          </a:p>
        </p:txBody>
      </p:sp>
      <p:pic>
        <p:nvPicPr>
          <p:cNvPr id="4" name="object 4"/>
          <p:cNvPicPr/>
          <p:nvPr/>
        </p:nvPicPr>
        <p:blipFill>
          <a:blip r:embed="rId2" cstate="print"/>
          <a:stretch>
            <a:fillRect/>
          </a:stretch>
        </p:blipFill>
        <p:spPr>
          <a:xfrm>
            <a:off x="4690872" y="158495"/>
            <a:ext cx="5049011" cy="1744967"/>
          </a:xfrm>
          <a:prstGeom prst="rect">
            <a:avLst/>
          </a:prstGeom>
        </p:spPr>
      </p:pic>
      <p:sp>
        <p:nvSpPr>
          <p:cNvPr id="5" name="object 5"/>
          <p:cNvSpPr txBox="1"/>
          <p:nvPr/>
        </p:nvSpPr>
        <p:spPr>
          <a:xfrm>
            <a:off x="5411136" y="6001743"/>
            <a:ext cx="2707640" cy="130036"/>
          </a:xfrm>
          <a:prstGeom prst="rect">
            <a:avLst/>
          </a:prstGeom>
        </p:spPr>
        <p:txBody>
          <a:bodyPr vert="horz" wrap="square" lIns="0" tIns="0" rIns="0" bIns="0" rtlCol="0">
            <a:spAutoFit/>
          </a:bodyPr>
          <a:lstStyle/>
          <a:p>
            <a:pPr marL="12700">
              <a:lnSpc>
                <a:spcPts val="1040"/>
              </a:lnSpc>
            </a:pPr>
            <a:r>
              <a:rPr lang="en-US" sz="1000" dirty="0">
                <a:latin typeface="Corbel"/>
                <a:cs typeface="Corbel"/>
              </a:rPr>
              <a:t>Finance Department</a:t>
            </a:r>
            <a:r>
              <a:rPr sz="1000" dirty="0">
                <a:latin typeface="Corbel"/>
                <a:cs typeface="Corbel"/>
              </a:rPr>
              <a:t>-</a:t>
            </a:r>
            <a:r>
              <a:rPr sz="1000" spc="-30" dirty="0">
                <a:latin typeface="Corbel"/>
                <a:cs typeface="Corbel"/>
              </a:rPr>
              <a:t> </a:t>
            </a:r>
            <a:r>
              <a:rPr sz="1000" dirty="0">
                <a:latin typeface="Corbel"/>
                <a:cs typeface="Corbel"/>
              </a:rPr>
              <a:t>202</a:t>
            </a:r>
            <a:r>
              <a:rPr lang="en-US" sz="1000" dirty="0">
                <a:latin typeface="Corbel"/>
                <a:cs typeface="Corbel"/>
              </a:rPr>
              <a:t>5</a:t>
            </a:r>
            <a:r>
              <a:rPr sz="1000" spc="-25" dirty="0">
                <a:latin typeface="Corbel"/>
                <a:cs typeface="Corbel"/>
              </a:rPr>
              <a:t> </a:t>
            </a:r>
            <a:r>
              <a:rPr sz="1000" dirty="0">
                <a:latin typeface="Corbel"/>
                <a:cs typeface="Corbel"/>
              </a:rPr>
              <a:t>Budget</a:t>
            </a:r>
            <a:r>
              <a:rPr sz="1000" spc="-20" dirty="0">
                <a:latin typeface="Corbel"/>
                <a:cs typeface="Corbel"/>
              </a:rPr>
              <a:t> </a:t>
            </a:r>
            <a:r>
              <a:rPr sz="1000" spc="-10" dirty="0">
                <a:latin typeface="Corbel"/>
                <a:cs typeface="Corbel"/>
              </a:rPr>
              <a:t>Presentation</a:t>
            </a:r>
            <a:endParaRPr sz="1000" dirty="0">
              <a:latin typeface="Corbel"/>
              <a:cs typeface="Corbel"/>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40640">
              <a:lnSpc>
                <a:spcPts val="1040"/>
              </a:lnSpc>
            </a:pPr>
            <a:fld id="{81D60167-4931-47E6-BA6A-407CBD079E47}" type="slidenum">
              <a:rPr lang="en-US" spc="-5" smtClean="0"/>
              <a:t>1</a:t>
            </a:fld>
            <a:endParaRPr lang="en-US" spc="-5"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76144979"/>
              </p:ext>
            </p:extLst>
          </p:nvPr>
        </p:nvGraphicFramePr>
        <p:xfrm>
          <a:off x="3675132" y="326839"/>
          <a:ext cx="7585708" cy="1072515"/>
        </p:xfrm>
        <a:graphic>
          <a:graphicData uri="http://schemas.openxmlformats.org/drawingml/2006/table">
            <a:tbl>
              <a:tblPr firstRow="1" bandRow="1">
                <a:tableStyleId>{2D5ABB26-0587-4C30-8999-92F81FD0307C}</a:tableStyleId>
              </a:tblPr>
              <a:tblGrid>
                <a:gridCol w="3500754">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36929">
                  <a:extLst>
                    <a:ext uri="{9D8B030D-6E8A-4147-A177-3AD203B41FA5}">
                      <a16:colId xmlns:a16="http://schemas.microsoft.com/office/drawing/2014/main" val="20003"/>
                    </a:ext>
                  </a:extLst>
                </a:gridCol>
              </a:tblGrid>
              <a:tr h="254000">
                <a:tc>
                  <a:txBody>
                    <a:bodyPr/>
                    <a:lstStyle/>
                    <a:p>
                      <a:pPr>
                        <a:lnSpc>
                          <a:spcPts val="1695"/>
                        </a:lnSpc>
                      </a:pPr>
                      <a:r>
                        <a:rPr lang="en-US" sz="2000" b="1" dirty="0">
                          <a:latin typeface="Calibri"/>
                          <a:cs typeface="Calibri"/>
                        </a:rPr>
                        <a:t>Tax Office</a:t>
                      </a:r>
                      <a:endParaRPr sz="2000" dirty="0">
                        <a:latin typeface="Calibri"/>
                        <a:cs typeface="Calibri"/>
                      </a:endParaRPr>
                    </a:p>
                  </a:txBody>
                  <a:tcPr marL="0" marR="0" marT="0" marB="0">
                    <a:lnB w="19050">
                      <a:solidFill>
                        <a:srgbClr val="000000"/>
                      </a:solidFill>
                      <a:prstDash val="solid"/>
                    </a:lnB>
                  </a:tcPr>
                </a:tc>
                <a:tc>
                  <a:txBody>
                    <a:bodyPr/>
                    <a:lstStyle/>
                    <a:p>
                      <a:pPr marL="1527810">
                        <a:lnSpc>
                          <a:spcPts val="1695"/>
                        </a:lnSpc>
                      </a:pPr>
                      <a:r>
                        <a:rPr sz="2000" b="1" spc="-20" dirty="0">
                          <a:latin typeface="Calibri"/>
                          <a:cs typeface="Calibri"/>
                        </a:rPr>
                        <a:t>202</a:t>
                      </a:r>
                      <a:r>
                        <a:rPr lang="en-US" sz="2000" b="1" spc="-20" dirty="0">
                          <a:latin typeface="Calibri"/>
                          <a:cs typeface="Calibri"/>
                        </a:rPr>
                        <a:t>3</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4</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5</a:t>
                      </a:r>
                      <a:endParaRPr sz="2000" dirty="0">
                        <a:latin typeface="Calibri"/>
                        <a:cs typeface="Calibri"/>
                      </a:endParaRPr>
                    </a:p>
                  </a:txBody>
                  <a:tcPr marL="0" marR="0" marT="0" marB="0">
                    <a:lnB w="19050">
                      <a:solidFill>
                        <a:srgbClr val="000000"/>
                      </a:solidFill>
                      <a:prstDash val="solid"/>
                    </a:lnB>
                  </a:tcPr>
                </a:tc>
                <a:extLst>
                  <a:ext uri="{0D108BD9-81ED-4DB2-BD59-A6C34878D82A}">
                    <a16:rowId xmlns:a16="http://schemas.microsoft.com/office/drawing/2014/main" val="10000"/>
                  </a:ext>
                </a:extLst>
              </a:tr>
              <a:tr h="789940">
                <a:tc>
                  <a:txBody>
                    <a:bodyPr/>
                    <a:lstStyle/>
                    <a:p>
                      <a:pPr>
                        <a:lnSpc>
                          <a:spcPct val="100000"/>
                        </a:lnSpc>
                        <a:spcBef>
                          <a:spcPts val="1075"/>
                        </a:spcBef>
                      </a:pPr>
                      <a:r>
                        <a:rPr lang="en-US" sz="1800" b="1" u="sng" dirty="0">
                          <a:uFill>
                            <a:solidFill>
                              <a:srgbClr val="000000"/>
                            </a:solidFill>
                          </a:uFill>
                          <a:latin typeface="Calibri"/>
                          <a:cs typeface="Calibri"/>
                        </a:rPr>
                        <a:t>Awards &amp; Dues</a:t>
                      </a:r>
                      <a:endParaRPr sz="1800" dirty="0">
                        <a:latin typeface="Calibri"/>
                        <a:cs typeface="Calibri"/>
                      </a:endParaRPr>
                    </a:p>
                    <a:p>
                      <a:pPr>
                        <a:lnSpc>
                          <a:spcPts val="2150"/>
                        </a:lnSpc>
                        <a:spcBef>
                          <a:spcPts val="944"/>
                        </a:spcBef>
                      </a:pPr>
                      <a:r>
                        <a:rPr lang="en-US" sz="1800" spc="-10" dirty="0">
                          <a:latin typeface="Calibri"/>
                          <a:cs typeface="Calibri"/>
                        </a:rPr>
                        <a:t>5-01-20-145-000-021</a:t>
                      </a:r>
                      <a:endParaRPr sz="1800" dirty="0">
                        <a:latin typeface="Calibri"/>
                        <a:cs typeface="Calibri"/>
                      </a:endParaRPr>
                    </a:p>
                  </a:txBody>
                  <a:tcPr marL="0" marR="0" marT="136525"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528445">
                        <a:lnSpc>
                          <a:spcPts val="2150"/>
                        </a:lnSpc>
                      </a:pPr>
                      <a:r>
                        <a:rPr sz="1800" spc="-10" dirty="0">
                          <a:latin typeface="Calibri"/>
                          <a:cs typeface="Calibri"/>
                        </a:rPr>
                        <a:t>$</a:t>
                      </a:r>
                      <a:r>
                        <a:rPr lang="en-US" sz="1800" spc="-10" dirty="0">
                          <a:latin typeface="Calibri"/>
                          <a:cs typeface="Calibri"/>
                        </a:rPr>
                        <a:t>300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spc="-10" dirty="0">
                          <a:latin typeface="Calibri"/>
                          <a:cs typeface="Calibri"/>
                        </a:rPr>
                        <a:t>$</a:t>
                      </a:r>
                      <a:r>
                        <a:rPr lang="en-US" sz="1800" spc="-10" dirty="0">
                          <a:latin typeface="Calibri"/>
                          <a:cs typeface="Calibri"/>
                        </a:rPr>
                        <a:t>150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b="1" spc="-10" dirty="0">
                          <a:latin typeface="Calibri"/>
                          <a:cs typeface="Calibri"/>
                        </a:rPr>
                        <a:t>$</a:t>
                      </a:r>
                      <a:r>
                        <a:rPr lang="en-US" sz="1800" b="1" spc="-10" dirty="0">
                          <a:latin typeface="Calibri"/>
                          <a:cs typeface="Calibri"/>
                        </a:rPr>
                        <a:t>2</a:t>
                      </a:r>
                      <a:r>
                        <a:rPr sz="1800" b="1" spc="-10" dirty="0">
                          <a:latin typeface="Calibri"/>
                          <a:cs typeface="Calibri"/>
                        </a:rPr>
                        <a:t>00</a:t>
                      </a:r>
                      <a:endParaRPr sz="1800" dirty="0">
                        <a:latin typeface="Calibri"/>
                        <a:cs typeface="Calibri"/>
                      </a:endParaRPr>
                    </a:p>
                  </a:txBody>
                  <a:tcPr marL="0" marR="0" marT="0" marB="0">
                    <a:lnT w="19050">
                      <a:solidFill>
                        <a:srgbClr val="000000"/>
                      </a:solidFill>
                      <a:prstDash val="solid"/>
                    </a:lnT>
                  </a:tcPr>
                </a:tc>
                <a:extLst>
                  <a:ext uri="{0D108BD9-81ED-4DB2-BD59-A6C34878D82A}">
                    <a16:rowId xmlns:a16="http://schemas.microsoft.com/office/drawing/2014/main" val="10001"/>
                  </a:ext>
                </a:extLst>
              </a:tr>
            </a:tbl>
          </a:graphicData>
        </a:graphic>
      </p:graphicFrame>
      <p:sp>
        <p:nvSpPr>
          <p:cNvPr id="6" name="object 6"/>
          <p:cNvSpPr txBox="1">
            <a:spLocks noGrp="1"/>
          </p:cNvSpPr>
          <p:nvPr>
            <p:ph type="ftr" sz="quarter" idx="5"/>
          </p:nvPr>
        </p:nvSpPr>
        <p:spPr>
          <a:xfrm>
            <a:off x="5204443" y="6280025"/>
            <a:ext cx="2866666" cy="235793"/>
          </a:xfrm>
          <a:prstGeom prst="rect">
            <a:avLst/>
          </a:prstGeom>
        </p:spPr>
        <p:txBody>
          <a:bodyPr vert="horz" wrap="square" lIns="0" tIns="104735" rIns="0" bIns="0" rtlCol="0">
            <a:spAutoFit/>
          </a:bodyPr>
          <a:lstStyle/>
          <a:p>
            <a:pPr marL="171450">
              <a:lnSpc>
                <a:spcPts val="1040"/>
              </a:lnSpc>
            </a:pPr>
            <a:r>
              <a:rPr lang="en-US" dirty="0"/>
              <a:t>Tax Office</a:t>
            </a:r>
            <a:r>
              <a:rPr dirty="0"/>
              <a:t>-</a:t>
            </a:r>
            <a:r>
              <a:rPr spc="-30" dirty="0"/>
              <a:t> </a:t>
            </a:r>
            <a:r>
              <a:rPr dirty="0"/>
              <a:t>202</a:t>
            </a:r>
            <a:r>
              <a:rPr lang="en-US" dirty="0"/>
              <a:t>5 </a:t>
            </a:r>
            <a:r>
              <a:rPr dirty="0"/>
              <a:t>Budget</a:t>
            </a:r>
            <a:r>
              <a:rPr spc="-20" dirty="0"/>
              <a:t> </a:t>
            </a:r>
            <a:r>
              <a:rPr spc="-10" dirty="0"/>
              <a:t>Presentation</a:t>
            </a:r>
          </a:p>
        </p:txBody>
      </p:sp>
      <p:sp>
        <p:nvSpPr>
          <p:cNvPr id="3" name="object 3"/>
          <p:cNvSpPr txBox="1">
            <a:spLocks noGrp="1"/>
          </p:cNvSpPr>
          <p:nvPr>
            <p:ph type="title"/>
          </p:nvPr>
        </p:nvSpPr>
        <p:spPr>
          <a:xfrm>
            <a:off x="3662432" y="1451348"/>
            <a:ext cx="7561580" cy="296043"/>
          </a:xfrm>
          <a:prstGeom prst="rect">
            <a:avLst/>
          </a:prstGeom>
        </p:spPr>
        <p:txBody>
          <a:bodyPr vert="horz" wrap="square" lIns="0" tIns="12700" rIns="0" bIns="0" rtlCol="0">
            <a:spAutoFit/>
          </a:bodyPr>
          <a:lstStyle/>
          <a:p>
            <a:pPr marL="12700" marR="5080">
              <a:lnSpc>
                <a:spcPct val="106700"/>
              </a:lnSpc>
              <a:spcBef>
                <a:spcPts val="100"/>
              </a:spcBef>
            </a:pPr>
            <a:r>
              <a:rPr lang="en-US" sz="1800" dirty="0">
                <a:latin typeface="Calibri"/>
                <a:cs typeface="Calibri"/>
              </a:rPr>
              <a:t>TCTA membership for the Tax Collector</a:t>
            </a:r>
            <a:endParaRPr sz="1800" dirty="0">
              <a:latin typeface="Calibri"/>
              <a:cs typeface="Calibri"/>
            </a:endParaRPr>
          </a:p>
        </p:txBody>
      </p:sp>
      <p:sp>
        <p:nvSpPr>
          <p:cNvPr id="4" name="object 4"/>
          <p:cNvSpPr txBox="1"/>
          <p:nvPr/>
        </p:nvSpPr>
        <p:spPr>
          <a:xfrm>
            <a:off x="3662432" y="2035118"/>
            <a:ext cx="7731125" cy="2696957"/>
          </a:xfrm>
          <a:prstGeom prst="rect">
            <a:avLst/>
          </a:prstGeom>
        </p:spPr>
        <p:txBody>
          <a:bodyPr vert="horz" wrap="square" lIns="0" tIns="134620" rIns="0" bIns="0" rtlCol="0">
            <a:spAutoFit/>
          </a:bodyPr>
          <a:lstStyle/>
          <a:p>
            <a:pPr marL="12700">
              <a:lnSpc>
                <a:spcPct val="100000"/>
              </a:lnSpc>
              <a:spcBef>
                <a:spcPts val="1060"/>
              </a:spcBef>
            </a:pPr>
            <a:r>
              <a:rPr lang="en-US" sz="1800" b="1" u="sng" dirty="0">
                <a:uFill>
                  <a:solidFill>
                    <a:srgbClr val="000000"/>
                  </a:solidFill>
                </a:uFill>
                <a:latin typeface="Calibri"/>
                <a:cs typeface="Calibri"/>
              </a:rPr>
              <a:t>Printing</a:t>
            </a:r>
            <a:endParaRPr sz="1800" dirty="0">
              <a:latin typeface="Calibri"/>
              <a:cs typeface="Calibri"/>
            </a:endParaRPr>
          </a:p>
          <a:p>
            <a:pPr marL="12700">
              <a:lnSpc>
                <a:spcPct val="100000"/>
              </a:lnSpc>
              <a:spcBef>
                <a:spcPts val="960"/>
              </a:spcBef>
              <a:tabLst>
                <a:tab pos="5041265" algn="l"/>
                <a:tab pos="5955665" algn="l"/>
                <a:tab pos="6870065" algn="l"/>
              </a:tabLst>
            </a:pPr>
            <a:r>
              <a:rPr lang="en-US" spc="-10" dirty="0">
                <a:latin typeface="Calibri"/>
                <a:cs typeface="Calibri"/>
              </a:rPr>
              <a:t>5-01-20-145-000-024</a:t>
            </a:r>
            <a:r>
              <a:rPr sz="1800" dirty="0">
                <a:latin typeface="Calibri"/>
                <a:cs typeface="Calibri"/>
              </a:rPr>
              <a:t>	</a:t>
            </a:r>
            <a:r>
              <a:rPr sz="1800" spc="-10" dirty="0">
                <a:latin typeface="Calibri"/>
                <a:cs typeface="Calibri"/>
              </a:rPr>
              <a:t>$</a:t>
            </a:r>
            <a:r>
              <a:rPr lang="en-US" spc="-10" dirty="0">
                <a:latin typeface="Calibri"/>
                <a:cs typeface="Calibri"/>
              </a:rPr>
              <a:t>10</a:t>
            </a:r>
            <a:r>
              <a:rPr lang="en-US" sz="1800" spc="-10" dirty="0">
                <a:latin typeface="Calibri"/>
                <a:cs typeface="Calibri"/>
              </a:rPr>
              <a:t>00</a:t>
            </a:r>
            <a:r>
              <a:rPr sz="1800" dirty="0">
                <a:latin typeface="Calibri"/>
                <a:cs typeface="Calibri"/>
              </a:rPr>
              <a:t>	</a:t>
            </a:r>
            <a:r>
              <a:rPr sz="1800" spc="-10" dirty="0">
                <a:latin typeface="Calibri"/>
                <a:cs typeface="Calibri"/>
              </a:rPr>
              <a:t>$</a:t>
            </a:r>
            <a:r>
              <a:rPr lang="en-US" spc="-10" dirty="0">
                <a:latin typeface="Calibri"/>
                <a:cs typeface="Calibri"/>
              </a:rPr>
              <a:t>9</a:t>
            </a:r>
            <a:r>
              <a:rPr sz="1800" spc="-10" dirty="0">
                <a:latin typeface="Calibri"/>
                <a:cs typeface="Calibri"/>
              </a:rPr>
              <a:t>000</a:t>
            </a:r>
            <a:r>
              <a:rPr sz="1800" dirty="0">
                <a:latin typeface="Calibri"/>
                <a:cs typeface="Calibri"/>
              </a:rPr>
              <a:t>	</a:t>
            </a:r>
            <a:r>
              <a:rPr sz="1800" b="1" spc="-10" dirty="0">
                <a:latin typeface="Calibri"/>
                <a:cs typeface="Calibri"/>
              </a:rPr>
              <a:t>$</a:t>
            </a:r>
            <a:r>
              <a:rPr lang="en-US" b="1" spc="-10" dirty="0">
                <a:latin typeface="Calibri"/>
                <a:cs typeface="Calibri"/>
              </a:rPr>
              <a:t>5</a:t>
            </a:r>
            <a:r>
              <a:rPr sz="1800" b="1" spc="-10" dirty="0">
                <a:latin typeface="Calibri"/>
                <a:cs typeface="Calibri"/>
              </a:rPr>
              <a:t>000</a:t>
            </a:r>
            <a:endParaRPr sz="1800" dirty="0">
              <a:latin typeface="Calibri"/>
              <a:cs typeface="Calibri"/>
            </a:endParaRPr>
          </a:p>
          <a:p>
            <a:pPr marL="12700" marR="351155">
              <a:lnSpc>
                <a:spcPct val="107300"/>
              </a:lnSpc>
              <a:spcBef>
                <a:spcPts val="790"/>
              </a:spcBef>
            </a:pPr>
            <a:r>
              <a:rPr lang="en-US" sz="1800" dirty="0">
                <a:latin typeface="Calibri"/>
                <a:cs typeface="Calibri"/>
              </a:rPr>
              <a:t>ROK Industries, Doug Wilson &amp; Bittner Industries(printing of the tax bills, window envelops &amp; tax sale document</a:t>
            </a:r>
            <a:endParaRPr sz="1800" dirty="0">
              <a:latin typeface="Calibri"/>
              <a:cs typeface="Calibri"/>
            </a:endParaRPr>
          </a:p>
          <a:p>
            <a:pPr marL="12700">
              <a:lnSpc>
                <a:spcPct val="100000"/>
              </a:lnSpc>
              <a:spcBef>
                <a:spcPts val="950"/>
              </a:spcBef>
            </a:pPr>
            <a:r>
              <a:rPr lang="en-US" sz="1800" b="1" u="sng" spc="-10" dirty="0">
                <a:uFill>
                  <a:solidFill>
                    <a:srgbClr val="000000"/>
                  </a:solidFill>
                </a:uFill>
                <a:latin typeface="Calibri"/>
                <a:cs typeface="Calibri"/>
              </a:rPr>
              <a:t>Advertising</a:t>
            </a:r>
            <a:endParaRPr sz="1800" dirty="0">
              <a:latin typeface="Calibri"/>
              <a:cs typeface="Calibri"/>
            </a:endParaRPr>
          </a:p>
          <a:p>
            <a:pPr marL="12700">
              <a:lnSpc>
                <a:spcPct val="100000"/>
              </a:lnSpc>
              <a:spcBef>
                <a:spcPts val="944"/>
              </a:spcBef>
              <a:tabLst>
                <a:tab pos="5041265" algn="l"/>
                <a:tab pos="5955665" algn="l"/>
                <a:tab pos="6870065" algn="l"/>
              </a:tabLst>
            </a:pPr>
            <a:r>
              <a:rPr lang="en-US" spc="-10" dirty="0">
                <a:latin typeface="Calibri"/>
                <a:cs typeface="Calibri"/>
              </a:rPr>
              <a:t>5-01-20-145-000-027</a:t>
            </a:r>
            <a:r>
              <a:rPr sz="1800" dirty="0">
                <a:latin typeface="Calibri"/>
                <a:cs typeface="Calibri"/>
              </a:rPr>
              <a:t>	</a:t>
            </a:r>
            <a:r>
              <a:rPr sz="1800" spc="-10" dirty="0">
                <a:latin typeface="Calibri"/>
                <a:cs typeface="Calibri"/>
              </a:rPr>
              <a:t>$</a:t>
            </a:r>
            <a:r>
              <a:rPr lang="en-US" spc="-10" dirty="0">
                <a:latin typeface="Calibri"/>
                <a:cs typeface="Calibri"/>
              </a:rPr>
              <a:t>200</a:t>
            </a:r>
            <a:r>
              <a:rPr sz="1800" dirty="0">
                <a:latin typeface="Calibri"/>
                <a:cs typeface="Calibri"/>
              </a:rPr>
              <a:t>	</a:t>
            </a:r>
            <a:r>
              <a:rPr sz="1800" spc="-10" dirty="0">
                <a:latin typeface="Calibri"/>
                <a:cs typeface="Calibri"/>
              </a:rPr>
              <a:t>$</a:t>
            </a:r>
            <a:r>
              <a:rPr lang="en-US" sz="1800" spc="-10" dirty="0">
                <a:latin typeface="Calibri"/>
                <a:cs typeface="Calibri"/>
              </a:rPr>
              <a:t>0</a:t>
            </a:r>
            <a:r>
              <a:rPr sz="1800" dirty="0">
                <a:latin typeface="Calibri"/>
                <a:cs typeface="Calibri"/>
              </a:rPr>
              <a:t>	</a:t>
            </a:r>
            <a:r>
              <a:rPr sz="1800" b="1" spc="-10" dirty="0">
                <a:latin typeface="Calibri"/>
                <a:cs typeface="Calibri"/>
              </a:rPr>
              <a:t>$</a:t>
            </a:r>
            <a:r>
              <a:rPr lang="en-US" b="1" spc="-10" dirty="0">
                <a:latin typeface="Calibri"/>
                <a:cs typeface="Calibri"/>
              </a:rPr>
              <a:t>80</a:t>
            </a:r>
            <a:r>
              <a:rPr lang="en-US" sz="1800" b="1" spc="-10" dirty="0">
                <a:latin typeface="Calibri"/>
                <a:cs typeface="Calibri"/>
              </a:rPr>
              <a:t>00</a:t>
            </a:r>
            <a:endParaRPr sz="1800" dirty="0">
              <a:latin typeface="Calibri"/>
              <a:cs typeface="Calibri"/>
            </a:endParaRPr>
          </a:p>
          <a:p>
            <a:pPr marL="12700" marR="5080">
              <a:lnSpc>
                <a:spcPct val="107300"/>
              </a:lnSpc>
              <a:spcBef>
                <a:spcPts val="790"/>
              </a:spcBef>
            </a:pPr>
            <a:r>
              <a:rPr lang="en-US" sz="1800" dirty="0">
                <a:latin typeface="Calibri"/>
                <a:cs typeface="Calibri"/>
              </a:rPr>
              <a:t>Tax sale Advertisement cost</a:t>
            </a:r>
            <a:endParaRPr sz="1800" dirty="0">
              <a:latin typeface="Calibri"/>
              <a:cs typeface="Calibri"/>
            </a:endParaRPr>
          </a:p>
        </p:txBody>
      </p:sp>
    </p:spTree>
    <p:extLst>
      <p:ext uri="{BB962C8B-B14F-4D97-AF65-F5344CB8AC3E}">
        <p14:creationId xmlns:p14="http://schemas.microsoft.com/office/powerpoint/2010/main" val="2573643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63433724"/>
              </p:ext>
            </p:extLst>
          </p:nvPr>
        </p:nvGraphicFramePr>
        <p:xfrm>
          <a:off x="3675132" y="326839"/>
          <a:ext cx="7585708" cy="1072515"/>
        </p:xfrm>
        <a:graphic>
          <a:graphicData uri="http://schemas.openxmlformats.org/drawingml/2006/table">
            <a:tbl>
              <a:tblPr firstRow="1" bandRow="1">
                <a:tableStyleId>{2D5ABB26-0587-4C30-8999-92F81FD0307C}</a:tableStyleId>
              </a:tblPr>
              <a:tblGrid>
                <a:gridCol w="3500754">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36929">
                  <a:extLst>
                    <a:ext uri="{9D8B030D-6E8A-4147-A177-3AD203B41FA5}">
                      <a16:colId xmlns:a16="http://schemas.microsoft.com/office/drawing/2014/main" val="20003"/>
                    </a:ext>
                  </a:extLst>
                </a:gridCol>
              </a:tblGrid>
              <a:tr h="254000">
                <a:tc>
                  <a:txBody>
                    <a:bodyPr/>
                    <a:lstStyle/>
                    <a:p>
                      <a:pPr>
                        <a:lnSpc>
                          <a:spcPts val="1695"/>
                        </a:lnSpc>
                      </a:pPr>
                      <a:r>
                        <a:rPr lang="en-US" sz="2000" b="1" dirty="0">
                          <a:latin typeface="Calibri"/>
                          <a:cs typeface="Calibri"/>
                        </a:rPr>
                        <a:t>Tax Office</a:t>
                      </a:r>
                      <a:endParaRPr sz="2000" dirty="0">
                        <a:latin typeface="Calibri"/>
                        <a:cs typeface="Calibri"/>
                      </a:endParaRPr>
                    </a:p>
                  </a:txBody>
                  <a:tcPr marL="0" marR="0" marT="0" marB="0">
                    <a:lnB w="19050">
                      <a:solidFill>
                        <a:srgbClr val="000000"/>
                      </a:solidFill>
                      <a:prstDash val="solid"/>
                    </a:lnB>
                  </a:tcPr>
                </a:tc>
                <a:tc>
                  <a:txBody>
                    <a:bodyPr/>
                    <a:lstStyle/>
                    <a:p>
                      <a:pPr marL="1527810">
                        <a:lnSpc>
                          <a:spcPts val="1695"/>
                        </a:lnSpc>
                      </a:pPr>
                      <a:r>
                        <a:rPr sz="2000" b="1" spc="-20" dirty="0">
                          <a:latin typeface="Calibri"/>
                          <a:cs typeface="Calibri"/>
                        </a:rPr>
                        <a:t>202</a:t>
                      </a:r>
                      <a:r>
                        <a:rPr lang="en-US" sz="2000" b="1" spc="-20" dirty="0">
                          <a:latin typeface="Calibri"/>
                          <a:cs typeface="Calibri"/>
                        </a:rPr>
                        <a:t>2</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3</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4</a:t>
                      </a:r>
                      <a:endParaRPr sz="2000" dirty="0">
                        <a:latin typeface="Calibri"/>
                        <a:cs typeface="Calibri"/>
                      </a:endParaRPr>
                    </a:p>
                  </a:txBody>
                  <a:tcPr marL="0" marR="0" marT="0" marB="0">
                    <a:lnB w="19050">
                      <a:solidFill>
                        <a:srgbClr val="000000"/>
                      </a:solidFill>
                      <a:prstDash val="solid"/>
                    </a:lnB>
                  </a:tcPr>
                </a:tc>
                <a:extLst>
                  <a:ext uri="{0D108BD9-81ED-4DB2-BD59-A6C34878D82A}">
                    <a16:rowId xmlns:a16="http://schemas.microsoft.com/office/drawing/2014/main" val="10000"/>
                  </a:ext>
                </a:extLst>
              </a:tr>
              <a:tr h="789940">
                <a:tc>
                  <a:txBody>
                    <a:bodyPr/>
                    <a:lstStyle/>
                    <a:p>
                      <a:pPr>
                        <a:lnSpc>
                          <a:spcPct val="100000"/>
                        </a:lnSpc>
                        <a:spcBef>
                          <a:spcPts val="1075"/>
                        </a:spcBef>
                      </a:pPr>
                      <a:r>
                        <a:rPr lang="en-US" sz="1800" b="1" u="sng" dirty="0">
                          <a:uFill>
                            <a:solidFill>
                              <a:srgbClr val="000000"/>
                            </a:solidFill>
                          </a:uFill>
                          <a:latin typeface="Calibri"/>
                          <a:cs typeface="Calibri"/>
                        </a:rPr>
                        <a:t>Contractual</a:t>
                      </a:r>
                      <a:endParaRPr sz="1800" dirty="0">
                        <a:latin typeface="Calibri"/>
                        <a:cs typeface="Calibri"/>
                      </a:endParaRPr>
                    </a:p>
                    <a:p>
                      <a:pPr>
                        <a:lnSpc>
                          <a:spcPts val="2150"/>
                        </a:lnSpc>
                        <a:spcBef>
                          <a:spcPts val="944"/>
                        </a:spcBef>
                      </a:pPr>
                      <a:r>
                        <a:rPr lang="en-US" sz="1800" spc="-10" dirty="0">
                          <a:latin typeface="Calibri"/>
                          <a:cs typeface="Calibri"/>
                        </a:rPr>
                        <a:t>5-01-20-145-000-132</a:t>
                      </a:r>
                      <a:endParaRPr sz="1800" dirty="0">
                        <a:latin typeface="Calibri"/>
                        <a:cs typeface="Calibri"/>
                      </a:endParaRPr>
                    </a:p>
                  </a:txBody>
                  <a:tcPr marL="0" marR="0" marT="136525"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528445">
                        <a:lnSpc>
                          <a:spcPts val="2150"/>
                        </a:lnSpc>
                      </a:pPr>
                      <a:r>
                        <a:rPr sz="1800" spc="-10" dirty="0">
                          <a:latin typeface="Calibri"/>
                          <a:cs typeface="Calibri"/>
                        </a:rPr>
                        <a:t>$</a:t>
                      </a:r>
                      <a:r>
                        <a:rPr lang="en-US" sz="1800" spc="-10" dirty="0">
                          <a:latin typeface="Calibri"/>
                          <a:cs typeface="Calibri"/>
                        </a:rPr>
                        <a:t>11000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spc="-10" dirty="0">
                          <a:latin typeface="Calibri"/>
                          <a:cs typeface="Calibri"/>
                        </a:rPr>
                        <a:t>$</a:t>
                      </a:r>
                      <a:r>
                        <a:rPr lang="en-US" sz="1800" spc="-10" dirty="0">
                          <a:latin typeface="Calibri"/>
                          <a:cs typeface="Calibri"/>
                        </a:rPr>
                        <a:t>19,000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b="1" spc="-10" dirty="0">
                          <a:latin typeface="Calibri"/>
                          <a:cs typeface="Calibri"/>
                        </a:rPr>
                        <a:t>$</a:t>
                      </a:r>
                      <a:r>
                        <a:rPr lang="en-US" sz="1800" b="1" spc="-10" dirty="0">
                          <a:latin typeface="Calibri"/>
                          <a:cs typeface="Calibri"/>
                        </a:rPr>
                        <a:t>5000</a:t>
                      </a:r>
                      <a:endParaRPr sz="1800" dirty="0">
                        <a:latin typeface="Calibri"/>
                        <a:cs typeface="Calibri"/>
                      </a:endParaRPr>
                    </a:p>
                  </a:txBody>
                  <a:tcPr marL="0" marR="0" marT="0" marB="0">
                    <a:lnT w="19050">
                      <a:solidFill>
                        <a:srgbClr val="000000"/>
                      </a:solidFill>
                      <a:prstDash val="solid"/>
                    </a:lnT>
                  </a:tcPr>
                </a:tc>
                <a:extLst>
                  <a:ext uri="{0D108BD9-81ED-4DB2-BD59-A6C34878D82A}">
                    <a16:rowId xmlns:a16="http://schemas.microsoft.com/office/drawing/2014/main" val="10001"/>
                  </a:ext>
                </a:extLst>
              </a:tr>
            </a:tbl>
          </a:graphicData>
        </a:graphic>
      </p:graphicFrame>
      <p:sp>
        <p:nvSpPr>
          <p:cNvPr id="6" name="object 6"/>
          <p:cNvSpPr txBox="1">
            <a:spLocks noGrp="1"/>
          </p:cNvSpPr>
          <p:nvPr>
            <p:ph type="ftr" sz="quarter" idx="5"/>
          </p:nvPr>
        </p:nvSpPr>
        <p:spPr>
          <a:xfrm>
            <a:off x="5204443" y="6280025"/>
            <a:ext cx="2866666" cy="235793"/>
          </a:xfrm>
          <a:prstGeom prst="rect">
            <a:avLst/>
          </a:prstGeom>
        </p:spPr>
        <p:txBody>
          <a:bodyPr vert="horz" wrap="square" lIns="0" tIns="104735" rIns="0" bIns="0" rtlCol="0">
            <a:spAutoFit/>
          </a:bodyPr>
          <a:lstStyle/>
          <a:p>
            <a:pPr marL="171450">
              <a:lnSpc>
                <a:spcPts val="1040"/>
              </a:lnSpc>
            </a:pPr>
            <a:r>
              <a:rPr lang="en-US" dirty="0"/>
              <a:t>Tax Office</a:t>
            </a:r>
            <a:r>
              <a:rPr dirty="0"/>
              <a:t>-</a:t>
            </a:r>
            <a:r>
              <a:rPr spc="-30" dirty="0"/>
              <a:t> </a:t>
            </a:r>
            <a:r>
              <a:rPr dirty="0"/>
              <a:t>202</a:t>
            </a:r>
            <a:r>
              <a:rPr lang="en-US" dirty="0"/>
              <a:t>5 </a:t>
            </a:r>
            <a:r>
              <a:rPr dirty="0"/>
              <a:t>Budget</a:t>
            </a:r>
            <a:r>
              <a:rPr spc="-20" dirty="0"/>
              <a:t> </a:t>
            </a:r>
            <a:r>
              <a:rPr spc="-10" dirty="0"/>
              <a:t>Presentation</a:t>
            </a:r>
          </a:p>
        </p:txBody>
      </p:sp>
      <p:sp>
        <p:nvSpPr>
          <p:cNvPr id="3" name="object 3"/>
          <p:cNvSpPr txBox="1">
            <a:spLocks noGrp="1"/>
          </p:cNvSpPr>
          <p:nvPr>
            <p:ph type="title"/>
          </p:nvPr>
        </p:nvSpPr>
        <p:spPr>
          <a:xfrm>
            <a:off x="3662432" y="1451348"/>
            <a:ext cx="7561580" cy="296043"/>
          </a:xfrm>
          <a:prstGeom prst="rect">
            <a:avLst/>
          </a:prstGeom>
        </p:spPr>
        <p:txBody>
          <a:bodyPr vert="horz" wrap="square" lIns="0" tIns="12700" rIns="0" bIns="0" rtlCol="0">
            <a:spAutoFit/>
          </a:bodyPr>
          <a:lstStyle/>
          <a:p>
            <a:pPr marL="12700" marR="5080">
              <a:lnSpc>
                <a:spcPct val="106700"/>
              </a:lnSpc>
              <a:spcBef>
                <a:spcPts val="100"/>
              </a:spcBef>
            </a:pPr>
            <a:r>
              <a:rPr lang="en-US" sz="1800" dirty="0">
                <a:latin typeface="Calibri"/>
                <a:cs typeface="Calibri"/>
              </a:rPr>
              <a:t>Professional Fees(Tax Attorney)</a:t>
            </a:r>
            <a:endParaRPr sz="1800" dirty="0">
              <a:latin typeface="Calibri"/>
              <a:cs typeface="Calibri"/>
            </a:endParaRPr>
          </a:p>
        </p:txBody>
      </p:sp>
      <p:sp>
        <p:nvSpPr>
          <p:cNvPr id="4" name="object 4"/>
          <p:cNvSpPr txBox="1"/>
          <p:nvPr/>
        </p:nvSpPr>
        <p:spPr>
          <a:xfrm>
            <a:off x="3662432" y="2035118"/>
            <a:ext cx="7731125" cy="3205365"/>
          </a:xfrm>
          <a:prstGeom prst="rect">
            <a:avLst/>
          </a:prstGeom>
        </p:spPr>
        <p:txBody>
          <a:bodyPr vert="horz" wrap="square" lIns="0" tIns="134620" rIns="0" bIns="0" rtlCol="0">
            <a:spAutoFit/>
          </a:bodyPr>
          <a:lstStyle/>
          <a:p>
            <a:pPr marL="12700">
              <a:lnSpc>
                <a:spcPct val="100000"/>
              </a:lnSpc>
              <a:spcBef>
                <a:spcPts val="1060"/>
              </a:spcBef>
            </a:pPr>
            <a:r>
              <a:rPr lang="en-US" sz="1800" b="1" u="sng" dirty="0">
                <a:uFill>
                  <a:solidFill>
                    <a:srgbClr val="000000"/>
                  </a:solidFill>
                </a:uFill>
                <a:latin typeface="Calibri"/>
                <a:cs typeface="Calibri"/>
              </a:rPr>
              <a:t>Miscellaneous</a:t>
            </a:r>
            <a:endParaRPr sz="1800" dirty="0">
              <a:latin typeface="Calibri"/>
              <a:cs typeface="Calibri"/>
            </a:endParaRPr>
          </a:p>
          <a:p>
            <a:pPr marL="12700">
              <a:lnSpc>
                <a:spcPct val="100000"/>
              </a:lnSpc>
              <a:spcBef>
                <a:spcPts val="960"/>
              </a:spcBef>
              <a:tabLst>
                <a:tab pos="5041265" algn="l"/>
                <a:tab pos="5955665" algn="l"/>
                <a:tab pos="6870065" algn="l"/>
              </a:tabLst>
            </a:pPr>
            <a:r>
              <a:rPr lang="en-US" spc="-10" dirty="0">
                <a:latin typeface="Calibri"/>
                <a:cs typeface="Calibri"/>
              </a:rPr>
              <a:t>5-01-20-145-000-299</a:t>
            </a:r>
            <a:r>
              <a:rPr sz="1800" dirty="0">
                <a:latin typeface="Calibri"/>
                <a:cs typeface="Calibri"/>
              </a:rPr>
              <a:t>	</a:t>
            </a:r>
            <a:r>
              <a:rPr sz="1800" spc="-10" dirty="0">
                <a:latin typeface="Calibri"/>
                <a:cs typeface="Calibri"/>
              </a:rPr>
              <a:t>$</a:t>
            </a:r>
            <a:r>
              <a:rPr lang="en-US" sz="1800" spc="-10" dirty="0">
                <a:latin typeface="Calibri"/>
                <a:cs typeface="Calibri"/>
              </a:rPr>
              <a:t>500</a:t>
            </a:r>
            <a:r>
              <a:rPr sz="1800" dirty="0">
                <a:latin typeface="Calibri"/>
                <a:cs typeface="Calibri"/>
              </a:rPr>
              <a:t>	</a:t>
            </a:r>
            <a:r>
              <a:rPr sz="1800" spc="-10" dirty="0">
                <a:latin typeface="Calibri"/>
                <a:cs typeface="Calibri"/>
              </a:rPr>
              <a:t>$</a:t>
            </a:r>
            <a:r>
              <a:rPr lang="en-US" sz="1800" spc="-10" dirty="0">
                <a:latin typeface="Calibri"/>
                <a:cs typeface="Calibri"/>
              </a:rPr>
              <a:t>0</a:t>
            </a:r>
            <a:r>
              <a:rPr sz="1800" dirty="0">
                <a:latin typeface="Calibri"/>
                <a:cs typeface="Calibri"/>
              </a:rPr>
              <a:t>	</a:t>
            </a:r>
            <a:r>
              <a:rPr sz="1800" b="1" spc="-10" dirty="0">
                <a:latin typeface="Calibri"/>
                <a:cs typeface="Calibri"/>
              </a:rPr>
              <a:t>$</a:t>
            </a:r>
            <a:r>
              <a:rPr lang="en-US" b="1" spc="-10" dirty="0">
                <a:latin typeface="Calibri"/>
                <a:cs typeface="Calibri"/>
              </a:rPr>
              <a:t>10</a:t>
            </a:r>
            <a:r>
              <a:rPr lang="en-US" sz="1800" b="1" spc="-10" dirty="0">
                <a:latin typeface="Calibri"/>
                <a:cs typeface="Calibri"/>
              </a:rPr>
              <a:t>00</a:t>
            </a:r>
            <a:endParaRPr sz="1800" dirty="0">
              <a:latin typeface="Calibri"/>
              <a:cs typeface="Calibri"/>
            </a:endParaRPr>
          </a:p>
          <a:p>
            <a:pPr marL="12700" marR="351155">
              <a:lnSpc>
                <a:spcPct val="107300"/>
              </a:lnSpc>
              <a:spcBef>
                <a:spcPts val="790"/>
              </a:spcBef>
            </a:pPr>
            <a:r>
              <a:rPr lang="en-US" sz="1800" dirty="0">
                <a:latin typeface="Calibri"/>
                <a:cs typeface="Calibri"/>
              </a:rPr>
              <a:t>Unforeseen expenses</a:t>
            </a:r>
          </a:p>
          <a:p>
            <a:pPr marL="12700" marR="351155">
              <a:lnSpc>
                <a:spcPct val="107300"/>
              </a:lnSpc>
              <a:spcBef>
                <a:spcPts val="790"/>
              </a:spcBef>
            </a:pPr>
            <a:endParaRPr lang="en-US" dirty="0">
              <a:latin typeface="Calibri"/>
              <a:cs typeface="Calibri"/>
            </a:endParaRPr>
          </a:p>
          <a:p>
            <a:pPr marL="12700" marR="351155">
              <a:lnSpc>
                <a:spcPct val="107300"/>
              </a:lnSpc>
              <a:spcBef>
                <a:spcPts val="790"/>
              </a:spcBef>
            </a:pPr>
            <a:r>
              <a:rPr lang="en-US" sz="1800" b="1" u="sng" dirty="0">
                <a:latin typeface="Calibri"/>
                <a:cs typeface="Calibri"/>
              </a:rPr>
              <a:t>Training</a:t>
            </a:r>
          </a:p>
          <a:p>
            <a:pPr marL="12700" marR="351155">
              <a:lnSpc>
                <a:spcPct val="107300"/>
              </a:lnSpc>
              <a:spcBef>
                <a:spcPts val="790"/>
              </a:spcBef>
            </a:pPr>
            <a:r>
              <a:rPr lang="en-US" dirty="0">
                <a:latin typeface="Calibri"/>
                <a:cs typeface="Calibri"/>
              </a:rPr>
              <a:t>5-01-20-145-000-028                                                           </a:t>
            </a:r>
          </a:p>
          <a:p>
            <a:pPr marL="12700" marR="351155">
              <a:lnSpc>
                <a:spcPct val="107300"/>
              </a:lnSpc>
              <a:spcBef>
                <a:spcPts val="790"/>
              </a:spcBef>
            </a:pPr>
            <a:r>
              <a:rPr lang="en-US" sz="1800" dirty="0">
                <a:latin typeface="Calibri"/>
                <a:cs typeface="Calibri"/>
              </a:rPr>
              <a:t>C</a:t>
            </a:r>
            <a:r>
              <a:rPr lang="en-US" dirty="0">
                <a:latin typeface="Calibri"/>
                <a:cs typeface="Calibri"/>
              </a:rPr>
              <a:t>EUs, Conferences(TCTA &amp; NJLM)</a:t>
            </a:r>
            <a:endParaRPr sz="1800" dirty="0">
              <a:latin typeface="Calibri"/>
              <a:cs typeface="Calibri"/>
            </a:endParaRPr>
          </a:p>
          <a:p>
            <a:pPr marL="12700">
              <a:lnSpc>
                <a:spcPct val="100000"/>
              </a:lnSpc>
              <a:spcBef>
                <a:spcPts val="944"/>
              </a:spcBef>
              <a:tabLst>
                <a:tab pos="5041265" algn="l"/>
                <a:tab pos="5955665" algn="l"/>
                <a:tab pos="6870065" algn="l"/>
              </a:tabLst>
            </a:pPr>
            <a:r>
              <a:rPr sz="1800" dirty="0">
                <a:latin typeface="Calibri"/>
                <a:cs typeface="Calibri"/>
              </a:rPr>
              <a:t>	</a:t>
            </a:r>
          </a:p>
        </p:txBody>
      </p:sp>
      <p:sp>
        <p:nvSpPr>
          <p:cNvPr id="5" name="object 5"/>
          <p:cNvSpPr txBox="1"/>
          <p:nvPr/>
        </p:nvSpPr>
        <p:spPr>
          <a:xfrm>
            <a:off x="11275959" y="5969317"/>
            <a:ext cx="147320"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Corbel"/>
                <a:cs typeface="Corbel"/>
              </a:rPr>
              <a:t>14</a:t>
            </a:r>
            <a:endParaRPr sz="1000" dirty="0">
              <a:latin typeface="Corbel"/>
              <a:cs typeface="Corbel"/>
            </a:endParaRPr>
          </a:p>
        </p:txBody>
      </p:sp>
    </p:spTree>
    <p:extLst>
      <p:ext uri="{BB962C8B-B14F-4D97-AF65-F5344CB8AC3E}">
        <p14:creationId xmlns:p14="http://schemas.microsoft.com/office/powerpoint/2010/main" val="1441347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573059166"/>
              </p:ext>
            </p:extLst>
          </p:nvPr>
        </p:nvGraphicFramePr>
        <p:xfrm>
          <a:off x="3675132" y="326839"/>
          <a:ext cx="7602468" cy="1078865"/>
        </p:xfrm>
        <a:graphic>
          <a:graphicData uri="http://schemas.openxmlformats.org/drawingml/2006/table">
            <a:tbl>
              <a:tblPr firstRow="1" bandRow="1">
                <a:tableStyleId>{2D5ABB26-0587-4C30-8999-92F81FD0307C}</a:tableStyleId>
              </a:tblPr>
              <a:tblGrid>
                <a:gridCol w="3500754">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53689">
                  <a:extLst>
                    <a:ext uri="{9D8B030D-6E8A-4147-A177-3AD203B41FA5}">
                      <a16:colId xmlns:a16="http://schemas.microsoft.com/office/drawing/2014/main" val="20003"/>
                    </a:ext>
                  </a:extLst>
                </a:gridCol>
              </a:tblGrid>
              <a:tr h="254000">
                <a:tc>
                  <a:txBody>
                    <a:bodyPr/>
                    <a:lstStyle/>
                    <a:p>
                      <a:pPr>
                        <a:lnSpc>
                          <a:spcPts val="1695"/>
                        </a:lnSpc>
                      </a:pPr>
                      <a:r>
                        <a:rPr lang="en-US" sz="2000" b="1" dirty="0">
                          <a:latin typeface="Calibri"/>
                          <a:cs typeface="Calibri"/>
                        </a:rPr>
                        <a:t>Tax Assessment Office</a:t>
                      </a:r>
                      <a:endParaRPr sz="2000" dirty="0">
                        <a:latin typeface="Calibri"/>
                        <a:cs typeface="Calibri"/>
                      </a:endParaRPr>
                    </a:p>
                  </a:txBody>
                  <a:tcPr marL="0" marR="0" marT="0" marB="0">
                    <a:lnB w="19050">
                      <a:solidFill>
                        <a:srgbClr val="000000"/>
                      </a:solidFill>
                      <a:prstDash val="solid"/>
                    </a:lnB>
                  </a:tcPr>
                </a:tc>
                <a:tc>
                  <a:txBody>
                    <a:bodyPr/>
                    <a:lstStyle/>
                    <a:p>
                      <a:pPr marL="1527810">
                        <a:lnSpc>
                          <a:spcPts val="1695"/>
                        </a:lnSpc>
                      </a:pPr>
                      <a:r>
                        <a:rPr sz="2000" b="1" spc="-20" dirty="0">
                          <a:latin typeface="Calibri"/>
                          <a:cs typeface="Calibri"/>
                        </a:rPr>
                        <a:t>202</a:t>
                      </a:r>
                      <a:r>
                        <a:rPr lang="en-US" sz="2000" b="1" spc="-20" dirty="0">
                          <a:latin typeface="Calibri"/>
                          <a:cs typeface="Calibri"/>
                        </a:rPr>
                        <a:t>3</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4</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5</a:t>
                      </a:r>
                      <a:endParaRPr sz="2000" dirty="0">
                        <a:latin typeface="Calibri"/>
                        <a:cs typeface="Calibri"/>
                      </a:endParaRPr>
                    </a:p>
                  </a:txBody>
                  <a:tcPr marL="0" marR="0" marT="0" marB="0">
                    <a:lnB w="19050">
                      <a:solidFill>
                        <a:srgbClr val="000000"/>
                      </a:solidFill>
                      <a:prstDash val="solid"/>
                    </a:lnB>
                  </a:tcPr>
                </a:tc>
                <a:extLst>
                  <a:ext uri="{0D108BD9-81ED-4DB2-BD59-A6C34878D82A}">
                    <a16:rowId xmlns:a16="http://schemas.microsoft.com/office/drawing/2014/main" val="10000"/>
                  </a:ext>
                </a:extLst>
              </a:tr>
              <a:tr h="789940">
                <a:tc>
                  <a:txBody>
                    <a:bodyPr/>
                    <a:lstStyle/>
                    <a:p>
                      <a:pPr>
                        <a:lnSpc>
                          <a:spcPct val="100000"/>
                        </a:lnSpc>
                        <a:spcBef>
                          <a:spcPts val="1075"/>
                        </a:spcBef>
                      </a:pPr>
                      <a:r>
                        <a:rPr lang="en-US" sz="1800" b="1" u="sng" dirty="0">
                          <a:uFill>
                            <a:solidFill>
                              <a:srgbClr val="000000"/>
                            </a:solidFill>
                          </a:uFill>
                          <a:latin typeface="Calibri"/>
                          <a:cs typeface="Calibri"/>
                        </a:rPr>
                        <a:t>Awards &amp; Dues</a:t>
                      </a:r>
                    </a:p>
                    <a:p>
                      <a:pPr>
                        <a:lnSpc>
                          <a:spcPct val="100000"/>
                        </a:lnSpc>
                        <a:spcBef>
                          <a:spcPts val="1075"/>
                        </a:spcBef>
                      </a:pPr>
                      <a:r>
                        <a:rPr lang="en-US" sz="1800" spc="-10" dirty="0">
                          <a:latin typeface="Calibri"/>
                          <a:cs typeface="Calibri"/>
                        </a:rPr>
                        <a:t>5-01-20-150-000-020</a:t>
                      </a:r>
                      <a:endParaRPr sz="1800" dirty="0">
                        <a:latin typeface="Calibri"/>
                        <a:cs typeface="Calibri"/>
                      </a:endParaRPr>
                    </a:p>
                  </a:txBody>
                  <a:tcPr marL="0" marR="0" marT="136525"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528445">
                        <a:lnSpc>
                          <a:spcPts val="2150"/>
                        </a:lnSpc>
                      </a:pPr>
                      <a:r>
                        <a:rPr sz="1800" spc="-10" dirty="0">
                          <a:latin typeface="Calibri"/>
                          <a:cs typeface="Calibri"/>
                        </a:rPr>
                        <a:t>$</a:t>
                      </a:r>
                      <a:r>
                        <a:rPr lang="en-US" sz="1800" spc="-10" dirty="0">
                          <a:latin typeface="Calibri"/>
                          <a:cs typeface="Calibri"/>
                        </a:rPr>
                        <a:t>175</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spc="-10" dirty="0">
                          <a:latin typeface="Calibri"/>
                          <a:cs typeface="Calibri"/>
                        </a:rPr>
                        <a:t>$</a:t>
                      </a:r>
                      <a:r>
                        <a:rPr lang="en-US" sz="1800" spc="-10" dirty="0">
                          <a:latin typeface="Calibri"/>
                          <a:cs typeface="Calibri"/>
                        </a:rPr>
                        <a:t>150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b="1" spc="-10" dirty="0">
                          <a:latin typeface="Calibri"/>
                          <a:cs typeface="Calibri"/>
                        </a:rPr>
                        <a:t>$</a:t>
                      </a:r>
                      <a:r>
                        <a:rPr lang="en-US" sz="1800" b="1" spc="-10" dirty="0">
                          <a:latin typeface="Calibri"/>
                          <a:cs typeface="Calibri"/>
                        </a:rPr>
                        <a:t>150</a:t>
                      </a:r>
                      <a:endParaRPr sz="1800" dirty="0">
                        <a:latin typeface="Calibri"/>
                        <a:cs typeface="Calibri"/>
                      </a:endParaRPr>
                    </a:p>
                  </a:txBody>
                  <a:tcPr marL="0" marR="0" marT="0" marB="0">
                    <a:lnT w="19050">
                      <a:solidFill>
                        <a:srgbClr val="000000"/>
                      </a:solidFill>
                      <a:prstDash val="solid"/>
                    </a:lnT>
                  </a:tcPr>
                </a:tc>
                <a:extLst>
                  <a:ext uri="{0D108BD9-81ED-4DB2-BD59-A6C34878D82A}">
                    <a16:rowId xmlns:a16="http://schemas.microsoft.com/office/drawing/2014/main" val="10001"/>
                  </a:ext>
                </a:extLst>
              </a:tr>
            </a:tbl>
          </a:graphicData>
        </a:graphic>
      </p:graphicFrame>
      <p:sp>
        <p:nvSpPr>
          <p:cNvPr id="6" name="object 6"/>
          <p:cNvSpPr txBox="1">
            <a:spLocks noGrp="1"/>
          </p:cNvSpPr>
          <p:nvPr>
            <p:ph type="ftr" sz="quarter" idx="5"/>
          </p:nvPr>
        </p:nvSpPr>
        <p:spPr>
          <a:xfrm>
            <a:off x="5204443" y="6280025"/>
            <a:ext cx="2866666" cy="235793"/>
          </a:xfrm>
          <a:prstGeom prst="rect">
            <a:avLst/>
          </a:prstGeom>
        </p:spPr>
        <p:txBody>
          <a:bodyPr vert="horz" wrap="square" lIns="0" tIns="104735" rIns="0" bIns="0" rtlCol="0">
            <a:spAutoFit/>
          </a:bodyPr>
          <a:lstStyle/>
          <a:p>
            <a:pPr marL="171450">
              <a:lnSpc>
                <a:spcPts val="1040"/>
              </a:lnSpc>
            </a:pPr>
            <a:r>
              <a:rPr lang="en-US" dirty="0"/>
              <a:t>Tax Assessment Office</a:t>
            </a:r>
            <a:r>
              <a:rPr dirty="0"/>
              <a:t>-</a:t>
            </a:r>
            <a:r>
              <a:rPr spc="-30" dirty="0"/>
              <a:t> </a:t>
            </a:r>
            <a:r>
              <a:rPr dirty="0"/>
              <a:t>202</a:t>
            </a:r>
            <a:r>
              <a:rPr lang="en-US" dirty="0"/>
              <a:t>5 </a:t>
            </a:r>
            <a:r>
              <a:rPr dirty="0"/>
              <a:t>Budget</a:t>
            </a:r>
            <a:r>
              <a:rPr spc="-20" dirty="0"/>
              <a:t> </a:t>
            </a:r>
            <a:r>
              <a:rPr spc="-10" dirty="0"/>
              <a:t>Presentation</a:t>
            </a:r>
          </a:p>
        </p:txBody>
      </p:sp>
      <p:sp>
        <p:nvSpPr>
          <p:cNvPr id="3" name="object 3"/>
          <p:cNvSpPr txBox="1">
            <a:spLocks noGrp="1"/>
          </p:cNvSpPr>
          <p:nvPr>
            <p:ph type="title"/>
          </p:nvPr>
        </p:nvSpPr>
        <p:spPr>
          <a:xfrm>
            <a:off x="3662432" y="1451348"/>
            <a:ext cx="7561580" cy="296043"/>
          </a:xfrm>
          <a:prstGeom prst="rect">
            <a:avLst/>
          </a:prstGeom>
        </p:spPr>
        <p:txBody>
          <a:bodyPr vert="horz" wrap="square" lIns="0" tIns="12700" rIns="0" bIns="0" rtlCol="0">
            <a:spAutoFit/>
          </a:bodyPr>
          <a:lstStyle/>
          <a:p>
            <a:pPr marL="12700" marR="5080">
              <a:lnSpc>
                <a:spcPct val="106700"/>
              </a:lnSpc>
              <a:spcBef>
                <a:spcPts val="100"/>
              </a:spcBef>
            </a:pPr>
            <a:r>
              <a:rPr lang="en-US" sz="1800" dirty="0">
                <a:latin typeface="Calibri"/>
                <a:cs typeface="Calibri"/>
              </a:rPr>
              <a:t>Membership Dues-Assoc. of Municipal Assessors-Burlington County</a:t>
            </a:r>
            <a:endParaRPr sz="1800" dirty="0">
              <a:latin typeface="Calibri"/>
              <a:cs typeface="Calibri"/>
            </a:endParaRPr>
          </a:p>
        </p:txBody>
      </p:sp>
      <p:sp>
        <p:nvSpPr>
          <p:cNvPr id="4" name="object 4"/>
          <p:cNvSpPr txBox="1"/>
          <p:nvPr/>
        </p:nvSpPr>
        <p:spPr>
          <a:xfrm>
            <a:off x="3662432" y="2035118"/>
            <a:ext cx="7731125" cy="1210588"/>
          </a:xfrm>
          <a:prstGeom prst="rect">
            <a:avLst/>
          </a:prstGeom>
        </p:spPr>
        <p:txBody>
          <a:bodyPr vert="horz" wrap="square" lIns="0" tIns="134620" rIns="0" bIns="0" rtlCol="0">
            <a:spAutoFit/>
          </a:bodyPr>
          <a:lstStyle/>
          <a:p>
            <a:pPr marL="12700">
              <a:lnSpc>
                <a:spcPct val="100000"/>
              </a:lnSpc>
              <a:spcBef>
                <a:spcPts val="1060"/>
              </a:spcBef>
            </a:pPr>
            <a:r>
              <a:rPr lang="en-US" sz="1800" b="1" u="sng" dirty="0">
                <a:uFill>
                  <a:solidFill>
                    <a:srgbClr val="000000"/>
                  </a:solidFill>
                </a:uFill>
                <a:latin typeface="Calibri"/>
                <a:cs typeface="Calibri"/>
              </a:rPr>
              <a:t>Travel Expenses</a:t>
            </a:r>
            <a:endParaRPr sz="1800" dirty="0">
              <a:latin typeface="Calibri"/>
              <a:cs typeface="Calibri"/>
            </a:endParaRPr>
          </a:p>
          <a:p>
            <a:pPr marL="12700">
              <a:lnSpc>
                <a:spcPct val="100000"/>
              </a:lnSpc>
              <a:spcBef>
                <a:spcPts val="960"/>
              </a:spcBef>
              <a:tabLst>
                <a:tab pos="5041265" algn="l"/>
                <a:tab pos="5955665" algn="l"/>
                <a:tab pos="6870065" algn="l"/>
              </a:tabLst>
            </a:pPr>
            <a:r>
              <a:rPr lang="en-US" spc="-10" dirty="0">
                <a:latin typeface="Calibri"/>
                <a:cs typeface="Calibri"/>
              </a:rPr>
              <a:t>5-01-20-150-000-022</a:t>
            </a:r>
            <a:r>
              <a:rPr sz="1800" dirty="0">
                <a:latin typeface="Calibri"/>
                <a:cs typeface="Calibri"/>
              </a:rPr>
              <a:t>	</a:t>
            </a:r>
            <a:r>
              <a:rPr sz="1800" spc="-10" dirty="0">
                <a:latin typeface="Calibri"/>
                <a:cs typeface="Calibri"/>
              </a:rPr>
              <a:t>$</a:t>
            </a:r>
            <a:r>
              <a:rPr lang="en-US" sz="1800" spc="-10" dirty="0">
                <a:latin typeface="Calibri"/>
                <a:cs typeface="Calibri"/>
              </a:rPr>
              <a:t>50</a:t>
            </a:r>
            <a:r>
              <a:rPr sz="1800" dirty="0">
                <a:latin typeface="Calibri"/>
                <a:cs typeface="Calibri"/>
              </a:rPr>
              <a:t>	</a:t>
            </a:r>
            <a:r>
              <a:rPr sz="1800" spc="-10" dirty="0">
                <a:latin typeface="Calibri"/>
                <a:cs typeface="Calibri"/>
              </a:rPr>
              <a:t>$</a:t>
            </a:r>
            <a:r>
              <a:rPr lang="en-US" sz="1800" spc="-10" dirty="0">
                <a:latin typeface="Calibri"/>
                <a:cs typeface="Calibri"/>
              </a:rPr>
              <a:t>50</a:t>
            </a:r>
            <a:r>
              <a:rPr sz="1800" dirty="0">
                <a:latin typeface="Calibri"/>
                <a:cs typeface="Calibri"/>
              </a:rPr>
              <a:t>	</a:t>
            </a:r>
            <a:r>
              <a:rPr sz="1800" b="1" spc="-10" dirty="0">
                <a:latin typeface="Calibri"/>
                <a:cs typeface="Calibri"/>
              </a:rPr>
              <a:t>$</a:t>
            </a:r>
            <a:r>
              <a:rPr lang="en-US" sz="1800" b="1" spc="-10" dirty="0">
                <a:latin typeface="Calibri"/>
                <a:cs typeface="Calibri"/>
              </a:rPr>
              <a:t>50</a:t>
            </a:r>
            <a:endParaRPr sz="1800" dirty="0">
              <a:latin typeface="Calibri"/>
              <a:cs typeface="Calibri"/>
            </a:endParaRPr>
          </a:p>
          <a:p>
            <a:pPr marL="12700">
              <a:lnSpc>
                <a:spcPct val="100000"/>
              </a:lnSpc>
              <a:spcBef>
                <a:spcPts val="944"/>
              </a:spcBef>
              <a:tabLst>
                <a:tab pos="5041265" algn="l"/>
                <a:tab pos="5955665" algn="l"/>
                <a:tab pos="6870065" algn="l"/>
              </a:tabLst>
            </a:pPr>
            <a:r>
              <a:rPr sz="1800" dirty="0">
                <a:latin typeface="Calibri"/>
                <a:cs typeface="Calibri"/>
              </a:rPr>
              <a:t>	</a:t>
            </a:r>
          </a:p>
        </p:txBody>
      </p:sp>
      <p:sp>
        <p:nvSpPr>
          <p:cNvPr id="5" name="object 5"/>
          <p:cNvSpPr txBox="1"/>
          <p:nvPr/>
        </p:nvSpPr>
        <p:spPr>
          <a:xfrm>
            <a:off x="11275959" y="5969317"/>
            <a:ext cx="147320"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Corbel"/>
                <a:cs typeface="Corbel"/>
              </a:rPr>
              <a:t>14</a:t>
            </a:r>
            <a:endParaRPr sz="1000" dirty="0">
              <a:latin typeface="Corbel"/>
              <a:cs typeface="Corbel"/>
            </a:endParaRPr>
          </a:p>
        </p:txBody>
      </p:sp>
    </p:spTree>
    <p:extLst>
      <p:ext uri="{BB962C8B-B14F-4D97-AF65-F5344CB8AC3E}">
        <p14:creationId xmlns:p14="http://schemas.microsoft.com/office/powerpoint/2010/main" val="3117408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357028409"/>
              </p:ext>
            </p:extLst>
          </p:nvPr>
        </p:nvGraphicFramePr>
        <p:xfrm>
          <a:off x="3675132" y="326839"/>
          <a:ext cx="7585708" cy="1072515"/>
        </p:xfrm>
        <a:graphic>
          <a:graphicData uri="http://schemas.openxmlformats.org/drawingml/2006/table">
            <a:tbl>
              <a:tblPr firstRow="1" bandRow="1">
                <a:tableStyleId>{2D5ABB26-0587-4C30-8999-92F81FD0307C}</a:tableStyleId>
              </a:tblPr>
              <a:tblGrid>
                <a:gridCol w="3500754">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36929">
                  <a:extLst>
                    <a:ext uri="{9D8B030D-6E8A-4147-A177-3AD203B41FA5}">
                      <a16:colId xmlns:a16="http://schemas.microsoft.com/office/drawing/2014/main" val="20003"/>
                    </a:ext>
                  </a:extLst>
                </a:gridCol>
              </a:tblGrid>
              <a:tr h="254000">
                <a:tc>
                  <a:txBody>
                    <a:bodyPr/>
                    <a:lstStyle/>
                    <a:p>
                      <a:pPr>
                        <a:lnSpc>
                          <a:spcPts val="1695"/>
                        </a:lnSpc>
                      </a:pPr>
                      <a:r>
                        <a:rPr lang="en-US" sz="2000" b="1" dirty="0">
                          <a:latin typeface="Calibri"/>
                          <a:cs typeface="Calibri"/>
                        </a:rPr>
                        <a:t>Tax Assessment Office</a:t>
                      </a:r>
                      <a:endParaRPr sz="2000" dirty="0">
                        <a:latin typeface="Calibri"/>
                        <a:cs typeface="Calibri"/>
                      </a:endParaRPr>
                    </a:p>
                  </a:txBody>
                  <a:tcPr marL="0" marR="0" marT="0" marB="0">
                    <a:lnB w="19050">
                      <a:solidFill>
                        <a:srgbClr val="000000"/>
                      </a:solidFill>
                      <a:prstDash val="solid"/>
                    </a:lnB>
                  </a:tcPr>
                </a:tc>
                <a:tc>
                  <a:txBody>
                    <a:bodyPr/>
                    <a:lstStyle/>
                    <a:p>
                      <a:pPr marL="1527810">
                        <a:lnSpc>
                          <a:spcPts val="1695"/>
                        </a:lnSpc>
                      </a:pPr>
                      <a:r>
                        <a:rPr sz="2000" b="1" spc="-20" dirty="0">
                          <a:latin typeface="Calibri"/>
                          <a:cs typeface="Calibri"/>
                        </a:rPr>
                        <a:t>202</a:t>
                      </a:r>
                      <a:r>
                        <a:rPr lang="en-US" sz="2000" b="1" spc="-20" dirty="0">
                          <a:latin typeface="Calibri"/>
                          <a:cs typeface="Calibri"/>
                        </a:rPr>
                        <a:t>2</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3</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4</a:t>
                      </a:r>
                      <a:endParaRPr sz="2000" dirty="0">
                        <a:latin typeface="Calibri"/>
                        <a:cs typeface="Calibri"/>
                      </a:endParaRPr>
                    </a:p>
                  </a:txBody>
                  <a:tcPr marL="0" marR="0" marT="0" marB="0">
                    <a:lnB w="19050">
                      <a:solidFill>
                        <a:srgbClr val="000000"/>
                      </a:solidFill>
                      <a:prstDash val="solid"/>
                    </a:lnB>
                  </a:tcPr>
                </a:tc>
                <a:extLst>
                  <a:ext uri="{0D108BD9-81ED-4DB2-BD59-A6C34878D82A}">
                    <a16:rowId xmlns:a16="http://schemas.microsoft.com/office/drawing/2014/main" val="10000"/>
                  </a:ext>
                </a:extLst>
              </a:tr>
              <a:tr h="789940">
                <a:tc>
                  <a:txBody>
                    <a:bodyPr/>
                    <a:lstStyle/>
                    <a:p>
                      <a:pPr>
                        <a:lnSpc>
                          <a:spcPct val="100000"/>
                        </a:lnSpc>
                        <a:spcBef>
                          <a:spcPts val="1075"/>
                        </a:spcBef>
                      </a:pPr>
                      <a:r>
                        <a:rPr lang="en-US" sz="1800" b="1" u="sng" dirty="0">
                          <a:uFill>
                            <a:solidFill>
                              <a:srgbClr val="000000"/>
                            </a:solidFill>
                          </a:uFill>
                          <a:latin typeface="Calibri"/>
                          <a:cs typeface="Calibri"/>
                        </a:rPr>
                        <a:t>Office Supplies</a:t>
                      </a:r>
                      <a:endParaRPr sz="1800" dirty="0">
                        <a:latin typeface="Calibri"/>
                        <a:cs typeface="Calibri"/>
                      </a:endParaRPr>
                    </a:p>
                    <a:p>
                      <a:pPr>
                        <a:lnSpc>
                          <a:spcPts val="2150"/>
                        </a:lnSpc>
                        <a:spcBef>
                          <a:spcPts val="944"/>
                        </a:spcBef>
                      </a:pPr>
                      <a:r>
                        <a:rPr lang="en-US" sz="1800" spc="-10" dirty="0">
                          <a:latin typeface="Calibri"/>
                          <a:cs typeface="Calibri"/>
                        </a:rPr>
                        <a:t>5-01-20-150-000-023</a:t>
                      </a:r>
                      <a:endParaRPr sz="1800" dirty="0">
                        <a:latin typeface="Calibri"/>
                        <a:cs typeface="Calibri"/>
                      </a:endParaRPr>
                    </a:p>
                  </a:txBody>
                  <a:tcPr marL="0" marR="0" marT="136525"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528445">
                        <a:lnSpc>
                          <a:spcPts val="2150"/>
                        </a:lnSpc>
                      </a:pPr>
                      <a:r>
                        <a:rPr sz="1800" spc="-10" dirty="0">
                          <a:latin typeface="Calibri"/>
                          <a:cs typeface="Calibri"/>
                        </a:rPr>
                        <a:t>$</a:t>
                      </a:r>
                      <a:r>
                        <a:rPr lang="en-US" sz="1800" spc="-10" dirty="0">
                          <a:latin typeface="Calibri"/>
                          <a:cs typeface="Calibri"/>
                        </a:rPr>
                        <a:t>100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spc="-10" dirty="0">
                          <a:latin typeface="Calibri"/>
                          <a:cs typeface="Calibri"/>
                        </a:rPr>
                        <a:t>$</a:t>
                      </a:r>
                      <a:r>
                        <a:rPr lang="en-US" sz="1800" spc="-10" dirty="0">
                          <a:latin typeface="Calibri"/>
                          <a:cs typeface="Calibri"/>
                        </a:rPr>
                        <a:t>900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b="1" spc="-10" dirty="0">
                          <a:latin typeface="Calibri"/>
                          <a:cs typeface="Calibri"/>
                        </a:rPr>
                        <a:t>$</a:t>
                      </a:r>
                      <a:r>
                        <a:rPr lang="en-US" sz="1800" b="1" spc="-10" dirty="0">
                          <a:latin typeface="Calibri"/>
                          <a:cs typeface="Calibri"/>
                        </a:rPr>
                        <a:t>40</a:t>
                      </a:r>
                      <a:r>
                        <a:rPr sz="1800" b="1" spc="-10" dirty="0">
                          <a:latin typeface="Calibri"/>
                          <a:cs typeface="Calibri"/>
                        </a:rPr>
                        <a:t>00</a:t>
                      </a:r>
                      <a:endParaRPr sz="1800" dirty="0">
                        <a:latin typeface="Calibri"/>
                        <a:cs typeface="Calibri"/>
                      </a:endParaRPr>
                    </a:p>
                  </a:txBody>
                  <a:tcPr marL="0" marR="0" marT="0" marB="0">
                    <a:lnT w="19050">
                      <a:solidFill>
                        <a:srgbClr val="000000"/>
                      </a:solidFill>
                      <a:prstDash val="solid"/>
                    </a:lnT>
                  </a:tcPr>
                </a:tc>
                <a:extLst>
                  <a:ext uri="{0D108BD9-81ED-4DB2-BD59-A6C34878D82A}">
                    <a16:rowId xmlns:a16="http://schemas.microsoft.com/office/drawing/2014/main" val="10001"/>
                  </a:ext>
                </a:extLst>
              </a:tr>
            </a:tbl>
          </a:graphicData>
        </a:graphic>
      </p:graphicFrame>
      <p:sp>
        <p:nvSpPr>
          <p:cNvPr id="6" name="object 6"/>
          <p:cNvSpPr txBox="1">
            <a:spLocks noGrp="1"/>
          </p:cNvSpPr>
          <p:nvPr>
            <p:ph type="ftr" sz="quarter" idx="5"/>
          </p:nvPr>
        </p:nvSpPr>
        <p:spPr>
          <a:xfrm>
            <a:off x="5204443" y="6280025"/>
            <a:ext cx="2866666" cy="235793"/>
          </a:xfrm>
          <a:prstGeom prst="rect">
            <a:avLst/>
          </a:prstGeom>
        </p:spPr>
        <p:txBody>
          <a:bodyPr vert="horz" wrap="square" lIns="0" tIns="104735" rIns="0" bIns="0" rtlCol="0">
            <a:spAutoFit/>
          </a:bodyPr>
          <a:lstStyle/>
          <a:p>
            <a:pPr marL="171450">
              <a:lnSpc>
                <a:spcPts val="1040"/>
              </a:lnSpc>
            </a:pPr>
            <a:r>
              <a:rPr lang="en-US" dirty="0"/>
              <a:t>Tax Assessment Office</a:t>
            </a:r>
            <a:r>
              <a:rPr dirty="0"/>
              <a:t>-</a:t>
            </a:r>
            <a:r>
              <a:rPr spc="-30" dirty="0"/>
              <a:t> </a:t>
            </a:r>
            <a:r>
              <a:rPr dirty="0"/>
              <a:t>202</a:t>
            </a:r>
            <a:r>
              <a:rPr lang="en-US" dirty="0"/>
              <a:t>5 </a:t>
            </a:r>
            <a:r>
              <a:rPr dirty="0"/>
              <a:t>Budget</a:t>
            </a:r>
            <a:r>
              <a:rPr spc="-20" dirty="0"/>
              <a:t> </a:t>
            </a:r>
            <a:r>
              <a:rPr spc="-10" dirty="0"/>
              <a:t>Presentation</a:t>
            </a:r>
          </a:p>
        </p:txBody>
      </p:sp>
      <p:sp>
        <p:nvSpPr>
          <p:cNvPr id="3" name="object 3"/>
          <p:cNvSpPr txBox="1">
            <a:spLocks noGrp="1"/>
          </p:cNvSpPr>
          <p:nvPr>
            <p:ph type="title"/>
          </p:nvPr>
        </p:nvSpPr>
        <p:spPr>
          <a:xfrm>
            <a:off x="3492887" y="1451348"/>
            <a:ext cx="7731125" cy="296043"/>
          </a:xfrm>
          <a:prstGeom prst="rect">
            <a:avLst/>
          </a:prstGeom>
        </p:spPr>
        <p:txBody>
          <a:bodyPr vert="horz" wrap="square" lIns="0" tIns="12700" rIns="0" bIns="0" rtlCol="0">
            <a:spAutoFit/>
          </a:bodyPr>
          <a:lstStyle/>
          <a:p>
            <a:pPr marL="12700" marR="5080">
              <a:lnSpc>
                <a:spcPct val="106700"/>
              </a:lnSpc>
              <a:spcBef>
                <a:spcPts val="100"/>
              </a:spcBef>
            </a:pPr>
            <a:r>
              <a:rPr lang="en-US" sz="1800" dirty="0">
                <a:latin typeface="Calibri"/>
                <a:cs typeface="Calibri"/>
              </a:rPr>
              <a:t>Office Supplies specific to the Tax Assessor’s Office</a:t>
            </a:r>
            <a:endParaRPr sz="1800" dirty="0">
              <a:latin typeface="Calibri"/>
              <a:cs typeface="Calibri"/>
            </a:endParaRPr>
          </a:p>
        </p:txBody>
      </p:sp>
      <p:sp>
        <p:nvSpPr>
          <p:cNvPr id="4" name="object 4"/>
          <p:cNvSpPr txBox="1"/>
          <p:nvPr/>
        </p:nvSpPr>
        <p:spPr>
          <a:xfrm>
            <a:off x="3662432" y="2035118"/>
            <a:ext cx="7731125" cy="2400594"/>
          </a:xfrm>
          <a:prstGeom prst="rect">
            <a:avLst/>
          </a:prstGeom>
        </p:spPr>
        <p:txBody>
          <a:bodyPr vert="horz" wrap="square" lIns="0" tIns="134620" rIns="0" bIns="0" rtlCol="0">
            <a:spAutoFit/>
          </a:bodyPr>
          <a:lstStyle/>
          <a:p>
            <a:pPr marL="12700">
              <a:lnSpc>
                <a:spcPct val="100000"/>
              </a:lnSpc>
              <a:spcBef>
                <a:spcPts val="1060"/>
              </a:spcBef>
            </a:pPr>
            <a:r>
              <a:rPr lang="en-US" sz="1800" b="1" u="sng" dirty="0">
                <a:uFill>
                  <a:solidFill>
                    <a:srgbClr val="000000"/>
                  </a:solidFill>
                </a:uFill>
                <a:latin typeface="Calibri"/>
                <a:cs typeface="Calibri"/>
              </a:rPr>
              <a:t>Printing</a:t>
            </a:r>
            <a:endParaRPr sz="1800" dirty="0">
              <a:latin typeface="Calibri"/>
              <a:cs typeface="Calibri"/>
            </a:endParaRPr>
          </a:p>
          <a:p>
            <a:pPr marL="12700">
              <a:lnSpc>
                <a:spcPct val="100000"/>
              </a:lnSpc>
              <a:spcBef>
                <a:spcPts val="960"/>
              </a:spcBef>
              <a:tabLst>
                <a:tab pos="5041265" algn="l"/>
                <a:tab pos="5955665" algn="l"/>
                <a:tab pos="6870065" algn="l"/>
              </a:tabLst>
            </a:pPr>
            <a:r>
              <a:rPr lang="en-US" spc="-10" dirty="0">
                <a:latin typeface="Calibri"/>
                <a:cs typeface="Calibri"/>
              </a:rPr>
              <a:t>5-01-20-150-000-024</a:t>
            </a:r>
            <a:r>
              <a:rPr sz="1800" dirty="0">
                <a:latin typeface="Calibri"/>
                <a:cs typeface="Calibri"/>
              </a:rPr>
              <a:t>	</a:t>
            </a:r>
            <a:r>
              <a:rPr sz="1800" spc="-10" dirty="0">
                <a:latin typeface="Calibri"/>
                <a:cs typeface="Calibri"/>
              </a:rPr>
              <a:t>$</a:t>
            </a:r>
            <a:r>
              <a:rPr lang="en-US" spc="-10" dirty="0">
                <a:latin typeface="Calibri"/>
                <a:cs typeface="Calibri"/>
              </a:rPr>
              <a:t>90</a:t>
            </a:r>
            <a:r>
              <a:rPr lang="en-US" sz="1800" spc="-10" dirty="0">
                <a:latin typeface="Calibri"/>
                <a:cs typeface="Calibri"/>
              </a:rPr>
              <a:t>00</a:t>
            </a:r>
            <a:r>
              <a:rPr sz="1800" dirty="0">
                <a:latin typeface="Calibri"/>
                <a:cs typeface="Calibri"/>
              </a:rPr>
              <a:t>	</a:t>
            </a:r>
            <a:r>
              <a:rPr sz="1800" spc="-10" dirty="0">
                <a:latin typeface="Calibri"/>
                <a:cs typeface="Calibri"/>
              </a:rPr>
              <a:t>$</a:t>
            </a:r>
            <a:r>
              <a:rPr lang="en-US" spc="-10" dirty="0">
                <a:latin typeface="Calibri"/>
                <a:cs typeface="Calibri"/>
              </a:rPr>
              <a:t>9</a:t>
            </a:r>
            <a:r>
              <a:rPr sz="1800" spc="-10" dirty="0">
                <a:latin typeface="Calibri"/>
                <a:cs typeface="Calibri"/>
              </a:rPr>
              <a:t>000</a:t>
            </a:r>
            <a:r>
              <a:rPr sz="1800" dirty="0">
                <a:latin typeface="Calibri"/>
                <a:cs typeface="Calibri"/>
              </a:rPr>
              <a:t>	</a:t>
            </a:r>
            <a:r>
              <a:rPr sz="1800" b="1" spc="-10" dirty="0">
                <a:latin typeface="Calibri"/>
                <a:cs typeface="Calibri"/>
              </a:rPr>
              <a:t>$</a:t>
            </a:r>
            <a:r>
              <a:rPr lang="en-US" sz="1800" b="1" spc="-10" dirty="0">
                <a:latin typeface="Calibri"/>
                <a:cs typeface="Calibri"/>
              </a:rPr>
              <a:t>13</a:t>
            </a:r>
            <a:r>
              <a:rPr sz="1800" b="1" spc="-10" dirty="0">
                <a:latin typeface="Calibri"/>
                <a:cs typeface="Calibri"/>
              </a:rPr>
              <a:t>000</a:t>
            </a:r>
            <a:endParaRPr sz="1800" dirty="0">
              <a:latin typeface="Calibri"/>
              <a:cs typeface="Calibri"/>
            </a:endParaRPr>
          </a:p>
          <a:p>
            <a:pPr marL="12700" marR="351155">
              <a:lnSpc>
                <a:spcPct val="107300"/>
              </a:lnSpc>
              <a:spcBef>
                <a:spcPts val="790"/>
              </a:spcBef>
            </a:pPr>
            <a:r>
              <a:rPr lang="en-US" sz="1800" dirty="0">
                <a:latin typeface="Calibri"/>
                <a:cs typeface="Calibri"/>
              </a:rPr>
              <a:t>Annual Assessment Cards</a:t>
            </a:r>
            <a:endParaRPr sz="1800" dirty="0">
              <a:latin typeface="Calibri"/>
              <a:cs typeface="Calibri"/>
            </a:endParaRPr>
          </a:p>
          <a:p>
            <a:pPr marL="12700">
              <a:lnSpc>
                <a:spcPct val="100000"/>
              </a:lnSpc>
              <a:spcBef>
                <a:spcPts val="950"/>
              </a:spcBef>
            </a:pPr>
            <a:r>
              <a:rPr lang="en-US" sz="1800" b="1" u="sng" spc="-10" dirty="0">
                <a:uFill>
                  <a:solidFill>
                    <a:srgbClr val="000000"/>
                  </a:solidFill>
                </a:uFill>
                <a:latin typeface="Calibri"/>
                <a:cs typeface="Calibri"/>
              </a:rPr>
              <a:t>Training</a:t>
            </a:r>
            <a:endParaRPr sz="1800" dirty="0">
              <a:latin typeface="Calibri"/>
              <a:cs typeface="Calibri"/>
            </a:endParaRPr>
          </a:p>
          <a:p>
            <a:pPr marL="12700">
              <a:lnSpc>
                <a:spcPct val="100000"/>
              </a:lnSpc>
              <a:spcBef>
                <a:spcPts val="944"/>
              </a:spcBef>
              <a:tabLst>
                <a:tab pos="5041265" algn="l"/>
                <a:tab pos="5955665" algn="l"/>
                <a:tab pos="6870065" algn="l"/>
              </a:tabLst>
            </a:pPr>
            <a:r>
              <a:rPr lang="en-US" spc="-10" dirty="0">
                <a:latin typeface="Calibri"/>
                <a:cs typeface="Calibri"/>
              </a:rPr>
              <a:t>5-01-20-150-000-028</a:t>
            </a:r>
            <a:r>
              <a:rPr sz="1800" dirty="0">
                <a:latin typeface="Calibri"/>
                <a:cs typeface="Calibri"/>
              </a:rPr>
              <a:t>	</a:t>
            </a:r>
            <a:r>
              <a:rPr sz="1800" spc="-10" dirty="0">
                <a:latin typeface="Calibri"/>
                <a:cs typeface="Calibri"/>
              </a:rPr>
              <a:t>$</a:t>
            </a:r>
            <a:r>
              <a:rPr lang="en-US" spc="-10" dirty="0">
                <a:latin typeface="Calibri"/>
                <a:cs typeface="Calibri"/>
              </a:rPr>
              <a:t>1150</a:t>
            </a:r>
            <a:r>
              <a:rPr sz="1800" dirty="0">
                <a:latin typeface="Calibri"/>
                <a:cs typeface="Calibri"/>
              </a:rPr>
              <a:t>	</a:t>
            </a:r>
            <a:r>
              <a:rPr sz="1800" spc="-10" dirty="0">
                <a:latin typeface="Calibri"/>
                <a:cs typeface="Calibri"/>
              </a:rPr>
              <a:t>$</a:t>
            </a:r>
            <a:r>
              <a:rPr lang="en-US" spc="-10" dirty="0">
                <a:latin typeface="Calibri"/>
                <a:cs typeface="Calibri"/>
              </a:rPr>
              <a:t>0</a:t>
            </a:r>
            <a:r>
              <a:rPr sz="1800" dirty="0">
                <a:latin typeface="Calibri"/>
                <a:cs typeface="Calibri"/>
              </a:rPr>
              <a:t>	</a:t>
            </a:r>
            <a:r>
              <a:rPr sz="1800" b="1" spc="-10" dirty="0">
                <a:latin typeface="Calibri"/>
                <a:cs typeface="Calibri"/>
              </a:rPr>
              <a:t>$</a:t>
            </a:r>
            <a:r>
              <a:rPr lang="en-US" sz="1800" b="1" spc="-10" dirty="0">
                <a:latin typeface="Calibri"/>
                <a:cs typeface="Calibri"/>
              </a:rPr>
              <a:t>1,150</a:t>
            </a:r>
            <a:endParaRPr sz="1800" dirty="0">
              <a:latin typeface="Calibri"/>
              <a:cs typeface="Calibri"/>
            </a:endParaRPr>
          </a:p>
          <a:p>
            <a:pPr marL="12700" marR="5080">
              <a:lnSpc>
                <a:spcPct val="107300"/>
              </a:lnSpc>
              <a:spcBef>
                <a:spcPts val="790"/>
              </a:spcBef>
            </a:pPr>
            <a:r>
              <a:rPr lang="en-US" sz="1800" dirty="0">
                <a:latin typeface="Calibri"/>
                <a:cs typeface="Calibri"/>
              </a:rPr>
              <a:t>Staff enrichment/training</a:t>
            </a:r>
            <a:endParaRPr sz="1800" dirty="0">
              <a:latin typeface="Calibri"/>
              <a:cs typeface="Calibri"/>
            </a:endParaRPr>
          </a:p>
        </p:txBody>
      </p:sp>
    </p:spTree>
    <p:extLst>
      <p:ext uri="{BB962C8B-B14F-4D97-AF65-F5344CB8AC3E}">
        <p14:creationId xmlns:p14="http://schemas.microsoft.com/office/powerpoint/2010/main" val="3891999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006635732"/>
              </p:ext>
            </p:extLst>
          </p:nvPr>
        </p:nvGraphicFramePr>
        <p:xfrm>
          <a:off x="3675132" y="326839"/>
          <a:ext cx="7585708" cy="1072515"/>
        </p:xfrm>
        <a:graphic>
          <a:graphicData uri="http://schemas.openxmlformats.org/drawingml/2006/table">
            <a:tbl>
              <a:tblPr firstRow="1" bandRow="1">
                <a:tableStyleId>{2D5ABB26-0587-4C30-8999-92F81FD0307C}</a:tableStyleId>
              </a:tblPr>
              <a:tblGrid>
                <a:gridCol w="3500754">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36929">
                  <a:extLst>
                    <a:ext uri="{9D8B030D-6E8A-4147-A177-3AD203B41FA5}">
                      <a16:colId xmlns:a16="http://schemas.microsoft.com/office/drawing/2014/main" val="20003"/>
                    </a:ext>
                  </a:extLst>
                </a:gridCol>
              </a:tblGrid>
              <a:tr h="254000">
                <a:tc>
                  <a:txBody>
                    <a:bodyPr/>
                    <a:lstStyle/>
                    <a:p>
                      <a:pPr>
                        <a:lnSpc>
                          <a:spcPts val="1695"/>
                        </a:lnSpc>
                      </a:pPr>
                      <a:r>
                        <a:rPr lang="en-US" sz="2000" b="1" dirty="0">
                          <a:latin typeface="Calibri"/>
                          <a:cs typeface="Calibri"/>
                        </a:rPr>
                        <a:t>Tax Assessment Office</a:t>
                      </a:r>
                      <a:endParaRPr sz="2000" dirty="0">
                        <a:latin typeface="Calibri"/>
                        <a:cs typeface="Calibri"/>
                      </a:endParaRPr>
                    </a:p>
                  </a:txBody>
                  <a:tcPr marL="0" marR="0" marT="0" marB="0">
                    <a:lnB w="19050">
                      <a:solidFill>
                        <a:srgbClr val="000000"/>
                      </a:solidFill>
                      <a:prstDash val="solid"/>
                    </a:lnB>
                  </a:tcPr>
                </a:tc>
                <a:tc>
                  <a:txBody>
                    <a:bodyPr/>
                    <a:lstStyle/>
                    <a:p>
                      <a:pPr marL="1527810">
                        <a:lnSpc>
                          <a:spcPts val="1695"/>
                        </a:lnSpc>
                      </a:pPr>
                      <a:r>
                        <a:rPr sz="2000" b="1" spc="-20" dirty="0">
                          <a:latin typeface="Calibri"/>
                          <a:cs typeface="Calibri"/>
                        </a:rPr>
                        <a:t>202</a:t>
                      </a:r>
                      <a:r>
                        <a:rPr lang="en-US" sz="2000" b="1" spc="-20" dirty="0">
                          <a:latin typeface="Calibri"/>
                          <a:cs typeface="Calibri"/>
                        </a:rPr>
                        <a:t>3</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4</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5</a:t>
                      </a:r>
                      <a:endParaRPr sz="2000" dirty="0">
                        <a:latin typeface="Calibri"/>
                        <a:cs typeface="Calibri"/>
                      </a:endParaRPr>
                    </a:p>
                  </a:txBody>
                  <a:tcPr marL="0" marR="0" marT="0" marB="0">
                    <a:lnB w="19050">
                      <a:solidFill>
                        <a:srgbClr val="000000"/>
                      </a:solidFill>
                      <a:prstDash val="solid"/>
                    </a:lnB>
                  </a:tcPr>
                </a:tc>
                <a:extLst>
                  <a:ext uri="{0D108BD9-81ED-4DB2-BD59-A6C34878D82A}">
                    <a16:rowId xmlns:a16="http://schemas.microsoft.com/office/drawing/2014/main" val="10000"/>
                  </a:ext>
                </a:extLst>
              </a:tr>
              <a:tr h="789940">
                <a:tc>
                  <a:txBody>
                    <a:bodyPr/>
                    <a:lstStyle/>
                    <a:p>
                      <a:pPr>
                        <a:lnSpc>
                          <a:spcPct val="100000"/>
                        </a:lnSpc>
                        <a:spcBef>
                          <a:spcPts val="1075"/>
                        </a:spcBef>
                      </a:pPr>
                      <a:r>
                        <a:rPr lang="en-US" sz="1800" b="1" u="sng" dirty="0">
                          <a:uFill>
                            <a:solidFill>
                              <a:srgbClr val="000000"/>
                            </a:solidFill>
                          </a:uFill>
                          <a:latin typeface="Calibri"/>
                          <a:cs typeface="Calibri"/>
                        </a:rPr>
                        <a:t>Photo &amp; Film</a:t>
                      </a:r>
                      <a:endParaRPr sz="1800" dirty="0">
                        <a:latin typeface="Calibri"/>
                        <a:cs typeface="Calibri"/>
                      </a:endParaRPr>
                    </a:p>
                    <a:p>
                      <a:pPr>
                        <a:lnSpc>
                          <a:spcPts val="2150"/>
                        </a:lnSpc>
                        <a:spcBef>
                          <a:spcPts val="944"/>
                        </a:spcBef>
                      </a:pPr>
                      <a:r>
                        <a:rPr lang="en-US" sz="1800" spc="-10" dirty="0">
                          <a:latin typeface="Calibri"/>
                          <a:cs typeface="Calibri"/>
                        </a:rPr>
                        <a:t>5-01-20-150-000-029</a:t>
                      </a:r>
                      <a:endParaRPr sz="1800" dirty="0">
                        <a:latin typeface="Calibri"/>
                        <a:cs typeface="Calibri"/>
                      </a:endParaRPr>
                    </a:p>
                  </a:txBody>
                  <a:tcPr marL="0" marR="0" marT="136525"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528445">
                        <a:lnSpc>
                          <a:spcPts val="2150"/>
                        </a:lnSpc>
                      </a:pPr>
                      <a:r>
                        <a:rPr sz="1800" spc="-10" dirty="0">
                          <a:latin typeface="Calibri"/>
                          <a:cs typeface="Calibri"/>
                        </a:rPr>
                        <a:t>$</a:t>
                      </a:r>
                      <a:r>
                        <a:rPr lang="en-US" sz="1800" spc="-10" dirty="0">
                          <a:latin typeface="Calibri"/>
                          <a:cs typeface="Calibri"/>
                        </a:rPr>
                        <a:t>25</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spc="-10" dirty="0">
                          <a:latin typeface="Calibri"/>
                          <a:cs typeface="Calibri"/>
                        </a:rPr>
                        <a:t>$</a:t>
                      </a:r>
                      <a:r>
                        <a:rPr lang="en-US" sz="1800" spc="-10" dirty="0">
                          <a:latin typeface="Calibri"/>
                          <a:cs typeface="Calibri"/>
                        </a:rPr>
                        <a:t>25</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b="1" spc="-10" dirty="0">
                          <a:latin typeface="Calibri"/>
                          <a:cs typeface="Calibri"/>
                        </a:rPr>
                        <a:t>$</a:t>
                      </a:r>
                      <a:r>
                        <a:rPr lang="en-US" sz="1800" b="1" spc="-10" dirty="0">
                          <a:latin typeface="Calibri"/>
                          <a:cs typeface="Calibri"/>
                        </a:rPr>
                        <a:t>25</a:t>
                      </a:r>
                      <a:endParaRPr sz="1800" dirty="0">
                        <a:latin typeface="Calibri"/>
                        <a:cs typeface="Calibri"/>
                      </a:endParaRPr>
                    </a:p>
                  </a:txBody>
                  <a:tcPr marL="0" marR="0" marT="0" marB="0">
                    <a:lnT w="19050">
                      <a:solidFill>
                        <a:srgbClr val="000000"/>
                      </a:solidFill>
                      <a:prstDash val="solid"/>
                    </a:lnT>
                  </a:tcPr>
                </a:tc>
                <a:extLst>
                  <a:ext uri="{0D108BD9-81ED-4DB2-BD59-A6C34878D82A}">
                    <a16:rowId xmlns:a16="http://schemas.microsoft.com/office/drawing/2014/main" val="10001"/>
                  </a:ext>
                </a:extLst>
              </a:tr>
            </a:tbl>
          </a:graphicData>
        </a:graphic>
      </p:graphicFrame>
      <p:sp>
        <p:nvSpPr>
          <p:cNvPr id="6" name="object 6"/>
          <p:cNvSpPr txBox="1">
            <a:spLocks noGrp="1"/>
          </p:cNvSpPr>
          <p:nvPr>
            <p:ph type="ftr" sz="quarter" idx="5"/>
          </p:nvPr>
        </p:nvSpPr>
        <p:spPr>
          <a:xfrm>
            <a:off x="5204443" y="6280025"/>
            <a:ext cx="2866666" cy="235793"/>
          </a:xfrm>
          <a:prstGeom prst="rect">
            <a:avLst/>
          </a:prstGeom>
        </p:spPr>
        <p:txBody>
          <a:bodyPr vert="horz" wrap="square" lIns="0" tIns="104735" rIns="0" bIns="0" rtlCol="0">
            <a:spAutoFit/>
          </a:bodyPr>
          <a:lstStyle/>
          <a:p>
            <a:pPr marL="171450">
              <a:lnSpc>
                <a:spcPts val="1040"/>
              </a:lnSpc>
            </a:pPr>
            <a:r>
              <a:rPr lang="en-US" dirty="0"/>
              <a:t>Tax Assessment Office</a:t>
            </a:r>
            <a:r>
              <a:rPr dirty="0"/>
              <a:t>-</a:t>
            </a:r>
            <a:r>
              <a:rPr spc="-30" dirty="0"/>
              <a:t> </a:t>
            </a:r>
            <a:r>
              <a:rPr dirty="0"/>
              <a:t>202</a:t>
            </a:r>
            <a:r>
              <a:rPr lang="en-US" dirty="0"/>
              <a:t>5 </a:t>
            </a:r>
            <a:r>
              <a:rPr dirty="0"/>
              <a:t>Budget</a:t>
            </a:r>
            <a:r>
              <a:rPr spc="-20" dirty="0"/>
              <a:t> </a:t>
            </a:r>
            <a:r>
              <a:rPr spc="-10" dirty="0"/>
              <a:t>Presentation</a:t>
            </a:r>
          </a:p>
        </p:txBody>
      </p:sp>
      <p:sp>
        <p:nvSpPr>
          <p:cNvPr id="3" name="object 3"/>
          <p:cNvSpPr txBox="1">
            <a:spLocks noGrp="1"/>
          </p:cNvSpPr>
          <p:nvPr>
            <p:ph type="title"/>
          </p:nvPr>
        </p:nvSpPr>
        <p:spPr>
          <a:xfrm>
            <a:off x="3492887" y="1451348"/>
            <a:ext cx="7731125" cy="296043"/>
          </a:xfrm>
          <a:prstGeom prst="rect">
            <a:avLst/>
          </a:prstGeom>
        </p:spPr>
        <p:txBody>
          <a:bodyPr vert="horz" wrap="square" lIns="0" tIns="12700" rIns="0" bIns="0" rtlCol="0">
            <a:spAutoFit/>
          </a:bodyPr>
          <a:lstStyle/>
          <a:p>
            <a:pPr marL="12700" marR="5080">
              <a:lnSpc>
                <a:spcPct val="106700"/>
              </a:lnSpc>
              <a:spcBef>
                <a:spcPts val="100"/>
              </a:spcBef>
            </a:pPr>
            <a:r>
              <a:rPr lang="en-US" sz="1800" dirty="0">
                <a:latin typeface="Calibri"/>
                <a:cs typeface="Calibri"/>
              </a:rPr>
              <a:t>Mandatory fees paid to the state of New Jersey to hold archived records</a:t>
            </a:r>
            <a:endParaRPr sz="1800" dirty="0">
              <a:latin typeface="Calibri"/>
              <a:cs typeface="Calibri"/>
            </a:endParaRPr>
          </a:p>
        </p:txBody>
      </p:sp>
      <p:sp>
        <p:nvSpPr>
          <p:cNvPr id="4" name="object 4"/>
          <p:cNvSpPr txBox="1"/>
          <p:nvPr/>
        </p:nvSpPr>
        <p:spPr>
          <a:xfrm>
            <a:off x="3662432" y="2035118"/>
            <a:ext cx="7731125" cy="2696957"/>
          </a:xfrm>
          <a:prstGeom prst="rect">
            <a:avLst/>
          </a:prstGeom>
        </p:spPr>
        <p:txBody>
          <a:bodyPr vert="horz" wrap="square" lIns="0" tIns="134620" rIns="0" bIns="0" rtlCol="0">
            <a:spAutoFit/>
          </a:bodyPr>
          <a:lstStyle/>
          <a:p>
            <a:pPr marL="12700">
              <a:lnSpc>
                <a:spcPct val="100000"/>
              </a:lnSpc>
              <a:spcBef>
                <a:spcPts val="1060"/>
              </a:spcBef>
            </a:pPr>
            <a:r>
              <a:rPr lang="en-US" sz="1800" b="1" u="sng" dirty="0">
                <a:uFill>
                  <a:solidFill>
                    <a:srgbClr val="000000"/>
                  </a:solidFill>
                </a:uFill>
                <a:latin typeface="Calibri"/>
                <a:cs typeface="Calibri"/>
              </a:rPr>
              <a:t>Tax Maps</a:t>
            </a:r>
            <a:endParaRPr sz="1800" dirty="0">
              <a:latin typeface="Calibri"/>
              <a:cs typeface="Calibri"/>
            </a:endParaRPr>
          </a:p>
          <a:p>
            <a:pPr marL="12700">
              <a:lnSpc>
                <a:spcPct val="100000"/>
              </a:lnSpc>
              <a:spcBef>
                <a:spcPts val="960"/>
              </a:spcBef>
              <a:tabLst>
                <a:tab pos="5041265" algn="l"/>
                <a:tab pos="5955665" algn="l"/>
                <a:tab pos="6870065" algn="l"/>
              </a:tabLst>
            </a:pPr>
            <a:r>
              <a:rPr lang="en-US" spc="-10" dirty="0">
                <a:latin typeface="Calibri"/>
                <a:cs typeface="Calibri"/>
              </a:rPr>
              <a:t>5-01-20-150-000-105</a:t>
            </a:r>
            <a:r>
              <a:rPr sz="1800" dirty="0">
                <a:latin typeface="Calibri"/>
                <a:cs typeface="Calibri"/>
              </a:rPr>
              <a:t>	</a:t>
            </a:r>
            <a:r>
              <a:rPr sz="1800" spc="-10" dirty="0">
                <a:latin typeface="Calibri"/>
                <a:cs typeface="Calibri"/>
              </a:rPr>
              <a:t>$</a:t>
            </a:r>
            <a:r>
              <a:rPr lang="en-US" spc="-10" dirty="0">
                <a:latin typeface="Calibri"/>
                <a:cs typeface="Calibri"/>
              </a:rPr>
              <a:t>15</a:t>
            </a:r>
            <a:r>
              <a:rPr lang="en-US" sz="1800" spc="-10" dirty="0">
                <a:latin typeface="Calibri"/>
                <a:cs typeface="Calibri"/>
              </a:rPr>
              <a:t>00</a:t>
            </a:r>
            <a:r>
              <a:rPr sz="1800" dirty="0">
                <a:latin typeface="Calibri"/>
                <a:cs typeface="Calibri"/>
              </a:rPr>
              <a:t>	</a:t>
            </a:r>
            <a:r>
              <a:rPr sz="1800" spc="-10" dirty="0">
                <a:latin typeface="Calibri"/>
                <a:cs typeface="Calibri"/>
              </a:rPr>
              <a:t>$</a:t>
            </a:r>
            <a:r>
              <a:rPr lang="en-US" spc="-10" dirty="0">
                <a:latin typeface="Calibri"/>
                <a:cs typeface="Calibri"/>
              </a:rPr>
              <a:t>0</a:t>
            </a:r>
            <a:r>
              <a:rPr sz="1800" dirty="0">
                <a:latin typeface="Calibri"/>
                <a:cs typeface="Calibri"/>
              </a:rPr>
              <a:t>	</a:t>
            </a:r>
            <a:r>
              <a:rPr sz="1800" b="1" spc="-10" dirty="0">
                <a:latin typeface="Calibri"/>
                <a:cs typeface="Calibri"/>
              </a:rPr>
              <a:t>$</a:t>
            </a:r>
            <a:r>
              <a:rPr lang="en-US" b="1" spc="-10" dirty="0">
                <a:latin typeface="Calibri"/>
                <a:cs typeface="Calibri"/>
              </a:rPr>
              <a:t>1000</a:t>
            </a:r>
            <a:endParaRPr sz="1800" dirty="0">
              <a:latin typeface="Calibri"/>
              <a:cs typeface="Calibri"/>
            </a:endParaRPr>
          </a:p>
          <a:p>
            <a:pPr marL="12700" marR="351155">
              <a:lnSpc>
                <a:spcPct val="107300"/>
              </a:lnSpc>
              <a:spcBef>
                <a:spcPts val="790"/>
              </a:spcBef>
            </a:pPr>
            <a:r>
              <a:rPr lang="en-US" sz="1800" dirty="0">
                <a:latin typeface="Calibri"/>
                <a:cs typeface="Calibri"/>
              </a:rPr>
              <a:t>Annual Assessment Cards</a:t>
            </a:r>
            <a:endParaRPr sz="1800" dirty="0">
              <a:latin typeface="Calibri"/>
              <a:cs typeface="Calibri"/>
            </a:endParaRPr>
          </a:p>
          <a:p>
            <a:pPr marL="12700">
              <a:lnSpc>
                <a:spcPct val="100000"/>
              </a:lnSpc>
              <a:spcBef>
                <a:spcPts val="950"/>
              </a:spcBef>
            </a:pPr>
            <a:r>
              <a:rPr lang="en-US" sz="1800" b="1" u="sng" spc="-10" dirty="0">
                <a:uFill>
                  <a:solidFill>
                    <a:srgbClr val="000000"/>
                  </a:solidFill>
                </a:uFill>
                <a:latin typeface="Calibri"/>
                <a:cs typeface="Calibri"/>
              </a:rPr>
              <a:t>Office Equipment</a:t>
            </a:r>
            <a:endParaRPr sz="1800" dirty="0">
              <a:latin typeface="Calibri"/>
              <a:cs typeface="Calibri"/>
            </a:endParaRPr>
          </a:p>
          <a:p>
            <a:pPr marL="12700">
              <a:lnSpc>
                <a:spcPct val="100000"/>
              </a:lnSpc>
              <a:spcBef>
                <a:spcPts val="944"/>
              </a:spcBef>
              <a:tabLst>
                <a:tab pos="5041265" algn="l"/>
                <a:tab pos="5955665" algn="l"/>
                <a:tab pos="6870065" algn="l"/>
              </a:tabLst>
            </a:pPr>
            <a:r>
              <a:rPr lang="en-US" spc="-10" dirty="0">
                <a:latin typeface="Calibri"/>
                <a:cs typeface="Calibri"/>
              </a:rPr>
              <a:t>5-01-20-150-000-107</a:t>
            </a:r>
            <a:r>
              <a:rPr sz="1800" dirty="0">
                <a:latin typeface="Calibri"/>
                <a:cs typeface="Calibri"/>
              </a:rPr>
              <a:t>	</a:t>
            </a:r>
            <a:r>
              <a:rPr sz="1800" spc="-10" dirty="0">
                <a:latin typeface="Calibri"/>
                <a:cs typeface="Calibri"/>
              </a:rPr>
              <a:t>$</a:t>
            </a:r>
            <a:r>
              <a:rPr lang="en-US" spc="-10" dirty="0">
                <a:latin typeface="Calibri"/>
                <a:cs typeface="Calibri"/>
              </a:rPr>
              <a:t>750</a:t>
            </a:r>
            <a:r>
              <a:rPr sz="1800" dirty="0">
                <a:latin typeface="Calibri"/>
                <a:cs typeface="Calibri"/>
              </a:rPr>
              <a:t>	</a:t>
            </a:r>
            <a:r>
              <a:rPr sz="1800" spc="-10" dirty="0">
                <a:latin typeface="Calibri"/>
                <a:cs typeface="Calibri"/>
              </a:rPr>
              <a:t>$</a:t>
            </a:r>
            <a:r>
              <a:rPr lang="en-US" spc="-10" dirty="0">
                <a:latin typeface="Calibri"/>
                <a:cs typeface="Calibri"/>
              </a:rPr>
              <a:t>0</a:t>
            </a:r>
            <a:r>
              <a:rPr sz="1800" dirty="0">
                <a:latin typeface="Calibri"/>
                <a:cs typeface="Calibri"/>
              </a:rPr>
              <a:t>	</a:t>
            </a:r>
            <a:r>
              <a:rPr sz="1800" b="1" spc="-10" dirty="0">
                <a:latin typeface="Calibri"/>
                <a:cs typeface="Calibri"/>
              </a:rPr>
              <a:t>$</a:t>
            </a:r>
            <a:r>
              <a:rPr lang="en-US" b="1" spc="-10" dirty="0">
                <a:latin typeface="Calibri"/>
                <a:cs typeface="Calibri"/>
              </a:rPr>
              <a:t>600</a:t>
            </a:r>
            <a:r>
              <a:rPr lang="en-US" sz="1800" b="1" spc="-10" dirty="0">
                <a:latin typeface="Calibri"/>
                <a:cs typeface="Calibri"/>
              </a:rPr>
              <a:t>0</a:t>
            </a:r>
            <a:endParaRPr sz="1800" dirty="0">
              <a:latin typeface="Calibri"/>
              <a:cs typeface="Calibri"/>
            </a:endParaRPr>
          </a:p>
          <a:p>
            <a:pPr marL="12700" marR="5080">
              <a:lnSpc>
                <a:spcPct val="107300"/>
              </a:lnSpc>
              <a:spcBef>
                <a:spcPts val="790"/>
              </a:spcBef>
            </a:pPr>
            <a:r>
              <a:rPr lang="en-US" sz="1800" dirty="0">
                <a:latin typeface="Calibri"/>
                <a:cs typeface="Calibri"/>
              </a:rPr>
              <a:t>Increase in software needed in new update for inspections software-surface pro for ongoing inspections</a:t>
            </a:r>
            <a:endParaRPr sz="1800" dirty="0">
              <a:latin typeface="Calibri"/>
              <a:cs typeface="Calibri"/>
            </a:endParaRPr>
          </a:p>
        </p:txBody>
      </p:sp>
    </p:spTree>
    <p:extLst>
      <p:ext uri="{BB962C8B-B14F-4D97-AF65-F5344CB8AC3E}">
        <p14:creationId xmlns:p14="http://schemas.microsoft.com/office/powerpoint/2010/main" val="1228239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103297934"/>
              </p:ext>
            </p:extLst>
          </p:nvPr>
        </p:nvGraphicFramePr>
        <p:xfrm>
          <a:off x="3675132" y="326839"/>
          <a:ext cx="7585708" cy="1072515"/>
        </p:xfrm>
        <a:graphic>
          <a:graphicData uri="http://schemas.openxmlformats.org/drawingml/2006/table">
            <a:tbl>
              <a:tblPr firstRow="1" bandRow="1">
                <a:tableStyleId>{2D5ABB26-0587-4C30-8999-92F81FD0307C}</a:tableStyleId>
              </a:tblPr>
              <a:tblGrid>
                <a:gridCol w="3500754">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36929">
                  <a:extLst>
                    <a:ext uri="{9D8B030D-6E8A-4147-A177-3AD203B41FA5}">
                      <a16:colId xmlns:a16="http://schemas.microsoft.com/office/drawing/2014/main" val="20003"/>
                    </a:ext>
                  </a:extLst>
                </a:gridCol>
              </a:tblGrid>
              <a:tr h="254000">
                <a:tc>
                  <a:txBody>
                    <a:bodyPr/>
                    <a:lstStyle/>
                    <a:p>
                      <a:pPr>
                        <a:lnSpc>
                          <a:spcPts val="1695"/>
                        </a:lnSpc>
                      </a:pPr>
                      <a:r>
                        <a:rPr lang="en-US" sz="2000" b="1" dirty="0">
                          <a:latin typeface="Calibri"/>
                          <a:cs typeface="Calibri"/>
                        </a:rPr>
                        <a:t>Tax Assessment Office</a:t>
                      </a:r>
                      <a:endParaRPr sz="2000" dirty="0">
                        <a:latin typeface="Calibri"/>
                        <a:cs typeface="Calibri"/>
                      </a:endParaRPr>
                    </a:p>
                  </a:txBody>
                  <a:tcPr marL="0" marR="0" marT="0" marB="0">
                    <a:lnB w="19050">
                      <a:solidFill>
                        <a:srgbClr val="000000"/>
                      </a:solidFill>
                      <a:prstDash val="solid"/>
                    </a:lnB>
                  </a:tcPr>
                </a:tc>
                <a:tc>
                  <a:txBody>
                    <a:bodyPr/>
                    <a:lstStyle/>
                    <a:p>
                      <a:pPr marL="1527810">
                        <a:lnSpc>
                          <a:spcPts val="1695"/>
                        </a:lnSpc>
                      </a:pPr>
                      <a:r>
                        <a:rPr sz="2000" b="1" spc="-20" dirty="0">
                          <a:latin typeface="Calibri"/>
                          <a:cs typeface="Calibri"/>
                        </a:rPr>
                        <a:t>202</a:t>
                      </a:r>
                      <a:r>
                        <a:rPr lang="en-US" sz="2000" b="1" spc="-20" dirty="0">
                          <a:latin typeface="Calibri"/>
                          <a:cs typeface="Calibri"/>
                        </a:rPr>
                        <a:t>3</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4</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5</a:t>
                      </a:r>
                      <a:endParaRPr sz="2000" dirty="0">
                        <a:latin typeface="Calibri"/>
                        <a:cs typeface="Calibri"/>
                      </a:endParaRPr>
                    </a:p>
                  </a:txBody>
                  <a:tcPr marL="0" marR="0" marT="0" marB="0">
                    <a:lnB w="19050">
                      <a:solidFill>
                        <a:srgbClr val="000000"/>
                      </a:solidFill>
                      <a:prstDash val="solid"/>
                    </a:lnB>
                  </a:tcPr>
                </a:tc>
                <a:extLst>
                  <a:ext uri="{0D108BD9-81ED-4DB2-BD59-A6C34878D82A}">
                    <a16:rowId xmlns:a16="http://schemas.microsoft.com/office/drawing/2014/main" val="10000"/>
                  </a:ext>
                </a:extLst>
              </a:tr>
              <a:tr h="789940">
                <a:tc>
                  <a:txBody>
                    <a:bodyPr/>
                    <a:lstStyle/>
                    <a:p>
                      <a:pPr>
                        <a:lnSpc>
                          <a:spcPct val="100000"/>
                        </a:lnSpc>
                        <a:spcBef>
                          <a:spcPts val="1075"/>
                        </a:spcBef>
                      </a:pPr>
                      <a:r>
                        <a:rPr lang="en-US" sz="1800" b="1" u="sng" dirty="0">
                          <a:uFill>
                            <a:solidFill>
                              <a:srgbClr val="000000"/>
                            </a:solidFill>
                          </a:uFill>
                          <a:latin typeface="Calibri"/>
                          <a:cs typeface="Calibri"/>
                        </a:rPr>
                        <a:t>Contractual</a:t>
                      </a:r>
                      <a:endParaRPr sz="1800" dirty="0">
                        <a:latin typeface="Calibri"/>
                        <a:cs typeface="Calibri"/>
                      </a:endParaRPr>
                    </a:p>
                    <a:p>
                      <a:pPr>
                        <a:lnSpc>
                          <a:spcPts val="2150"/>
                        </a:lnSpc>
                        <a:spcBef>
                          <a:spcPts val="944"/>
                        </a:spcBef>
                      </a:pPr>
                      <a:r>
                        <a:rPr lang="en-US" sz="1800" spc="-10" dirty="0">
                          <a:latin typeface="Calibri"/>
                          <a:cs typeface="Calibri"/>
                        </a:rPr>
                        <a:t>5-01-20-150-000-132</a:t>
                      </a:r>
                      <a:endParaRPr sz="1800" dirty="0">
                        <a:latin typeface="Calibri"/>
                        <a:cs typeface="Calibri"/>
                      </a:endParaRPr>
                    </a:p>
                  </a:txBody>
                  <a:tcPr marL="0" marR="0" marT="136525"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528445">
                        <a:lnSpc>
                          <a:spcPts val="2150"/>
                        </a:lnSpc>
                      </a:pPr>
                      <a:r>
                        <a:rPr sz="1800" spc="-10" dirty="0">
                          <a:latin typeface="Calibri"/>
                          <a:cs typeface="Calibri"/>
                        </a:rPr>
                        <a:t>$</a:t>
                      </a:r>
                      <a:r>
                        <a:rPr lang="en-US" sz="1800" spc="-10" dirty="0">
                          <a:latin typeface="Calibri"/>
                          <a:cs typeface="Calibri"/>
                        </a:rPr>
                        <a:t>1600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spc="-10" dirty="0">
                          <a:latin typeface="Calibri"/>
                          <a:cs typeface="Calibri"/>
                        </a:rPr>
                        <a:t>$</a:t>
                      </a:r>
                      <a:r>
                        <a:rPr lang="en-US" sz="1800" spc="-10" dirty="0">
                          <a:latin typeface="Calibri"/>
                          <a:cs typeface="Calibri"/>
                        </a:rPr>
                        <a:t>11,700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b="1" spc="-10" dirty="0">
                          <a:latin typeface="Calibri"/>
                          <a:cs typeface="Calibri"/>
                        </a:rPr>
                        <a:t>$</a:t>
                      </a:r>
                      <a:r>
                        <a:rPr lang="en-US" sz="1800" b="1" spc="-10" dirty="0">
                          <a:latin typeface="Calibri"/>
                          <a:cs typeface="Calibri"/>
                        </a:rPr>
                        <a:t>11700</a:t>
                      </a:r>
                      <a:endParaRPr sz="1800" dirty="0">
                        <a:latin typeface="Calibri"/>
                        <a:cs typeface="Calibri"/>
                      </a:endParaRPr>
                    </a:p>
                  </a:txBody>
                  <a:tcPr marL="0" marR="0" marT="0" marB="0">
                    <a:lnT w="19050">
                      <a:solidFill>
                        <a:srgbClr val="000000"/>
                      </a:solidFill>
                      <a:prstDash val="solid"/>
                    </a:lnT>
                  </a:tcPr>
                </a:tc>
                <a:extLst>
                  <a:ext uri="{0D108BD9-81ED-4DB2-BD59-A6C34878D82A}">
                    <a16:rowId xmlns:a16="http://schemas.microsoft.com/office/drawing/2014/main" val="10001"/>
                  </a:ext>
                </a:extLst>
              </a:tr>
            </a:tbl>
          </a:graphicData>
        </a:graphic>
      </p:graphicFrame>
      <p:sp>
        <p:nvSpPr>
          <p:cNvPr id="6" name="object 6"/>
          <p:cNvSpPr txBox="1">
            <a:spLocks noGrp="1"/>
          </p:cNvSpPr>
          <p:nvPr>
            <p:ph type="ftr" sz="quarter" idx="5"/>
          </p:nvPr>
        </p:nvSpPr>
        <p:spPr>
          <a:xfrm>
            <a:off x="5204443" y="6280025"/>
            <a:ext cx="2866666" cy="235793"/>
          </a:xfrm>
          <a:prstGeom prst="rect">
            <a:avLst/>
          </a:prstGeom>
        </p:spPr>
        <p:txBody>
          <a:bodyPr vert="horz" wrap="square" lIns="0" tIns="104735" rIns="0" bIns="0" rtlCol="0">
            <a:spAutoFit/>
          </a:bodyPr>
          <a:lstStyle/>
          <a:p>
            <a:pPr marL="171450">
              <a:lnSpc>
                <a:spcPts val="1040"/>
              </a:lnSpc>
            </a:pPr>
            <a:r>
              <a:rPr lang="en-US" dirty="0"/>
              <a:t>Tax Assessment Office</a:t>
            </a:r>
            <a:r>
              <a:rPr dirty="0"/>
              <a:t>-</a:t>
            </a:r>
            <a:r>
              <a:rPr spc="-30" dirty="0"/>
              <a:t> </a:t>
            </a:r>
            <a:r>
              <a:rPr dirty="0"/>
              <a:t>202</a:t>
            </a:r>
            <a:r>
              <a:rPr lang="en-US" dirty="0"/>
              <a:t>5 </a:t>
            </a:r>
            <a:r>
              <a:rPr dirty="0"/>
              <a:t>Budget</a:t>
            </a:r>
            <a:r>
              <a:rPr spc="-20" dirty="0"/>
              <a:t> </a:t>
            </a:r>
            <a:r>
              <a:rPr spc="-10" dirty="0"/>
              <a:t>Presentation</a:t>
            </a:r>
          </a:p>
        </p:txBody>
      </p:sp>
      <p:sp>
        <p:nvSpPr>
          <p:cNvPr id="3" name="object 3"/>
          <p:cNvSpPr txBox="1">
            <a:spLocks noGrp="1"/>
          </p:cNvSpPr>
          <p:nvPr>
            <p:ph type="title"/>
          </p:nvPr>
        </p:nvSpPr>
        <p:spPr>
          <a:xfrm>
            <a:off x="3492887" y="1451348"/>
            <a:ext cx="7731125" cy="296043"/>
          </a:xfrm>
          <a:prstGeom prst="rect">
            <a:avLst/>
          </a:prstGeom>
        </p:spPr>
        <p:txBody>
          <a:bodyPr vert="horz" wrap="square" lIns="0" tIns="12700" rIns="0" bIns="0" rtlCol="0">
            <a:spAutoFit/>
          </a:bodyPr>
          <a:lstStyle/>
          <a:p>
            <a:pPr marL="12700" marR="5080">
              <a:lnSpc>
                <a:spcPct val="106700"/>
              </a:lnSpc>
              <a:spcBef>
                <a:spcPts val="100"/>
              </a:spcBef>
            </a:pPr>
            <a:r>
              <a:rPr lang="en-US" sz="1800" dirty="0">
                <a:latin typeface="Calibri"/>
                <a:cs typeface="Calibri"/>
              </a:rPr>
              <a:t>Software Maintenance</a:t>
            </a:r>
            <a:endParaRPr sz="1800" dirty="0">
              <a:latin typeface="Calibri"/>
              <a:cs typeface="Calibri"/>
            </a:endParaRPr>
          </a:p>
        </p:txBody>
      </p:sp>
      <p:sp>
        <p:nvSpPr>
          <p:cNvPr id="4" name="object 4"/>
          <p:cNvSpPr txBox="1"/>
          <p:nvPr/>
        </p:nvSpPr>
        <p:spPr>
          <a:xfrm>
            <a:off x="3658919" y="1833432"/>
            <a:ext cx="7731125" cy="2014782"/>
          </a:xfrm>
          <a:prstGeom prst="rect">
            <a:avLst/>
          </a:prstGeom>
        </p:spPr>
        <p:txBody>
          <a:bodyPr vert="horz" wrap="square" lIns="0" tIns="134620" rIns="0" bIns="0" rtlCol="0">
            <a:spAutoFit/>
          </a:bodyPr>
          <a:lstStyle/>
          <a:p>
            <a:pPr marL="12700">
              <a:lnSpc>
                <a:spcPct val="100000"/>
              </a:lnSpc>
              <a:spcBef>
                <a:spcPts val="1060"/>
              </a:spcBef>
            </a:pPr>
            <a:r>
              <a:rPr lang="en-US" sz="1800" b="1" u="sng" dirty="0">
                <a:uFill>
                  <a:solidFill>
                    <a:srgbClr val="000000"/>
                  </a:solidFill>
                </a:uFill>
                <a:latin typeface="Calibri"/>
                <a:cs typeface="Calibri"/>
              </a:rPr>
              <a:t>Legal Services</a:t>
            </a:r>
            <a:endParaRPr sz="1800" dirty="0">
              <a:latin typeface="Calibri"/>
              <a:cs typeface="Calibri"/>
            </a:endParaRPr>
          </a:p>
          <a:p>
            <a:pPr marL="12700">
              <a:lnSpc>
                <a:spcPct val="100000"/>
              </a:lnSpc>
              <a:spcBef>
                <a:spcPts val="960"/>
              </a:spcBef>
              <a:tabLst>
                <a:tab pos="5041265" algn="l"/>
                <a:tab pos="5955665" algn="l"/>
                <a:tab pos="6870065" algn="l"/>
              </a:tabLst>
            </a:pPr>
            <a:r>
              <a:rPr lang="en-US" spc="-10" dirty="0">
                <a:latin typeface="Calibri"/>
                <a:cs typeface="Calibri"/>
              </a:rPr>
              <a:t>5-01-20-150-000-137</a:t>
            </a:r>
            <a:r>
              <a:rPr sz="1800" dirty="0">
                <a:latin typeface="Calibri"/>
                <a:cs typeface="Calibri"/>
              </a:rPr>
              <a:t>	</a:t>
            </a:r>
            <a:r>
              <a:rPr sz="1800" spc="-10" dirty="0">
                <a:latin typeface="Calibri"/>
                <a:cs typeface="Calibri"/>
              </a:rPr>
              <a:t>$</a:t>
            </a:r>
            <a:r>
              <a:rPr lang="en-US" spc="-10" dirty="0">
                <a:latin typeface="Calibri"/>
                <a:cs typeface="Calibri"/>
              </a:rPr>
              <a:t>15</a:t>
            </a:r>
            <a:r>
              <a:rPr lang="en-US" sz="1800" spc="-10" dirty="0">
                <a:latin typeface="Calibri"/>
                <a:cs typeface="Calibri"/>
              </a:rPr>
              <a:t>00</a:t>
            </a:r>
            <a:r>
              <a:rPr sz="1800" dirty="0">
                <a:latin typeface="Calibri"/>
                <a:cs typeface="Calibri"/>
              </a:rPr>
              <a:t>	</a:t>
            </a:r>
            <a:r>
              <a:rPr sz="1800" spc="-10" dirty="0">
                <a:latin typeface="Calibri"/>
                <a:cs typeface="Calibri"/>
              </a:rPr>
              <a:t>$</a:t>
            </a:r>
            <a:r>
              <a:rPr lang="en-US" spc="-10" dirty="0">
                <a:latin typeface="Calibri"/>
                <a:cs typeface="Calibri"/>
              </a:rPr>
              <a:t>0</a:t>
            </a:r>
            <a:r>
              <a:rPr sz="1800" dirty="0">
                <a:latin typeface="Calibri"/>
                <a:cs typeface="Calibri"/>
              </a:rPr>
              <a:t>	</a:t>
            </a:r>
            <a:r>
              <a:rPr sz="1800" b="1" spc="-10" dirty="0">
                <a:latin typeface="Calibri"/>
                <a:cs typeface="Calibri"/>
              </a:rPr>
              <a:t>$</a:t>
            </a:r>
            <a:r>
              <a:rPr lang="en-US" b="1" spc="-10" dirty="0">
                <a:latin typeface="Calibri"/>
                <a:cs typeface="Calibri"/>
              </a:rPr>
              <a:t>1500</a:t>
            </a:r>
            <a:endParaRPr sz="1800" dirty="0">
              <a:latin typeface="Calibri"/>
              <a:cs typeface="Calibri"/>
            </a:endParaRPr>
          </a:p>
          <a:p>
            <a:pPr marL="12700" marR="351155">
              <a:lnSpc>
                <a:spcPct val="107300"/>
              </a:lnSpc>
              <a:spcBef>
                <a:spcPts val="790"/>
              </a:spcBef>
            </a:pPr>
            <a:r>
              <a:rPr lang="en-US" sz="1800" dirty="0">
                <a:latin typeface="Calibri"/>
                <a:cs typeface="Calibri"/>
              </a:rPr>
              <a:t>Professional legal services/appeals</a:t>
            </a:r>
            <a:endParaRPr lang="en-US" sz="1800" b="1" u="sng" spc="-10" dirty="0">
              <a:uFill>
                <a:solidFill>
                  <a:srgbClr val="000000"/>
                </a:solidFill>
              </a:uFill>
              <a:latin typeface="Calibri"/>
              <a:cs typeface="Calibri"/>
            </a:endParaRPr>
          </a:p>
          <a:p>
            <a:pPr marL="12700">
              <a:lnSpc>
                <a:spcPct val="100000"/>
              </a:lnSpc>
              <a:spcBef>
                <a:spcPts val="950"/>
              </a:spcBef>
            </a:pPr>
            <a:r>
              <a:rPr lang="en-US" sz="1800" b="1" u="sng" spc="-10" dirty="0">
                <a:uFill>
                  <a:solidFill>
                    <a:srgbClr val="000000"/>
                  </a:solidFill>
                </a:uFill>
                <a:latin typeface="Calibri"/>
                <a:cs typeface="Calibri"/>
              </a:rPr>
              <a:t>Computer Repairs</a:t>
            </a:r>
            <a:endParaRPr sz="1800" dirty="0">
              <a:latin typeface="Calibri"/>
              <a:cs typeface="Calibri"/>
            </a:endParaRPr>
          </a:p>
          <a:p>
            <a:pPr marL="12700">
              <a:lnSpc>
                <a:spcPct val="100000"/>
              </a:lnSpc>
              <a:spcBef>
                <a:spcPts val="944"/>
              </a:spcBef>
              <a:tabLst>
                <a:tab pos="5041265" algn="l"/>
                <a:tab pos="5955665" algn="l"/>
                <a:tab pos="6870065" algn="l"/>
              </a:tabLst>
            </a:pPr>
            <a:r>
              <a:rPr lang="en-US" spc="-10" dirty="0">
                <a:latin typeface="Calibri"/>
                <a:cs typeface="Calibri"/>
              </a:rPr>
              <a:t>5-01-20-150-000-156</a:t>
            </a:r>
            <a:r>
              <a:rPr sz="1800" dirty="0">
                <a:latin typeface="Calibri"/>
                <a:cs typeface="Calibri"/>
              </a:rPr>
              <a:t>	</a:t>
            </a:r>
            <a:r>
              <a:rPr sz="1800" spc="-10" dirty="0">
                <a:latin typeface="Calibri"/>
                <a:cs typeface="Calibri"/>
              </a:rPr>
              <a:t>$</a:t>
            </a:r>
            <a:r>
              <a:rPr lang="en-US" sz="1800" spc="-10" dirty="0">
                <a:latin typeface="Calibri"/>
                <a:cs typeface="Calibri"/>
              </a:rPr>
              <a:t>1600</a:t>
            </a:r>
            <a:r>
              <a:rPr sz="1800" dirty="0">
                <a:latin typeface="Calibri"/>
                <a:cs typeface="Calibri"/>
              </a:rPr>
              <a:t>	</a:t>
            </a:r>
            <a:r>
              <a:rPr sz="1800" spc="-10" dirty="0">
                <a:latin typeface="Calibri"/>
                <a:cs typeface="Calibri"/>
              </a:rPr>
              <a:t>$</a:t>
            </a:r>
            <a:r>
              <a:rPr lang="en-US" spc="-10" dirty="0">
                <a:latin typeface="Calibri"/>
                <a:cs typeface="Calibri"/>
              </a:rPr>
              <a:t>0</a:t>
            </a:r>
            <a:r>
              <a:rPr sz="1800" dirty="0">
                <a:latin typeface="Calibri"/>
                <a:cs typeface="Calibri"/>
              </a:rPr>
              <a:t>	</a:t>
            </a:r>
            <a:r>
              <a:rPr sz="1800" b="1" spc="-10" dirty="0">
                <a:latin typeface="Calibri"/>
                <a:cs typeface="Calibri"/>
              </a:rPr>
              <a:t>$</a:t>
            </a:r>
            <a:r>
              <a:rPr lang="en-US" sz="1800" b="1" spc="-10" dirty="0">
                <a:latin typeface="Calibri"/>
                <a:cs typeface="Calibri"/>
              </a:rPr>
              <a:t>0</a:t>
            </a:r>
            <a:endParaRPr sz="1800" dirty="0">
              <a:latin typeface="Calibri"/>
              <a:cs typeface="Calibri"/>
            </a:endParaRPr>
          </a:p>
        </p:txBody>
      </p:sp>
    </p:spTree>
    <p:extLst>
      <p:ext uri="{BB962C8B-B14F-4D97-AF65-F5344CB8AC3E}">
        <p14:creationId xmlns:p14="http://schemas.microsoft.com/office/powerpoint/2010/main" val="2006910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ftr" sz="quarter" idx="5"/>
          </p:nvPr>
        </p:nvSpPr>
        <p:spPr>
          <a:xfrm>
            <a:off x="5204443" y="6280025"/>
            <a:ext cx="2720357" cy="235793"/>
          </a:xfrm>
          <a:prstGeom prst="rect">
            <a:avLst/>
          </a:prstGeom>
        </p:spPr>
        <p:txBody>
          <a:bodyPr vert="horz" wrap="square" lIns="0" tIns="104735" rIns="0" bIns="0" rtlCol="0">
            <a:spAutoFit/>
          </a:bodyPr>
          <a:lstStyle/>
          <a:p>
            <a:pPr marL="171450">
              <a:lnSpc>
                <a:spcPts val="1040"/>
              </a:lnSpc>
            </a:pPr>
            <a:r>
              <a:rPr lang="en-US" spc="-10" dirty="0"/>
              <a:t>Finance Department 2025 Budget Presentation</a:t>
            </a:r>
            <a:endParaRPr spc="-10" dirty="0"/>
          </a:p>
        </p:txBody>
      </p:sp>
      <p:sp>
        <p:nvSpPr>
          <p:cNvPr id="3" name="object 3"/>
          <p:cNvSpPr txBox="1">
            <a:spLocks noGrp="1"/>
          </p:cNvSpPr>
          <p:nvPr>
            <p:ph type="title"/>
          </p:nvPr>
        </p:nvSpPr>
        <p:spPr>
          <a:xfrm>
            <a:off x="3581400" y="586825"/>
            <a:ext cx="7561580" cy="579326"/>
          </a:xfrm>
          <a:prstGeom prst="rect">
            <a:avLst/>
          </a:prstGeom>
        </p:spPr>
        <p:txBody>
          <a:bodyPr vert="horz" wrap="square" lIns="0" tIns="12700" rIns="0" bIns="0" rtlCol="0">
            <a:spAutoFit/>
          </a:bodyPr>
          <a:lstStyle/>
          <a:p>
            <a:pPr marL="12700" marR="5080" algn="ctr">
              <a:lnSpc>
                <a:spcPct val="106700"/>
              </a:lnSpc>
              <a:spcBef>
                <a:spcPts val="100"/>
              </a:spcBef>
            </a:pPr>
            <a:r>
              <a:rPr lang="en-US" sz="3600" dirty="0">
                <a:latin typeface="Calibri"/>
                <a:cs typeface="Calibri"/>
              </a:rPr>
              <a:t>Summary Increases/Decreases</a:t>
            </a:r>
            <a:endParaRPr sz="3600" dirty="0">
              <a:latin typeface="Calibri"/>
              <a:cs typeface="Calibri"/>
            </a:endParaRPr>
          </a:p>
        </p:txBody>
      </p:sp>
      <p:sp>
        <p:nvSpPr>
          <p:cNvPr id="8" name="TextBox 7">
            <a:extLst>
              <a:ext uri="{FF2B5EF4-FFF2-40B4-BE49-F238E27FC236}">
                <a16:creationId xmlns:a16="http://schemas.microsoft.com/office/drawing/2014/main" id="{25AB1EBD-D0DB-3F22-93FA-3AECDCB09C23}"/>
              </a:ext>
            </a:extLst>
          </p:cNvPr>
          <p:cNvSpPr txBox="1"/>
          <p:nvPr/>
        </p:nvSpPr>
        <p:spPr>
          <a:xfrm>
            <a:off x="4559782" y="1703857"/>
            <a:ext cx="5867400" cy="646331"/>
          </a:xfrm>
          <a:prstGeom prst="rect">
            <a:avLst/>
          </a:prstGeom>
          <a:noFill/>
        </p:spPr>
        <p:txBody>
          <a:bodyPr wrap="square" rtlCol="0">
            <a:spAutoFit/>
          </a:bodyPr>
          <a:lstStyle/>
          <a:p>
            <a:pPr marL="285750" indent="-285750">
              <a:buFont typeface="Arial" panose="020B0604020202020204" pitchFamily="34" charset="0"/>
              <a:buChar char="•"/>
            </a:pPr>
            <a:r>
              <a:rPr lang="en-US" dirty="0"/>
              <a:t>The Finance Department proposed OE appropriations is stable</a:t>
            </a:r>
          </a:p>
        </p:txBody>
      </p:sp>
      <p:sp>
        <p:nvSpPr>
          <p:cNvPr id="10" name="TextBox 9">
            <a:extLst>
              <a:ext uri="{FF2B5EF4-FFF2-40B4-BE49-F238E27FC236}">
                <a16:creationId xmlns:a16="http://schemas.microsoft.com/office/drawing/2014/main" id="{B306EF60-20D5-2558-1AB7-D1A8EF8B7405}"/>
              </a:ext>
            </a:extLst>
          </p:cNvPr>
          <p:cNvSpPr txBox="1"/>
          <p:nvPr/>
        </p:nvSpPr>
        <p:spPr>
          <a:xfrm>
            <a:off x="4559782" y="2667000"/>
            <a:ext cx="5724728" cy="3139321"/>
          </a:xfrm>
          <a:prstGeom prst="rect">
            <a:avLst/>
          </a:prstGeom>
          <a:noFill/>
        </p:spPr>
        <p:txBody>
          <a:bodyPr wrap="square" rtlCol="0">
            <a:spAutoFit/>
          </a:bodyPr>
          <a:lstStyle/>
          <a:p>
            <a:pPr marL="285750" indent="-285750">
              <a:buFont typeface="Arial" panose="020B0604020202020204" pitchFamily="34" charset="0"/>
              <a:buChar char="•"/>
            </a:pPr>
            <a:r>
              <a:rPr lang="en-US" dirty="0"/>
              <a:t>The Purchasing Office proposed OE appropriations increased by $23,500.00 due to some increased in-Service Contracts:(printers and copiers contracts)</a:t>
            </a:r>
          </a:p>
          <a:p>
            <a:endParaRPr lang="en-US" dirty="0"/>
          </a:p>
          <a:p>
            <a:pPr marL="285750" indent="-285750">
              <a:buFont typeface="Arial" panose="020B0604020202020204" pitchFamily="34" charset="0"/>
              <a:buChar char="•"/>
            </a:pPr>
            <a:r>
              <a:rPr lang="en-US" dirty="0"/>
              <a:t>The Tax Office proposed OE appropriations increased by $5,100.00 due to upcoming training for 2025</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Tax Assessment Office OE appropriations increased by $17,350 due to on-going inspections/re-assessment program.</a:t>
            </a:r>
          </a:p>
        </p:txBody>
      </p:sp>
    </p:spTree>
    <p:extLst>
      <p:ext uri="{BB962C8B-B14F-4D97-AF65-F5344CB8AC3E}">
        <p14:creationId xmlns:p14="http://schemas.microsoft.com/office/powerpoint/2010/main" val="3637836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THANK</a:t>
            </a:r>
            <a:r>
              <a:rPr spc="-695" dirty="0"/>
              <a:t> </a:t>
            </a:r>
            <a:r>
              <a:rPr spc="-20" dirty="0"/>
              <a:t>YOU!</a:t>
            </a:r>
          </a:p>
        </p:txBody>
      </p:sp>
      <p:pic>
        <p:nvPicPr>
          <p:cNvPr id="3" name="object 3"/>
          <p:cNvPicPr/>
          <p:nvPr/>
        </p:nvPicPr>
        <p:blipFill>
          <a:blip r:embed="rId2" cstate="print"/>
          <a:stretch>
            <a:fillRect/>
          </a:stretch>
        </p:blipFill>
        <p:spPr>
          <a:xfrm>
            <a:off x="4037076" y="158495"/>
            <a:ext cx="5049011" cy="1744967"/>
          </a:xfrm>
          <a:prstGeom prst="rect">
            <a:avLst/>
          </a:prstGeom>
        </p:spPr>
      </p:pic>
      <p:sp>
        <p:nvSpPr>
          <p:cNvPr id="4" name="object 4"/>
          <p:cNvSpPr txBox="1"/>
          <p:nvPr/>
        </p:nvSpPr>
        <p:spPr>
          <a:xfrm>
            <a:off x="5411128" y="6001743"/>
            <a:ext cx="2707640" cy="130036"/>
          </a:xfrm>
          <a:prstGeom prst="rect">
            <a:avLst/>
          </a:prstGeom>
        </p:spPr>
        <p:txBody>
          <a:bodyPr vert="horz" wrap="square" lIns="0" tIns="0" rIns="0" bIns="0" rtlCol="0">
            <a:spAutoFit/>
          </a:bodyPr>
          <a:lstStyle/>
          <a:p>
            <a:pPr marL="12700">
              <a:lnSpc>
                <a:spcPts val="1040"/>
              </a:lnSpc>
            </a:pPr>
            <a:r>
              <a:rPr lang="en-US" sz="1000" dirty="0">
                <a:latin typeface="Corbel"/>
                <a:cs typeface="Corbel"/>
              </a:rPr>
              <a:t>Finance Department</a:t>
            </a:r>
            <a:r>
              <a:rPr sz="1000" dirty="0">
                <a:latin typeface="Corbel"/>
                <a:cs typeface="Corbel"/>
              </a:rPr>
              <a:t>-</a:t>
            </a:r>
            <a:r>
              <a:rPr sz="1000" spc="-30" dirty="0">
                <a:latin typeface="Corbel"/>
                <a:cs typeface="Corbel"/>
              </a:rPr>
              <a:t> </a:t>
            </a:r>
            <a:r>
              <a:rPr sz="1000" dirty="0">
                <a:latin typeface="Corbel"/>
                <a:cs typeface="Corbel"/>
              </a:rPr>
              <a:t>202</a:t>
            </a:r>
            <a:r>
              <a:rPr lang="en-US" sz="1000" dirty="0">
                <a:latin typeface="Corbel"/>
                <a:cs typeface="Corbel"/>
              </a:rPr>
              <a:t>5 </a:t>
            </a:r>
            <a:r>
              <a:rPr sz="1000" dirty="0">
                <a:latin typeface="Corbel"/>
                <a:cs typeface="Corbel"/>
              </a:rPr>
              <a:t>Budget</a:t>
            </a:r>
            <a:r>
              <a:rPr sz="1000" spc="-20" dirty="0">
                <a:latin typeface="Corbel"/>
                <a:cs typeface="Corbel"/>
              </a:rPr>
              <a:t> </a:t>
            </a:r>
            <a:r>
              <a:rPr sz="1000" spc="-10" dirty="0">
                <a:latin typeface="Corbel"/>
                <a:cs typeface="Corbel"/>
              </a:rPr>
              <a:t>Presentation</a:t>
            </a:r>
            <a:endParaRPr sz="1000" dirty="0">
              <a:latin typeface="Corbel"/>
              <a:cs typeface="Corbe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94209" y="1219200"/>
            <a:ext cx="5911215" cy="4630755"/>
          </a:xfrm>
          <a:prstGeom prst="rect">
            <a:avLst/>
          </a:prstGeom>
        </p:spPr>
        <p:txBody>
          <a:bodyPr vert="horz" wrap="square" lIns="0" tIns="13970" rIns="0" bIns="0" rtlCol="0">
            <a:spAutoFit/>
          </a:bodyPr>
          <a:lstStyle/>
          <a:p>
            <a:pPr marL="12700" marR="5080" algn="l">
              <a:lnSpc>
                <a:spcPct val="99500"/>
              </a:lnSpc>
              <a:spcBef>
                <a:spcPts val="110"/>
              </a:spcBef>
            </a:pPr>
            <a:r>
              <a:rPr lang="en-US" sz="2500" dirty="0">
                <a:latin typeface="Times New Roman"/>
                <a:cs typeface="Times New Roman"/>
              </a:rPr>
              <a:t>DEPARTMENT SUMMARY:</a:t>
            </a:r>
            <a:br>
              <a:rPr lang="en-US" sz="2500" dirty="0">
                <a:latin typeface="Times New Roman"/>
                <a:cs typeface="Times New Roman"/>
              </a:rPr>
            </a:br>
            <a:br>
              <a:rPr lang="en-US" sz="2500" dirty="0">
                <a:latin typeface="Times New Roman"/>
                <a:cs typeface="Times New Roman"/>
              </a:rPr>
            </a:br>
            <a:r>
              <a:rPr lang="en-US" sz="2500" dirty="0">
                <a:latin typeface="Times New Roman"/>
                <a:cs typeface="Times New Roman"/>
              </a:rPr>
              <a:t>The</a:t>
            </a:r>
            <a:r>
              <a:rPr lang="en-US" sz="2500" spc="-65" dirty="0">
                <a:latin typeface="Times New Roman"/>
                <a:cs typeface="Times New Roman"/>
              </a:rPr>
              <a:t> Finance </a:t>
            </a:r>
            <a:r>
              <a:rPr lang="en-US" sz="2500" dirty="0">
                <a:latin typeface="Times New Roman"/>
                <a:cs typeface="Times New Roman"/>
              </a:rPr>
              <a:t>Department</a:t>
            </a:r>
            <a:r>
              <a:rPr lang="en-US" sz="2500" spc="-60" dirty="0">
                <a:latin typeface="Times New Roman"/>
                <a:cs typeface="Times New Roman"/>
              </a:rPr>
              <a:t> </a:t>
            </a:r>
            <a:r>
              <a:rPr lang="en-US" sz="2500" dirty="0">
                <a:latin typeface="Times New Roman"/>
                <a:cs typeface="Times New Roman"/>
              </a:rPr>
              <a:t>is</a:t>
            </a:r>
            <a:r>
              <a:rPr lang="en-US" sz="2500" spc="-60" dirty="0">
                <a:latin typeface="Times New Roman"/>
                <a:cs typeface="Times New Roman"/>
              </a:rPr>
              <a:t> </a:t>
            </a:r>
            <a:r>
              <a:rPr lang="en-US" sz="2500" dirty="0">
                <a:latin typeface="Times New Roman"/>
                <a:cs typeface="Times New Roman"/>
              </a:rPr>
              <a:t>responsible</a:t>
            </a:r>
            <a:r>
              <a:rPr lang="en-US" sz="2500" spc="-30" dirty="0">
                <a:latin typeface="Times New Roman"/>
                <a:cs typeface="Times New Roman"/>
              </a:rPr>
              <a:t> </a:t>
            </a:r>
            <a:r>
              <a:rPr lang="en-US" sz="2500" dirty="0">
                <a:latin typeface="Times New Roman"/>
                <a:cs typeface="Times New Roman"/>
              </a:rPr>
              <a:t>for</a:t>
            </a:r>
            <a:r>
              <a:rPr lang="en-US" sz="2500" spc="-55" dirty="0">
                <a:latin typeface="Times New Roman"/>
                <a:cs typeface="Times New Roman"/>
              </a:rPr>
              <a:t> </a:t>
            </a:r>
            <a:r>
              <a:rPr lang="en-US" sz="2500" dirty="0">
                <a:latin typeface="Times New Roman"/>
                <a:cs typeface="Times New Roman"/>
              </a:rPr>
              <a:t>the</a:t>
            </a:r>
            <a:r>
              <a:rPr lang="en-US" sz="2500" spc="-60" dirty="0">
                <a:latin typeface="Times New Roman"/>
                <a:cs typeface="Times New Roman"/>
              </a:rPr>
              <a:t> </a:t>
            </a:r>
            <a:r>
              <a:rPr lang="en-US" sz="2500" spc="-10" dirty="0">
                <a:latin typeface="Times New Roman"/>
                <a:cs typeface="Times New Roman"/>
              </a:rPr>
              <a:t>collection </a:t>
            </a:r>
            <a:r>
              <a:rPr lang="en-US" sz="2500" dirty="0">
                <a:latin typeface="Times New Roman"/>
                <a:cs typeface="Times New Roman"/>
              </a:rPr>
              <a:t>and</a:t>
            </a:r>
            <a:r>
              <a:rPr lang="en-US" sz="2500" spc="-70" dirty="0">
                <a:latin typeface="Times New Roman"/>
                <a:cs typeface="Times New Roman"/>
              </a:rPr>
              <a:t> </a:t>
            </a:r>
            <a:r>
              <a:rPr lang="en-US" sz="2500" dirty="0">
                <a:latin typeface="Times New Roman"/>
                <a:cs typeface="Times New Roman"/>
              </a:rPr>
              <a:t>disbursement of</a:t>
            </a:r>
            <a:r>
              <a:rPr lang="en-US" sz="2500" spc="-70" dirty="0">
                <a:latin typeface="Times New Roman"/>
                <a:cs typeface="Times New Roman"/>
              </a:rPr>
              <a:t> </a:t>
            </a:r>
            <a:r>
              <a:rPr lang="en-US" sz="2500" dirty="0">
                <a:latin typeface="Times New Roman"/>
                <a:cs typeface="Times New Roman"/>
              </a:rPr>
              <a:t>all</a:t>
            </a:r>
            <a:r>
              <a:rPr lang="en-US" sz="2500" spc="-75" dirty="0">
                <a:latin typeface="Times New Roman"/>
                <a:cs typeface="Times New Roman"/>
              </a:rPr>
              <a:t> </a:t>
            </a:r>
            <a:r>
              <a:rPr lang="en-US" sz="2500" spc="-10" dirty="0">
                <a:latin typeface="Times New Roman"/>
                <a:cs typeface="Times New Roman"/>
              </a:rPr>
              <a:t>township’s</a:t>
            </a:r>
            <a:r>
              <a:rPr lang="en-US" sz="2500" spc="-65" dirty="0">
                <a:latin typeface="Times New Roman"/>
                <a:cs typeface="Times New Roman"/>
              </a:rPr>
              <a:t> </a:t>
            </a:r>
            <a:r>
              <a:rPr lang="en-US" sz="2500" dirty="0">
                <a:latin typeface="Times New Roman"/>
                <a:cs typeface="Times New Roman"/>
              </a:rPr>
              <a:t>funds, financial reporting and analysis.</a:t>
            </a:r>
            <a:r>
              <a:rPr lang="en-US" sz="2500" spc="-30" dirty="0">
                <a:latin typeface="Times New Roman"/>
                <a:cs typeface="Times New Roman"/>
              </a:rPr>
              <a:t> </a:t>
            </a:r>
            <a:r>
              <a:rPr lang="en-US" sz="2500" dirty="0">
                <a:latin typeface="Times New Roman"/>
                <a:cs typeface="Times New Roman"/>
              </a:rPr>
              <a:t>Additionally, the department efficiently and effectively maintains the township’s financial records. </a:t>
            </a:r>
            <a:br>
              <a:rPr lang="en-US" sz="2500" dirty="0">
                <a:latin typeface="Times New Roman"/>
                <a:cs typeface="Times New Roman"/>
              </a:rPr>
            </a:br>
            <a:br>
              <a:rPr lang="en-US" sz="2500" dirty="0">
                <a:latin typeface="Times New Roman"/>
                <a:cs typeface="Times New Roman"/>
              </a:rPr>
            </a:br>
            <a:r>
              <a:rPr lang="en-US" sz="2500" dirty="0">
                <a:latin typeface="Times New Roman"/>
                <a:cs typeface="Times New Roman"/>
              </a:rPr>
              <a:t>The department assists in the preparation and overseeing of the municipal budgets and forecasts.</a:t>
            </a:r>
            <a:endParaRPr sz="2500" dirty="0">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40640">
              <a:lnSpc>
                <a:spcPts val="1040"/>
              </a:lnSpc>
            </a:pPr>
            <a:fld id="{81D60167-4931-47E6-BA6A-407CBD079E47}" type="slidenum">
              <a:rPr spc="-5" dirty="0"/>
              <a:t>2</a:t>
            </a:fld>
            <a:endParaRPr spc="-5" dirty="0"/>
          </a:p>
        </p:txBody>
      </p:sp>
      <p:pic>
        <p:nvPicPr>
          <p:cNvPr id="6" name="object 3">
            <a:extLst>
              <a:ext uri="{FF2B5EF4-FFF2-40B4-BE49-F238E27FC236}">
                <a16:creationId xmlns:a16="http://schemas.microsoft.com/office/drawing/2014/main" id="{CF7EFF00-D357-F081-D7F9-5717536FBE30}"/>
              </a:ext>
            </a:extLst>
          </p:cNvPr>
          <p:cNvPicPr/>
          <p:nvPr/>
        </p:nvPicPr>
        <p:blipFill>
          <a:blip r:embed="rId2" cstate="print"/>
          <a:stretch>
            <a:fillRect/>
          </a:stretch>
        </p:blipFill>
        <p:spPr>
          <a:xfrm>
            <a:off x="2133601" y="-76199"/>
            <a:ext cx="4495800" cy="1143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53000" y="685800"/>
            <a:ext cx="6722612" cy="6169638"/>
          </a:xfrm>
          <a:prstGeom prst="rect">
            <a:avLst/>
          </a:prstGeom>
        </p:spPr>
        <p:txBody>
          <a:bodyPr vert="horz" wrap="square" lIns="0" tIns="13970" rIns="0" bIns="0" rtlCol="0">
            <a:spAutoFit/>
          </a:bodyPr>
          <a:lstStyle/>
          <a:p>
            <a:pPr marL="12700" marR="5080" algn="l">
              <a:lnSpc>
                <a:spcPct val="99500"/>
              </a:lnSpc>
            </a:pPr>
            <a:r>
              <a:rPr lang="en-US" sz="2500" dirty="0">
                <a:latin typeface="Times New Roman"/>
                <a:cs typeface="Times New Roman"/>
              </a:rPr>
              <a:t>DEPARTMENT SUMMARY:</a:t>
            </a:r>
            <a:br>
              <a:rPr lang="en-US" sz="2500" dirty="0">
                <a:latin typeface="Times New Roman"/>
                <a:cs typeface="Times New Roman"/>
              </a:rPr>
            </a:br>
            <a:br>
              <a:rPr lang="en-US" sz="2500" dirty="0">
                <a:latin typeface="Times New Roman"/>
                <a:cs typeface="Times New Roman"/>
              </a:rPr>
            </a:br>
            <a:r>
              <a:rPr lang="en-US" sz="2500" dirty="0">
                <a:latin typeface="Times New Roman"/>
                <a:cs typeface="Times New Roman"/>
              </a:rPr>
              <a:t>The department ensures proper controls are in place, relative to financial accounting, cash flow management, debt financing, account receivables and payables are all properly maintained and efficiently managed.</a:t>
            </a:r>
            <a:br>
              <a:rPr lang="en-US" sz="2500" dirty="0">
                <a:latin typeface="Times New Roman"/>
                <a:cs typeface="Times New Roman"/>
              </a:rPr>
            </a:br>
            <a:br>
              <a:rPr lang="en-US" sz="2500" dirty="0">
                <a:latin typeface="Times New Roman"/>
                <a:cs typeface="Times New Roman"/>
              </a:rPr>
            </a:br>
            <a:r>
              <a:rPr lang="en-US" sz="2500" dirty="0">
                <a:latin typeface="Times New Roman"/>
                <a:cs typeface="Times New Roman"/>
              </a:rPr>
              <a:t>The department is primarily governed by NJ statues and laws and follows the modified accrual accounting principles.</a:t>
            </a:r>
            <a:br>
              <a:rPr lang="en-US" sz="2500" dirty="0">
                <a:latin typeface="Times New Roman"/>
                <a:cs typeface="Times New Roman"/>
              </a:rPr>
            </a:br>
            <a:br>
              <a:rPr lang="en-US" sz="2500" dirty="0">
                <a:latin typeface="Times New Roman"/>
                <a:cs typeface="Times New Roman"/>
              </a:rPr>
            </a:br>
            <a:r>
              <a:rPr lang="en-US" sz="2500" dirty="0">
                <a:latin typeface="Times New Roman"/>
                <a:cs typeface="Times New Roman"/>
              </a:rPr>
              <a:t> This method of accounting is commonly used by government organization/local governments in NJ. It recognizes revenue when they are realized and expenses when they occur.</a:t>
            </a:r>
            <a:endParaRPr sz="2500" dirty="0">
              <a:latin typeface="Times New Roman"/>
              <a:cs typeface="Times New Roman"/>
            </a:endParaRPr>
          </a:p>
        </p:txBody>
      </p:sp>
      <p:pic>
        <p:nvPicPr>
          <p:cNvPr id="3" name="object 3"/>
          <p:cNvPicPr/>
          <p:nvPr/>
        </p:nvPicPr>
        <p:blipFill>
          <a:blip r:embed="rId2" cstate="print"/>
          <a:stretch>
            <a:fillRect/>
          </a:stretch>
        </p:blipFill>
        <p:spPr>
          <a:xfrm>
            <a:off x="2133601" y="-76200"/>
            <a:ext cx="4114800" cy="914400"/>
          </a:xfrm>
          <a:prstGeom prst="rect">
            <a:avLst/>
          </a:prstGeom>
        </p:spPr>
      </p:pic>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40640">
              <a:lnSpc>
                <a:spcPts val="1040"/>
              </a:lnSpc>
            </a:pPr>
            <a:fld id="{81D60167-4931-47E6-BA6A-407CBD079E47}" type="slidenum">
              <a:rPr spc="-5" dirty="0"/>
              <a:t>3</a:t>
            </a:fld>
            <a:endParaRPr spc="-5" dirty="0"/>
          </a:p>
        </p:txBody>
      </p:sp>
    </p:spTree>
    <p:extLst>
      <p:ext uri="{BB962C8B-B14F-4D97-AF65-F5344CB8AC3E}">
        <p14:creationId xmlns:p14="http://schemas.microsoft.com/office/powerpoint/2010/main" val="2032436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761232" y="108204"/>
            <a:ext cx="4553711" cy="1572767"/>
          </a:xfrm>
          <a:prstGeom prst="rect">
            <a:avLst/>
          </a:prstGeom>
        </p:spPr>
      </p:pic>
      <p:sp>
        <p:nvSpPr>
          <p:cNvPr id="3" name="object 3"/>
          <p:cNvSpPr txBox="1"/>
          <p:nvPr/>
        </p:nvSpPr>
        <p:spPr>
          <a:xfrm>
            <a:off x="3252398" y="1520577"/>
            <a:ext cx="6724650" cy="3349635"/>
          </a:xfrm>
          <a:prstGeom prst="rect">
            <a:avLst/>
          </a:prstGeom>
        </p:spPr>
        <p:txBody>
          <a:bodyPr vert="horz" wrap="square" lIns="0" tIns="12700" rIns="0" bIns="0" rtlCol="0">
            <a:spAutoFit/>
          </a:bodyPr>
          <a:lstStyle/>
          <a:p>
            <a:pPr marL="12700" marR="5080" indent="807720">
              <a:lnSpc>
                <a:spcPct val="100000"/>
              </a:lnSpc>
              <a:spcBef>
                <a:spcPts val="100"/>
              </a:spcBef>
            </a:pPr>
            <a:r>
              <a:rPr sz="1800" b="1" dirty="0">
                <a:latin typeface="Corbel"/>
                <a:cs typeface="Corbel"/>
              </a:rPr>
              <a:t>The</a:t>
            </a:r>
            <a:r>
              <a:rPr sz="1800" b="1" spc="-15" dirty="0">
                <a:latin typeface="Corbel"/>
                <a:cs typeface="Corbel"/>
              </a:rPr>
              <a:t> </a:t>
            </a:r>
            <a:r>
              <a:rPr lang="en-US" sz="1800" b="1" dirty="0">
                <a:latin typeface="Corbel"/>
                <a:cs typeface="Corbel"/>
              </a:rPr>
              <a:t>Finance Department</a:t>
            </a:r>
            <a:r>
              <a:rPr sz="1800" b="1" spc="5" dirty="0">
                <a:latin typeface="Corbel"/>
                <a:cs typeface="Corbel"/>
              </a:rPr>
              <a:t> </a:t>
            </a:r>
            <a:r>
              <a:rPr sz="1800" b="1" dirty="0">
                <a:latin typeface="Corbel"/>
                <a:cs typeface="Corbel"/>
              </a:rPr>
              <a:t>staff</a:t>
            </a:r>
            <a:r>
              <a:rPr sz="1800" b="1" spc="-10" dirty="0">
                <a:latin typeface="Corbel"/>
                <a:cs typeface="Corbel"/>
              </a:rPr>
              <a:t> </a:t>
            </a:r>
            <a:r>
              <a:rPr sz="1800" b="1" dirty="0">
                <a:latin typeface="Corbel"/>
                <a:cs typeface="Corbel"/>
              </a:rPr>
              <a:t>consists</a:t>
            </a:r>
            <a:r>
              <a:rPr sz="1800" b="1" spc="5" dirty="0">
                <a:latin typeface="Corbel"/>
                <a:cs typeface="Corbel"/>
              </a:rPr>
              <a:t> </a:t>
            </a:r>
            <a:r>
              <a:rPr sz="1800" b="1" dirty="0">
                <a:latin typeface="Corbel"/>
                <a:cs typeface="Corbel"/>
              </a:rPr>
              <a:t>of</a:t>
            </a:r>
            <a:r>
              <a:rPr sz="1800" b="1" spc="-5" dirty="0">
                <a:latin typeface="Corbel"/>
                <a:cs typeface="Corbel"/>
              </a:rPr>
              <a:t> </a:t>
            </a:r>
            <a:r>
              <a:rPr lang="en-US" sz="1800" b="1" dirty="0">
                <a:latin typeface="Corbel"/>
                <a:cs typeface="Corbel"/>
              </a:rPr>
              <a:t>11</a:t>
            </a:r>
            <a:r>
              <a:rPr sz="1800" b="1" spc="-5" dirty="0">
                <a:latin typeface="Corbel"/>
                <a:cs typeface="Corbel"/>
              </a:rPr>
              <a:t> </a:t>
            </a:r>
            <a:r>
              <a:rPr sz="1800" b="1" dirty="0">
                <a:latin typeface="Corbel"/>
                <a:cs typeface="Corbel"/>
              </a:rPr>
              <a:t>Budgeted</a:t>
            </a:r>
            <a:r>
              <a:rPr sz="1800" b="1" spc="5" dirty="0">
                <a:latin typeface="Corbel"/>
                <a:cs typeface="Corbel"/>
              </a:rPr>
              <a:t> </a:t>
            </a:r>
            <a:r>
              <a:rPr sz="1800" b="1" spc="-10" dirty="0">
                <a:latin typeface="Corbel"/>
                <a:cs typeface="Corbel"/>
              </a:rPr>
              <a:t>full-</a:t>
            </a:r>
            <a:r>
              <a:rPr sz="1800" b="1" dirty="0">
                <a:latin typeface="Corbel"/>
                <a:cs typeface="Corbel"/>
              </a:rPr>
              <a:t>time </a:t>
            </a:r>
            <a:r>
              <a:rPr sz="1800" b="1" spc="-10" dirty="0">
                <a:latin typeface="Corbel"/>
                <a:cs typeface="Corbel"/>
              </a:rPr>
              <a:t>employees</a:t>
            </a:r>
            <a:r>
              <a:rPr lang="en-US" sz="1800" b="1" spc="-10" dirty="0">
                <a:latin typeface="Corbel"/>
                <a:cs typeface="Corbel"/>
              </a:rPr>
              <a:t> and 1 Part-Time employee:</a:t>
            </a:r>
            <a:r>
              <a:rPr sz="1800" b="1" spc="-10" dirty="0">
                <a:latin typeface="Corbel"/>
                <a:cs typeface="Corbel"/>
              </a:rPr>
              <a:t> </a:t>
            </a:r>
            <a:endParaRPr lang="en-US" sz="1800" b="1" spc="-10" dirty="0">
              <a:latin typeface="Corbel"/>
              <a:cs typeface="Corbel"/>
            </a:endParaRPr>
          </a:p>
          <a:p>
            <a:pPr marL="12700" marR="5080" indent="807720">
              <a:lnSpc>
                <a:spcPct val="100000"/>
              </a:lnSpc>
              <a:spcBef>
                <a:spcPts val="100"/>
              </a:spcBef>
            </a:pPr>
            <a:r>
              <a:rPr sz="1800" b="1" dirty="0">
                <a:latin typeface="Corbel"/>
                <a:cs typeface="Corbel"/>
              </a:rPr>
              <a:t>Director</a:t>
            </a:r>
            <a:r>
              <a:rPr sz="1800" b="1" spc="10" dirty="0">
                <a:latin typeface="Corbel"/>
                <a:cs typeface="Corbel"/>
              </a:rPr>
              <a:t> </a:t>
            </a:r>
            <a:r>
              <a:rPr sz="1800" b="1" dirty="0">
                <a:latin typeface="Corbel"/>
                <a:cs typeface="Corbel"/>
              </a:rPr>
              <a:t>of</a:t>
            </a:r>
            <a:r>
              <a:rPr sz="1800" b="1" spc="15" dirty="0">
                <a:latin typeface="Corbel"/>
                <a:cs typeface="Corbel"/>
              </a:rPr>
              <a:t> </a:t>
            </a:r>
            <a:r>
              <a:rPr lang="en-US" sz="1800" b="1" spc="-10" dirty="0">
                <a:latin typeface="Corbel"/>
                <a:cs typeface="Corbel"/>
              </a:rPr>
              <a:t>Finance/CFO</a:t>
            </a:r>
            <a:endParaRPr sz="1800" dirty="0">
              <a:latin typeface="Corbel"/>
              <a:cs typeface="Corbel"/>
            </a:endParaRPr>
          </a:p>
          <a:p>
            <a:pPr marL="12700" marR="2637155">
              <a:lnSpc>
                <a:spcPct val="100000"/>
              </a:lnSpc>
              <a:tabLst>
                <a:tab pos="926465" algn="l"/>
              </a:tabLst>
            </a:pPr>
            <a:r>
              <a:rPr lang="en-US" sz="1800" b="1" dirty="0">
                <a:latin typeface="Corbel"/>
                <a:cs typeface="Corbel"/>
              </a:rPr>
              <a:t>Tax Collector(1)</a:t>
            </a:r>
          </a:p>
          <a:p>
            <a:pPr marL="12700" marR="2637155">
              <a:lnSpc>
                <a:spcPct val="100000"/>
              </a:lnSpc>
              <a:tabLst>
                <a:tab pos="926465" algn="l"/>
              </a:tabLst>
            </a:pPr>
            <a:r>
              <a:rPr sz="1800" b="1" spc="-10" dirty="0">
                <a:latin typeface="Corbel"/>
                <a:cs typeface="Corbel"/>
              </a:rPr>
              <a:t> Clerks</a:t>
            </a:r>
            <a:r>
              <a:rPr sz="1800" b="1" dirty="0">
                <a:latin typeface="Corbel"/>
                <a:cs typeface="Corbel"/>
              </a:rPr>
              <a:t>	</a:t>
            </a:r>
            <a:r>
              <a:rPr sz="1800" b="1" spc="-25" dirty="0">
                <a:latin typeface="Corbel"/>
                <a:cs typeface="Corbel"/>
              </a:rPr>
              <a:t>(2)</a:t>
            </a:r>
            <a:endParaRPr sz="1800" dirty="0">
              <a:latin typeface="Corbel"/>
              <a:cs typeface="Corbel"/>
            </a:endParaRPr>
          </a:p>
          <a:p>
            <a:pPr marL="12700">
              <a:lnSpc>
                <a:spcPct val="100000"/>
              </a:lnSpc>
            </a:pPr>
            <a:r>
              <a:rPr lang="en-US" sz="1800" b="1" dirty="0">
                <a:latin typeface="Corbel"/>
                <a:cs typeface="Corbel"/>
              </a:rPr>
              <a:t>Supervising Accountant</a:t>
            </a:r>
            <a:r>
              <a:rPr sz="1800" b="1" spc="-25" dirty="0">
                <a:latin typeface="Corbel"/>
                <a:cs typeface="Corbel"/>
              </a:rPr>
              <a:t>(1)</a:t>
            </a:r>
            <a:endParaRPr sz="1800" dirty="0">
              <a:latin typeface="Corbel"/>
              <a:cs typeface="Corbel"/>
            </a:endParaRPr>
          </a:p>
          <a:p>
            <a:pPr marL="12700" marR="3175635">
              <a:lnSpc>
                <a:spcPct val="100000"/>
              </a:lnSpc>
            </a:pPr>
            <a:r>
              <a:rPr lang="en-US" sz="1800" b="1" dirty="0">
                <a:latin typeface="Corbel"/>
                <a:cs typeface="Corbel"/>
              </a:rPr>
              <a:t>Accountant</a:t>
            </a:r>
            <a:r>
              <a:rPr sz="1800" b="1" spc="-25" dirty="0">
                <a:latin typeface="Corbel"/>
                <a:cs typeface="Corbel"/>
              </a:rPr>
              <a:t>(1) </a:t>
            </a:r>
            <a:endParaRPr lang="en-US" sz="1800" b="1" spc="-25" dirty="0">
              <a:latin typeface="Corbel"/>
              <a:cs typeface="Corbel"/>
            </a:endParaRPr>
          </a:p>
          <a:p>
            <a:pPr marL="12700" marR="3175635">
              <a:lnSpc>
                <a:spcPct val="100000"/>
              </a:lnSpc>
            </a:pPr>
            <a:r>
              <a:rPr lang="en-US" sz="1800" b="1" dirty="0">
                <a:latin typeface="Corbel"/>
                <a:cs typeface="Corbel"/>
              </a:rPr>
              <a:t>Purchasing Agent</a:t>
            </a:r>
            <a:r>
              <a:rPr sz="1800" b="1" spc="-25" dirty="0">
                <a:latin typeface="Corbel"/>
                <a:cs typeface="Corbel"/>
              </a:rPr>
              <a:t>(</a:t>
            </a:r>
            <a:r>
              <a:rPr lang="en-US" sz="1800" b="1" spc="-25" dirty="0">
                <a:latin typeface="Corbel"/>
                <a:cs typeface="Corbel"/>
              </a:rPr>
              <a:t>1</a:t>
            </a:r>
            <a:r>
              <a:rPr sz="1800" b="1" spc="-25" dirty="0">
                <a:latin typeface="Corbel"/>
                <a:cs typeface="Corbel"/>
              </a:rPr>
              <a:t>) </a:t>
            </a:r>
            <a:endParaRPr lang="en-US" sz="1800" b="1" spc="-25" dirty="0">
              <a:latin typeface="Corbel"/>
              <a:cs typeface="Corbel"/>
            </a:endParaRPr>
          </a:p>
          <a:p>
            <a:pPr marL="12700" marR="3175635">
              <a:lnSpc>
                <a:spcPct val="100000"/>
              </a:lnSpc>
            </a:pPr>
            <a:r>
              <a:rPr lang="en-US" sz="1800" b="1" dirty="0">
                <a:latin typeface="Corbel"/>
                <a:cs typeface="Corbel"/>
              </a:rPr>
              <a:t>Principal Payroll Clerk</a:t>
            </a:r>
            <a:r>
              <a:rPr sz="1800" b="1" spc="-25" dirty="0">
                <a:latin typeface="Corbel"/>
                <a:cs typeface="Corbel"/>
              </a:rPr>
              <a:t>(1) </a:t>
            </a:r>
            <a:endParaRPr lang="en-US" sz="1800" b="1" spc="-25" dirty="0">
              <a:latin typeface="Corbel"/>
              <a:cs typeface="Corbel"/>
            </a:endParaRPr>
          </a:p>
          <a:p>
            <a:pPr marL="12700" marR="3175635">
              <a:lnSpc>
                <a:spcPct val="100000"/>
              </a:lnSpc>
            </a:pPr>
            <a:r>
              <a:rPr lang="en-US" sz="1800" b="1" dirty="0">
                <a:latin typeface="Corbel"/>
                <a:cs typeface="Corbel"/>
              </a:rPr>
              <a:t>Principal Account Clerk</a:t>
            </a:r>
            <a:r>
              <a:rPr sz="1800" b="1" spc="-10" dirty="0">
                <a:latin typeface="Corbel"/>
                <a:cs typeface="Corbel"/>
              </a:rPr>
              <a:t> </a:t>
            </a:r>
            <a:r>
              <a:rPr sz="1800" b="1" dirty="0">
                <a:latin typeface="Corbel"/>
                <a:cs typeface="Corbel"/>
              </a:rPr>
              <a:t>(</a:t>
            </a:r>
            <a:r>
              <a:rPr lang="en-US" sz="1800" b="1" dirty="0">
                <a:latin typeface="Corbel"/>
                <a:cs typeface="Corbel"/>
              </a:rPr>
              <a:t>1)</a:t>
            </a:r>
          </a:p>
          <a:p>
            <a:pPr marL="12700" marR="3175635">
              <a:lnSpc>
                <a:spcPct val="100000"/>
              </a:lnSpc>
            </a:pPr>
            <a:r>
              <a:rPr lang="en-US" sz="1800" b="1" dirty="0">
                <a:latin typeface="Corbel"/>
                <a:cs typeface="Corbel"/>
              </a:rPr>
              <a:t>Tax Assessor</a:t>
            </a:r>
            <a:r>
              <a:rPr lang="en-US" b="1" dirty="0">
                <a:latin typeface="Corbel"/>
                <a:cs typeface="Corbel"/>
              </a:rPr>
              <a:t>(1 PT)</a:t>
            </a:r>
          </a:p>
          <a:p>
            <a:pPr marL="12700" marR="3175635">
              <a:lnSpc>
                <a:spcPct val="100000"/>
              </a:lnSpc>
            </a:pPr>
            <a:r>
              <a:rPr lang="en-US" sz="1800" b="1" dirty="0">
                <a:latin typeface="Corbel"/>
                <a:cs typeface="Corbel"/>
              </a:rPr>
              <a:t>Assistant Tax Assessor(2)</a:t>
            </a:r>
            <a:endParaRPr sz="1800" dirty="0">
              <a:latin typeface="Corbel"/>
              <a:cs typeface="Corbel"/>
            </a:endParaRPr>
          </a:p>
        </p:txBody>
      </p:sp>
      <p:sp>
        <p:nvSpPr>
          <p:cNvPr id="4" name="object 4"/>
          <p:cNvSpPr txBox="1"/>
          <p:nvPr/>
        </p:nvSpPr>
        <p:spPr>
          <a:xfrm>
            <a:off x="5411125" y="6001743"/>
            <a:ext cx="2707640" cy="130036"/>
          </a:xfrm>
          <a:prstGeom prst="rect">
            <a:avLst/>
          </a:prstGeom>
        </p:spPr>
        <p:txBody>
          <a:bodyPr vert="horz" wrap="square" lIns="0" tIns="0" rIns="0" bIns="0" rtlCol="0">
            <a:spAutoFit/>
          </a:bodyPr>
          <a:lstStyle/>
          <a:p>
            <a:pPr marL="12700">
              <a:lnSpc>
                <a:spcPts val="1040"/>
              </a:lnSpc>
            </a:pPr>
            <a:r>
              <a:rPr lang="en-US" sz="1000" dirty="0">
                <a:latin typeface="Corbel"/>
                <a:cs typeface="Corbel"/>
              </a:rPr>
              <a:t>Finance Department</a:t>
            </a:r>
            <a:r>
              <a:rPr sz="1000" dirty="0">
                <a:latin typeface="Corbel"/>
                <a:cs typeface="Corbel"/>
              </a:rPr>
              <a:t>-</a:t>
            </a:r>
            <a:r>
              <a:rPr sz="1000" spc="-30" dirty="0">
                <a:latin typeface="Corbel"/>
                <a:cs typeface="Corbel"/>
              </a:rPr>
              <a:t> </a:t>
            </a:r>
            <a:r>
              <a:rPr sz="1000" dirty="0">
                <a:latin typeface="Corbel"/>
                <a:cs typeface="Corbel"/>
              </a:rPr>
              <a:t>202</a:t>
            </a:r>
            <a:r>
              <a:rPr sz="1000" spc="-25" dirty="0">
                <a:latin typeface="Corbel"/>
                <a:cs typeface="Corbel"/>
              </a:rPr>
              <a:t> </a:t>
            </a:r>
            <a:r>
              <a:rPr sz="1000" dirty="0">
                <a:latin typeface="Corbel"/>
                <a:cs typeface="Corbel"/>
              </a:rPr>
              <a:t>Budget</a:t>
            </a:r>
            <a:r>
              <a:rPr sz="1000" spc="-20" dirty="0">
                <a:latin typeface="Corbel"/>
                <a:cs typeface="Corbel"/>
              </a:rPr>
              <a:t> </a:t>
            </a:r>
            <a:r>
              <a:rPr sz="1000" spc="-10" dirty="0">
                <a:latin typeface="Corbel"/>
                <a:cs typeface="Corbel"/>
              </a:rPr>
              <a:t>Presentation</a:t>
            </a:r>
            <a:endParaRPr sz="1000" dirty="0">
              <a:latin typeface="Corbel"/>
              <a:cs typeface="Corbel"/>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040"/>
              </a:lnSpc>
            </a:pPr>
            <a:fld id="{81D60167-4931-47E6-BA6A-407CBD079E47}" type="slidenum">
              <a:rPr spc="-5" dirty="0"/>
              <a:t>4</a:t>
            </a:fld>
            <a:endParaRPr spc="-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030008209"/>
              </p:ext>
            </p:extLst>
          </p:nvPr>
        </p:nvGraphicFramePr>
        <p:xfrm>
          <a:off x="3309076" y="649907"/>
          <a:ext cx="8261349" cy="2492375"/>
        </p:xfrm>
        <a:graphic>
          <a:graphicData uri="http://schemas.openxmlformats.org/drawingml/2006/table">
            <a:tbl>
              <a:tblPr firstRow="1" bandRow="1">
                <a:tableStyleId>{2D5ABB26-0587-4C30-8999-92F81FD0307C}</a:tableStyleId>
              </a:tblPr>
              <a:tblGrid>
                <a:gridCol w="3532504">
                  <a:extLst>
                    <a:ext uri="{9D8B030D-6E8A-4147-A177-3AD203B41FA5}">
                      <a16:colId xmlns:a16="http://schemas.microsoft.com/office/drawing/2014/main" val="20000"/>
                    </a:ext>
                  </a:extLst>
                </a:gridCol>
                <a:gridCol w="224472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569720">
                  <a:extLst>
                    <a:ext uri="{9D8B030D-6E8A-4147-A177-3AD203B41FA5}">
                      <a16:colId xmlns:a16="http://schemas.microsoft.com/office/drawing/2014/main" val="20003"/>
                    </a:ext>
                  </a:extLst>
                </a:gridCol>
              </a:tblGrid>
              <a:tr h="254000">
                <a:tc>
                  <a:txBody>
                    <a:bodyPr/>
                    <a:lstStyle/>
                    <a:p>
                      <a:pPr marL="31750">
                        <a:lnSpc>
                          <a:spcPts val="1695"/>
                        </a:lnSpc>
                      </a:pPr>
                      <a:r>
                        <a:rPr lang="en-US" sz="2000" b="1" dirty="0">
                          <a:latin typeface="Calibri"/>
                          <a:cs typeface="Calibri"/>
                        </a:rPr>
                        <a:t>Finance Department</a:t>
                      </a:r>
                      <a:endParaRPr sz="2000" dirty="0">
                        <a:latin typeface="Calibri"/>
                        <a:cs typeface="Calibri"/>
                      </a:endParaRPr>
                    </a:p>
                  </a:txBody>
                  <a:tcPr marL="0" marR="0" marT="0" marB="0">
                    <a:lnB w="19050">
                      <a:solidFill>
                        <a:srgbClr val="000000"/>
                      </a:solidFill>
                      <a:prstDash val="solid"/>
                    </a:lnB>
                  </a:tcPr>
                </a:tc>
                <a:tc>
                  <a:txBody>
                    <a:bodyPr/>
                    <a:lstStyle/>
                    <a:p>
                      <a:pPr marR="190500" algn="r">
                        <a:lnSpc>
                          <a:spcPts val="1695"/>
                        </a:lnSpc>
                      </a:pPr>
                      <a:r>
                        <a:rPr sz="2000" b="1" spc="-20" dirty="0">
                          <a:latin typeface="Calibri"/>
                          <a:cs typeface="Calibri"/>
                        </a:rPr>
                        <a:t>202</a:t>
                      </a:r>
                      <a:r>
                        <a:rPr lang="en-US" sz="2000" b="1" spc="-20" dirty="0">
                          <a:latin typeface="Calibri"/>
                          <a:cs typeface="Calibri"/>
                        </a:rPr>
                        <a:t>3</a:t>
                      </a:r>
                      <a:endParaRPr sz="2000" dirty="0">
                        <a:latin typeface="Calibri"/>
                        <a:cs typeface="Calibri"/>
                      </a:endParaRPr>
                    </a:p>
                  </a:txBody>
                  <a:tcPr marL="0" marR="0" marT="0" marB="0">
                    <a:lnB w="19050">
                      <a:solidFill>
                        <a:srgbClr val="000000"/>
                      </a:solidFill>
                      <a:prstDash val="solid"/>
                    </a:lnB>
                  </a:tcPr>
                </a:tc>
                <a:tc>
                  <a:txBody>
                    <a:bodyPr/>
                    <a:lstStyle/>
                    <a:p>
                      <a:pPr algn="ctr">
                        <a:lnSpc>
                          <a:spcPts val="1695"/>
                        </a:lnSpc>
                      </a:pPr>
                      <a:r>
                        <a:rPr sz="2000" b="1" spc="-20" dirty="0">
                          <a:latin typeface="Calibri"/>
                          <a:cs typeface="Calibri"/>
                        </a:rPr>
                        <a:t>202</a:t>
                      </a:r>
                      <a:r>
                        <a:rPr lang="en-US" sz="2000" b="1" spc="-20" dirty="0">
                          <a:latin typeface="Calibri"/>
                          <a:cs typeface="Calibri"/>
                        </a:rPr>
                        <a:t>4</a:t>
                      </a:r>
                      <a:endParaRPr sz="2000" dirty="0">
                        <a:latin typeface="Calibri"/>
                        <a:cs typeface="Calibri"/>
                      </a:endParaRPr>
                    </a:p>
                  </a:txBody>
                  <a:tcPr marL="0" marR="0" marT="0" marB="0">
                    <a:lnB w="19050">
                      <a:solidFill>
                        <a:srgbClr val="000000"/>
                      </a:solidFill>
                      <a:prstDash val="solid"/>
                    </a:lnB>
                  </a:tcPr>
                </a:tc>
                <a:tc>
                  <a:txBody>
                    <a:bodyPr/>
                    <a:lstStyle/>
                    <a:p>
                      <a:pPr marL="198120">
                        <a:lnSpc>
                          <a:spcPts val="1695"/>
                        </a:lnSpc>
                      </a:pPr>
                      <a:r>
                        <a:rPr sz="2000" b="1" spc="-20" dirty="0">
                          <a:latin typeface="Calibri"/>
                          <a:cs typeface="Calibri"/>
                        </a:rPr>
                        <a:t>202</a:t>
                      </a:r>
                      <a:r>
                        <a:rPr lang="en-US" sz="2000" b="1" spc="-20" dirty="0">
                          <a:latin typeface="Calibri"/>
                          <a:cs typeface="Calibri"/>
                        </a:rPr>
                        <a:t>5</a:t>
                      </a:r>
                      <a:endParaRPr sz="2000" dirty="0">
                        <a:latin typeface="Calibri"/>
                        <a:cs typeface="Calibri"/>
                      </a:endParaRPr>
                    </a:p>
                  </a:txBody>
                  <a:tcPr marL="0" marR="0" marT="0" marB="0">
                    <a:lnB w="19050">
                      <a:solidFill>
                        <a:srgbClr val="000000"/>
                      </a:solidFill>
                      <a:prstDash val="solid"/>
                    </a:lnB>
                  </a:tcPr>
                </a:tc>
                <a:extLst>
                  <a:ext uri="{0D108BD9-81ED-4DB2-BD59-A6C34878D82A}">
                    <a16:rowId xmlns:a16="http://schemas.microsoft.com/office/drawing/2014/main" val="10000"/>
                  </a:ext>
                </a:extLst>
              </a:tr>
              <a:tr h="479425">
                <a:tc>
                  <a:txBody>
                    <a:bodyPr/>
                    <a:lstStyle/>
                    <a:p>
                      <a:pPr marL="31750">
                        <a:lnSpc>
                          <a:spcPct val="100000"/>
                        </a:lnSpc>
                        <a:spcBef>
                          <a:spcPts val="1070"/>
                        </a:spcBef>
                      </a:pPr>
                      <a:r>
                        <a:rPr sz="1800" b="1" u="sng" dirty="0">
                          <a:uFill>
                            <a:solidFill>
                              <a:srgbClr val="000000"/>
                            </a:solidFill>
                          </a:uFill>
                          <a:latin typeface="Calibri"/>
                          <a:cs typeface="Calibri"/>
                        </a:rPr>
                        <a:t>Awards</a:t>
                      </a:r>
                      <a:r>
                        <a:rPr sz="1800" b="1" u="sng" spc="-50" dirty="0">
                          <a:uFill>
                            <a:solidFill>
                              <a:srgbClr val="000000"/>
                            </a:solidFill>
                          </a:uFill>
                          <a:latin typeface="Calibri"/>
                          <a:cs typeface="Calibri"/>
                        </a:rPr>
                        <a:t> </a:t>
                      </a:r>
                      <a:r>
                        <a:rPr sz="1800" b="1" u="sng" dirty="0">
                          <a:uFill>
                            <a:solidFill>
                              <a:srgbClr val="000000"/>
                            </a:solidFill>
                          </a:uFill>
                          <a:latin typeface="Calibri"/>
                          <a:cs typeface="Calibri"/>
                        </a:rPr>
                        <a:t>and</a:t>
                      </a:r>
                      <a:r>
                        <a:rPr sz="1800" b="1" u="sng" spc="-45" dirty="0">
                          <a:uFill>
                            <a:solidFill>
                              <a:srgbClr val="000000"/>
                            </a:solidFill>
                          </a:uFill>
                          <a:latin typeface="Calibri"/>
                          <a:cs typeface="Calibri"/>
                        </a:rPr>
                        <a:t> </a:t>
                      </a:r>
                      <a:r>
                        <a:rPr sz="1800" b="1" u="sng" spc="-20" dirty="0">
                          <a:uFill>
                            <a:solidFill>
                              <a:srgbClr val="000000"/>
                            </a:solidFill>
                          </a:uFill>
                          <a:latin typeface="Calibri"/>
                          <a:cs typeface="Calibri"/>
                        </a:rPr>
                        <a:t>Dues</a:t>
                      </a:r>
                      <a:endParaRPr sz="1800">
                        <a:latin typeface="Calibri"/>
                        <a:cs typeface="Calibri"/>
                      </a:endParaRPr>
                    </a:p>
                  </a:txBody>
                  <a:tcPr marL="0" marR="0" marT="135890" marB="0">
                    <a:lnT w="19050">
                      <a:solidFill>
                        <a:srgbClr val="000000"/>
                      </a:solidFill>
                      <a:prstDash val="solid"/>
                    </a:lnT>
                  </a:tcPr>
                </a:tc>
                <a:tc>
                  <a:txBody>
                    <a:bodyPr/>
                    <a:lstStyle/>
                    <a:p>
                      <a:pPr>
                        <a:lnSpc>
                          <a:spcPct val="100000"/>
                        </a:lnSpc>
                      </a:pPr>
                      <a:endParaRPr sz="1700">
                        <a:latin typeface="Times New Roman"/>
                        <a:cs typeface="Times New Roman"/>
                      </a:endParaRPr>
                    </a:p>
                  </a:txBody>
                  <a:tcPr marL="0" marR="0" marT="0" marB="0">
                    <a:lnT w="19050">
                      <a:solidFill>
                        <a:srgbClr val="000000"/>
                      </a:solidFill>
                      <a:prstDash val="solid"/>
                    </a:lnT>
                  </a:tcPr>
                </a:tc>
                <a:tc>
                  <a:txBody>
                    <a:bodyPr/>
                    <a:lstStyle/>
                    <a:p>
                      <a:pPr>
                        <a:lnSpc>
                          <a:spcPct val="100000"/>
                        </a:lnSpc>
                      </a:pPr>
                      <a:endParaRPr sz="1700">
                        <a:latin typeface="Times New Roman"/>
                        <a:cs typeface="Times New Roman"/>
                      </a:endParaRPr>
                    </a:p>
                  </a:txBody>
                  <a:tcPr marL="0" marR="0" marT="0" marB="0">
                    <a:lnT w="19050">
                      <a:solidFill>
                        <a:srgbClr val="000000"/>
                      </a:solidFill>
                      <a:prstDash val="solid"/>
                    </a:lnT>
                  </a:tcPr>
                </a:tc>
                <a:tc>
                  <a:txBody>
                    <a:bodyPr/>
                    <a:lstStyle/>
                    <a:p>
                      <a:pPr>
                        <a:lnSpc>
                          <a:spcPct val="100000"/>
                        </a:lnSpc>
                      </a:pPr>
                      <a:endParaRPr sz="1700">
                        <a:latin typeface="Times New Roman"/>
                        <a:cs typeface="Times New Roman"/>
                      </a:endParaRPr>
                    </a:p>
                  </a:txBody>
                  <a:tcPr marL="0" marR="0" marT="0" marB="0">
                    <a:lnT w="19050">
                      <a:solidFill>
                        <a:srgbClr val="000000"/>
                      </a:solidFill>
                      <a:prstDash val="solid"/>
                    </a:lnT>
                  </a:tcPr>
                </a:tc>
                <a:extLst>
                  <a:ext uri="{0D108BD9-81ED-4DB2-BD59-A6C34878D82A}">
                    <a16:rowId xmlns:a16="http://schemas.microsoft.com/office/drawing/2014/main" val="10001"/>
                  </a:ext>
                </a:extLst>
              </a:tr>
              <a:tr h="312420">
                <a:tc>
                  <a:txBody>
                    <a:bodyPr/>
                    <a:lstStyle/>
                    <a:p>
                      <a:pPr marL="31750">
                        <a:lnSpc>
                          <a:spcPts val="2150"/>
                        </a:lnSpc>
                        <a:spcBef>
                          <a:spcPts val="210"/>
                        </a:spcBef>
                      </a:pPr>
                      <a:r>
                        <a:rPr lang="en-US" sz="1800" spc="-10" dirty="0">
                          <a:latin typeface="Calibri"/>
                          <a:cs typeface="Calibri"/>
                        </a:rPr>
                        <a:t>5-01-20-130-000-021</a:t>
                      </a:r>
                      <a:endParaRPr sz="1800" dirty="0">
                        <a:latin typeface="Calibri"/>
                        <a:cs typeface="Calibri"/>
                      </a:endParaRPr>
                    </a:p>
                  </a:txBody>
                  <a:tcPr marL="0" marR="0" marT="26670" marB="0"/>
                </a:tc>
                <a:tc>
                  <a:txBody>
                    <a:bodyPr/>
                    <a:lstStyle/>
                    <a:p>
                      <a:pPr marR="244475" algn="r">
                        <a:lnSpc>
                          <a:spcPts val="2150"/>
                        </a:lnSpc>
                        <a:spcBef>
                          <a:spcPts val="210"/>
                        </a:spcBef>
                      </a:pPr>
                      <a:r>
                        <a:rPr sz="1800" spc="-20" dirty="0">
                          <a:latin typeface="Calibri"/>
                          <a:cs typeface="Calibri"/>
                        </a:rPr>
                        <a:t>$</a:t>
                      </a:r>
                      <a:r>
                        <a:rPr lang="en-US" sz="1800" spc="-20" dirty="0">
                          <a:latin typeface="Calibri"/>
                          <a:cs typeface="Calibri"/>
                        </a:rPr>
                        <a:t>380</a:t>
                      </a:r>
                      <a:endParaRPr sz="1800" dirty="0">
                        <a:latin typeface="Calibri"/>
                        <a:cs typeface="Calibri"/>
                      </a:endParaRPr>
                    </a:p>
                  </a:txBody>
                  <a:tcPr marL="0" marR="0" marT="26670" marB="0"/>
                </a:tc>
                <a:tc>
                  <a:txBody>
                    <a:bodyPr/>
                    <a:lstStyle/>
                    <a:p>
                      <a:pPr marR="46355" algn="ctr">
                        <a:lnSpc>
                          <a:spcPts val="2150"/>
                        </a:lnSpc>
                        <a:spcBef>
                          <a:spcPts val="210"/>
                        </a:spcBef>
                      </a:pPr>
                      <a:r>
                        <a:rPr sz="1800" spc="-20" dirty="0">
                          <a:latin typeface="Calibri"/>
                          <a:cs typeface="Calibri"/>
                        </a:rPr>
                        <a:t>$</a:t>
                      </a:r>
                      <a:r>
                        <a:rPr lang="en-US" sz="1800" spc="-20" dirty="0">
                          <a:latin typeface="Calibri"/>
                          <a:cs typeface="Calibri"/>
                        </a:rPr>
                        <a:t>280</a:t>
                      </a:r>
                      <a:endParaRPr sz="1800" dirty="0">
                        <a:latin typeface="Calibri"/>
                        <a:cs typeface="Calibri"/>
                      </a:endParaRPr>
                    </a:p>
                  </a:txBody>
                  <a:tcPr marL="0" marR="0" marT="26670" marB="0"/>
                </a:tc>
                <a:tc>
                  <a:txBody>
                    <a:bodyPr/>
                    <a:lstStyle/>
                    <a:p>
                      <a:pPr marL="198120">
                        <a:lnSpc>
                          <a:spcPts val="2150"/>
                        </a:lnSpc>
                        <a:spcBef>
                          <a:spcPts val="210"/>
                        </a:spcBef>
                      </a:pPr>
                      <a:r>
                        <a:rPr sz="1800" b="1" spc="-20" dirty="0">
                          <a:latin typeface="Calibri"/>
                          <a:cs typeface="Calibri"/>
                        </a:rPr>
                        <a:t>$</a:t>
                      </a:r>
                      <a:r>
                        <a:rPr lang="en-US" sz="1800" b="1" spc="-20" dirty="0">
                          <a:latin typeface="Calibri"/>
                          <a:cs typeface="Calibri"/>
                        </a:rPr>
                        <a:t>330</a:t>
                      </a:r>
                      <a:endParaRPr sz="1800" dirty="0">
                        <a:latin typeface="Calibri"/>
                        <a:cs typeface="Calibri"/>
                      </a:endParaRPr>
                    </a:p>
                  </a:txBody>
                  <a:tcPr marL="0" marR="0" marT="26670" marB="0"/>
                </a:tc>
                <a:extLst>
                  <a:ext uri="{0D108BD9-81ED-4DB2-BD59-A6C34878D82A}">
                    <a16:rowId xmlns:a16="http://schemas.microsoft.com/office/drawing/2014/main" val="10002"/>
                  </a:ext>
                </a:extLst>
              </a:tr>
              <a:tr h="394335">
                <a:tc gridSpan="4">
                  <a:txBody>
                    <a:bodyPr/>
                    <a:lstStyle/>
                    <a:p>
                      <a:pPr marL="488950">
                        <a:lnSpc>
                          <a:spcPts val="2150"/>
                        </a:lnSpc>
                        <a:spcBef>
                          <a:spcPts val="855"/>
                        </a:spcBef>
                      </a:pPr>
                      <a:r>
                        <a:rPr sz="1800" dirty="0">
                          <a:latin typeface="Calibri"/>
                          <a:cs typeface="Calibri"/>
                        </a:rPr>
                        <a:t>Memberships</a:t>
                      </a:r>
                      <a:r>
                        <a:rPr lang="en-US" sz="1800" dirty="0">
                          <a:latin typeface="Calibri"/>
                          <a:cs typeface="Calibri"/>
                        </a:rPr>
                        <a:t> Dues: Gov’t Finance Officers Assoc. &amp; Tax Collectors and Treasurers Assoc.</a:t>
                      </a:r>
                      <a:endParaRPr sz="1800" dirty="0">
                        <a:latin typeface="Calibri"/>
                        <a:cs typeface="Calibri"/>
                      </a:endParaRPr>
                    </a:p>
                  </a:txBody>
                  <a:tcPr marL="0" marR="0" marT="108585"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477520">
                <a:tc>
                  <a:txBody>
                    <a:bodyPr/>
                    <a:lstStyle/>
                    <a:p>
                      <a:pPr marL="31750">
                        <a:lnSpc>
                          <a:spcPct val="100000"/>
                        </a:lnSpc>
                        <a:spcBef>
                          <a:spcPts val="855"/>
                        </a:spcBef>
                      </a:pPr>
                      <a:r>
                        <a:rPr sz="1800" b="1" u="sng" spc="-25" dirty="0">
                          <a:uFill>
                            <a:solidFill>
                              <a:srgbClr val="000000"/>
                            </a:solidFill>
                          </a:uFill>
                          <a:latin typeface="Calibri"/>
                          <a:cs typeface="Calibri"/>
                        </a:rPr>
                        <a:t>Travel</a:t>
                      </a:r>
                      <a:r>
                        <a:rPr sz="1800" b="1" u="sng" spc="-50" dirty="0">
                          <a:uFill>
                            <a:solidFill>
                              <a:srgbClr val="000000"/>
                            </a:solidFill>
                          </a:uFill>
                          <a:latin typeface="Calibri"/>
                          <a:cs typeface="Calibri"/>
                        </a:rPr>
                        <a:t> </a:t>
                      </a:r>
                      <a:r>
                        <a:rPr sz="1800" b="1" u="sng" spc="-10" dirty="0">
                          <a:uFill>
                            <a:solidFill>
                              <a:srgbClr val="000000"/>
                            </a:solidFill>
                          </a:uFill>
                          <a:latin typeface="Calibri"/>
                          <a:cs typeface="Calibri"/>
                        </a:rPr>
                        <a:t>Expense</a:t>
                      </a:r>
                      <a:endParaRPr lang="en-US" sz="1800" b="1" u="sng" spc="-10" dirty="0">
                        <a:uFill>
                          <a:solidFill>
                            <a:srgbClr val="000000"/>
                          </a:solidFill>
                        </a:uFill>
                        <a:latin typeface="Calibri"/>
                        <a:cs typeface="Calibri"/>
                      </a:endParaRPr>
                    </a:p>
                  </a:txBody>
                  <a:tcPr marL="0" marR="0" marT="108585"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extLst>
                  <a:ext uri="{0D108BD9-81ED-4DB2-BD59-A6C34878D82A}">
                    <a16:rowId xmlns:a16="http://schemas.microsoft.com/office/drawing/2014/main" val="10004"/>
                  </a:ext>
                </a:extLst>
              </a:tr>
              <a:tr h="311150">
                <a:tc>
                  <a:txBody>
                    <a:bodyPr/>
                    <a:lstStyle/>
                    <a:p>
                      <a:pPr marL="31750">
                        <a:lnSpc>
                          <a:spcPts val="2150"/>
                        </a:lnSpc>
                        <a:spcBef>
                          <a:spcPts val="200"/>
                        </a:spcBef>
                      </a:pPr>
                      <a:r>
                        <a:rPr lang="en-US" sz="1800" spc="-10" dirty="0">
                          <a:latin typeface="Calibri"/>
                          <a:cs typeface="Calibri"/>
                        </a:rPr>
                        <a:t>5-01-20-130-000-022</a:t>
                      </a:r>
                    </a:p>
                  </a:txBody>
                  <a:tcPr marL="0" marR="0" marT="25400" marB="0"/>
                </a:tc>
                <a:tc>
                  <a:txBody>
                    <a:bodyPr/>
                    <a:lstStyle/>
                    <a:p>
                      <a:pPr marR="244475" algn="r">
                        <a:lnSpc>
                          <a:spcPts val="2150"/>
                        </a:lnSpc>
                        <a:spcBef>
                          <a:spcPts val="200"/>
                        </a:spcBef>
                      </a:pPr>
                      <a:r>
                        <a:rPr sz="1800" spc="-20" dirty="0">
                          <a:latin typeface="Calibri"/>
                          <a:cs typeface="Calibri"/>
                        </a:rPr>
                        <a:t>$</a:t>
                      </a:r>
                      <a:r>
                        <a:rPr lang="en-US" sz="1800" spc="-20" dirty="0">
                          <a:latin typeface="Calibri"/>
                          <a:cs typeface="Calibri"/>
                        </a:rPr>
                        <a:t>1550</a:t>
                      </a:r>
                      <a:endParaRPr sz="1800" dirty="0">
                        <a:latin typeface="Calibri"/>
                        <a:cs typeface="Calibri"/>
                      </a:endParaRPr>
                    </a:p>
                  </a:txBody>
                  <a:tcPr marL="0" marR="0" marT="25400" marB="0"/>
                </a:tc>
                <a:tc>
                  <a:txBody>
                    <a:bodyPr/>
                    <a:lstStyle/>
                    <a:p>
                      <a:pPr marR="46355" algn="ctr">
                        <a:lnSpc>
                          <a:spcPts val="2150"/>
                        </a:lnSpc>
                        <a:spcBef>
                          <a:spcPts val="200"/>
                        </a:spcBef>
                      </a:pPr>
                      <a:r>
                        <a:rPr sz="1800" spc="-20" dirty="0">
                          <a:latin typeface="Calibri"/>
                          <a:cs typeface="Calibri"/>
                        </a:rPr>
                        <a:t>$</a:t>
                      </a:r>
                      <a:r>
                        <a:rPr lang="en-US" sz="1800" spc="-20" dirty="0">
                          <a:latin typeface="Calibri"/>
                          <a:cs typeface="Calibri"/>
                        </a:rPr>
                        <a:t>1300</a:t>
                      </a:r>
                      <a:endParaRPr sz="1800" dirty="0">
                        <a:latin typeface="Calibri"/>
                        <a:cs typeface="Calibri"/>
                      </a:endParaRPr>
                    </a:p>
                  </a:txBody>
                  <a:tcPr marL="0" marR="0" marT="25400" marB="0"/>
                </a:tc>
                <a:tc>
                  <a:txBody>
                    <a:bodyPr/>
                    <a:lstStyle/>
                    <a:p>
                      <a:pPr marL="198120">
                        <a:lnSpc>
                          <a:spcPts val="2150"/>
                        </a:lnSpc>
                        <a:spcBef>
                          <a:spcPts val="200"/>
                        </a:spcBef>
                      </a:pPr>
                      <a:r>
                        <a:rPr sz="1800" b="1" spc="-10" dirty="0">
                          <a:latin typeface="Calibri"/>
                          <a:cs typeface="Calibri"/>
                        </a:rPr>
                        <a:t>$</a:t>
                      </a:r>
                      <a:r>
                        <a:rPr lang="en-US" sz="1800" b="1" spc="-10" dirty="0">
                          <a:latin typeface="Calibri"/>
                          <a:cs typeface="Calibri"/>
                        </a:rPr>
                        <a:t>1000</a:t>
                      </a:r>
                      <a:endParaRPr sz="1800" dirty="0">
                        <a:latin typeface="Calibri"/>
                        <a:cs typeface="Calibri"/>
                      </a:endParaRPr>
                    </a:p>
                  </a:txBody>
                  <a:tcPr marL="0" marR="0" marT="25400" marB="0"/>
                </a:tc>
                <a:extLst>
                  <a:ext uri="{0D108BD9-81ED-4DB2-BD59-A6C34878D82A}">
                    <a16:rowId xmlns:a16="http://schemas.microsoft.com/office/drawing/2014/main" val="10005"/>
                  </a:ext>
                </a:extLst>
              </a:tr>
            </a:tbl>
          </a:graphicData>
        </a:graphic>
      </p:graphicFrame>
      <p:sp>
        <p:nvSpPr>
          <p:cNvPr id="6" name="object 6"/>
          <p:cNvSpPr txBox="1">
            <a:spLocks noGrp="1"/>
          </p:cNvSpPr>
          <p:nvPr>
            <p:ph type="ftr" sz="quarter" idx="5"/>
          </p:nvPr>
        </p:nvSpPr>
        <p:spPr>
          <a:xfrm>
            <a:off x="5204443" y="6280025"/>
            <a:ext cx="2866666" cy="235793"/>
          </a:xfrm>
          <a:prstGeom prst="rect">
            <a:avLst/>
          </a:prstGeom>
        </p:spPr>
        <p:txBody>
          <a:bodyPr vert="horz" wrap="square" lIns="0" tIns="104735" rIns="0" bIns="0" rtlCol="0">
            <a:spAutoFit/>
          </a:bodyPr>
          <a:lstStyle/>
          <a:p>
            <a:pPr marL="171450">
              <a:lnSpc>
                <a:spcPts val="1040"/>
              </a:lnSpc>
            </a:pPr>
            <a:r>
              <a:rPr lang="en-US" dirty="0"/>
              <a:t>Finance Department</a:t>
            </a:r>
            <a:r>
              <a:rPr dirty="0"/>
              <a:t>-</a:t>
            </a:r>
            <a:r>
              <a:rPr spc="-30" dirty="0"/>
              <a:t> </a:t>
            </a:r>
            <a:r>
              <a:rPr dirty="0"/>
              <a:t>202</a:t>
            </a:r>
            <a:r>
              <a:rPr lang="en-US" dirty="0"/>
              <a:t>5 </a:t>
            </a:r>
            <a:r>
              <a:rPr dirty="0"/>
              <a:t>Budget</a:t>
            </a:r>
            <a:r>
              <a:rPr spc="-20" dirty="0"/>
              <a:t> </a:t>
            </a:r>
            <a:r>
              <a:rPr spc="-10" dirty="0"/>
              <a:t>Presentation</a:t>
            </a:r>
          </a:p>
        </p:txBody>
      </p:sp>
      <p:sp>
        <p:nvSpPr>
          <p:cNvPr id="3" name="object 3"/>
          <p:cNvSpPr txBox="1">
            <a:spLocks noGrp="1"/>
          </p:cNvSpPr>
          <p:nvPr>
            <p:ph type="title"/>
          </p:nvPr>
        </p:nvSpPr>
        <p:spPr>
          <a:xfrm>
            <a:off x="3328126" y="3261505"/>
            <a:ext cx="8393430" cy="771814"/>
          </a:xfrm>
          <a:prstGeom prst="rect">
            <a:avLst/>
          </a:prstGeom>
        </p:spPr>
        <p:txBody>
          <a:bodyPr vert="horz" wrap="square" lIns="0" tIns="12700" rIns="0" bIns="0" rtlCol="0">
            <a:spAutoFit/>
          </a:bodyPr>
          <a:lstStyle/>
          <a:p>
            <a:pPr marL="12700" marR="5080">
              <a:lnSpc>
                <a:spcPct val="143900"/>
              </a:lnSpc>
              <a:spcBef>
                <a:spcPts val="100"/>
              </a:spcBef>
            </a:pPr>
            <a:r>
              <a:rPr lang="en-US" sz="1800" spc="-25" dirty="0">
                <a:latin typeface="Calibri"/>
                <a:cs typeface="Calibri"/>
              </a:rPr>
              <a:t>Travel</a:t>
            </a:r>
            <a:r>
              <a:rPr lang="en-US" sz="1800" spc="-65" dirty="0">
                <a:latin typeface="Calibri"/>
                <a:cs typeface="Calibri"/>
              </a:rPr>
              <a:t> </a:t>
            </a:r>
            <a:r>
              <a:rPr lang="en-US" sz="1800" dirty="0">
                <a:latin typeface="Calibri"/>
                <a:cs typeface="Calibri"/>
              </a:rPr>
              <a:t>Expenses</a:t>
            </a:r>
            <a:r>
              <a:rPr lang="en-US" sz="1800" spc="-40" dirty="0">
                <a:latin typeface="Calibri"/>
                <a:cs typeface="Calibri"/>
              </a:rPr>
              <a:t> </a:t>
            </a:r>
            <a:r>
              <a:rPr lang="en-US" sz="1800" dirty="0">
                <a:latin typeface="Calibri"/>
                <a:cs typeface="Calibri"/>
              </a:rPr>
              <a:t>for</a:t>
            </a:r>
            <a:r>
              <a:rPr lang="en-US" sz="1800" spc="-35" dirty="0">
                <a:latin typeface="Calibri"/>
                <a:cs typeface="Calibri"/>
              </a:rPr>
              <a:t> e</a:t>
            </a:r>
            <a:r>
              <a:rPr lang="en-US" sz="1800" dirty="0">
                <a:latin typeface="Calibri"/>
                <a:cs typeface="Calibri"/>
              </a:rPr>
              <a:t>mployees</a:t>
            </a:r>
            <a:r>
              <a:rPr sz="1800" dirty="0">
                <a:latin typeface="Calibri"/>
                <a:cs typeface="Calibri"/>
              </a:rPr>
              <a:t>;</a:t>
            </a:r>
            <a:r>
              <a:rPr sz="1800" spc="-25" dirty="0">
                <a:latin typeface="Calibri"/>
                <a:cs typeface="Calibri"/>
              </a:rPr>
              <a:t> </a:t>
            </a:r>
            <a:r>
              <a:rPr sz="1800" spc="-10" dirty="0">
                <a:latin typeface="Calibri"/>
                <a:cs typeface="Calibri"/>
              </a:rPr>
              <a:t>Attendance</a:t>
            </a:r>
            <a:r>
              <a:rPr sz="1800" spc="-20" dirty="0">
                <a:latin typeface="Calibri"/>
                <a:cs typeface="Calibri"/>
              </a:rPr>
              <a:t> </a:t>
            </a:r>
            <a:r>
              <a:rPr sz="1800" dirty="0">
                <a:latin typeface="Calibri"/>
                <a:cs typeface="Calibri"/>
              </a:rPr>
              <a:t>N</a:t>
            </a:r>
            <a:r>
              <a:rPr lang="en-US" sz="1800" dirty="0">
                <a:latin typeface="Calibri"/>
                <a:cs typeface="Calibri"/>
              </a:rPr>
              <a:t>JLM</a:t>
            </a:r>
            <a:r>
              <a:rPr sz="1800" dirty="0">
                <a:latin typeface="Calibri"/>
                <a:cs typeface="Calibri"/>
              </a:rPr>
              <a:t>,</a:t>
            </a:r>
            <a:r>
              <a:rPr sz="1800" spc="-25" dirty="0">
                <a:latin typeface="Calibri"/>
                <a:cs typeface="Calibri"/>
              </a:rPr>
              <a:t> </a:t>
            </a:r>
            <a:r>
              <a:rPr lang="en-US" sz="1800" dirty="0">
                <a:latin typeface="Calibri"/>
                <a:cs typeface="Calibri"/>
              </a:rPr>
              <a:t>GFOA &amp; TCTA</a:t>
            </a:r>
            <a:r>
              <a:rPr sz="1800" spc="-30" dirty="0">
                <a:latin typeface="Calibri"/>
                <a:cs typeface="Calibri"/>
              </a:rPr>
              <a:t> </a:t>
            </a:r>
            <a:r>
              <a:rPr sz="1800" dirty="0">
                <a:latin typeface="Calibri"/>
                <a:cs typeface="Calibri"/>
              </a:rPr>
              <a:t>Conferences,</a:t>
            </a:r>
            <a:r>
              <a:rPr sz="1800" spc="-20" dirty="0">
                <a:latin typeface="Calibri"/>
                <a:cs typeface="Calibri"/>
              </a:rPr>
              <a:t> </a:t>
            </a:r>
            <a:r>
              <a:rPr sz="1800" dirty="0">
                <a:latin typeface="Calibri"/>
                <a:cs typeface="Calibri"/>
              </a:rPr>
              <a:t>and</a:t>
            </a:r>
            <a:r>
              <a:rPr sz="1800" spc="-30" dirty="0">
                <a:latin typeface="Calibri"/>
                <a:cs typeface="Calibri"/>
              </a:rPr>
              <a:t> </a:t>
            </a:r>
            <a:r>
              <a:rPr sz="1800" dirty="0">
                <a:latin typeface="Calibri"/>
                <a:cs typeface="Calibri"/>
              </a:rPr>
              <a:t>misc.</a:t>
            </a:r>
            <a:r>
              <a:rPr sz="1800" spc="-30" dirty="0">
                <a:latin typeface="Calibri"/>
                <a:cs typeface="Calibri"/>
              </a:rPr>
              <a:t> </a:t>
            </a:r>
            <a:r>
              <a:rPr sz="1800" spc="-10" dirty="0">
                <a:latin typeface="Calibri"/>
                <a:cs typeface="Calibri"/>
              </a:rPr>
              <a:t>meetings. </a:t>
            </a:r>
            <a:r>
              <a:rPr sz="1800" dirty="0">
                <a:latin typeface="Calibri"/>
                <a:cs typeface="Calibri"/>
              </a:rPr>
              <a:t>Includes</a:t>
            </a:r>
            <a:r>
              <a:rPr sz="1800" spc="-15" dirty="0">
                <a:latin typeface="Calibri"/>
                <a:cs typeface="Calibri"/>
              </a:rPr>
              <a:t> </a:t>
            </a:r>
            <a:r>
              <a:rPr lang="en-US" sz="1800" spc="-15" dirty="0">
                <a:latin typeface="Calibri"/>
                <a:cs typeface="Calibri"/>
              </a:rPr>
              <a:t>Hotel Stays, </a:t>
            </a:r>
            <a:r>
              <a:rPr sz="1800" spc="-20" dirty="0">
                <a:latin typeface="Calibri"/>
                <a:cs typeface="Calibri"/>
              </a:rPr>
              <a:t>Tolls,</a:t>
            </a:r>
            <a:r>
              <a:rPr sz="1800" spc="-25" dirty="0">
                <a:latin typeface="Calibri"/>
                <a:cs typeface="Calibri"/>
              </a:rPr>
              <a:t> </a:t>
            </a:r>
            <a:r>
              <a:rPr sz="1800" dirty="0">
                <a:latin typeface="Calibri"/>
                <a:cs typeface="Calibri"/>
              </a:rPr>
              <a:t>parking</a:t>
            </a:r>
            <a:r>
              <a:rPr sz="1800" spc="-10" dirty="0">
                <a:latin typeface="Calibri"/>
                <a:cs typeface="Calibri"/>
              </a:rPr>
              <a:t> </a:t>
            </a:r>
            <a:r>
              <a:rPr sz="1800" dirty="0">
                <a:latin typeface="Calibri"/>
                <a:cs typeface="Calibri"/>
              </a:rPr>
              <a:t>and</a:t>
            </a:r>
            <a:r>
              <a:rPr sz="1800" spc="-15" dirty="0">
                <a:latin typeface="Calibri"/>
                <a:cs typeface="Calibri"/>
              </a:rPr>
              <a:t> </a:t>
            </a:r>
            <a:r>
              <a:rPr sz="1800" spc="-10" dirty="0">
                <a:latin typeface="Calibri"/>
                <a:cs typeface="Calibri"/>
              </a:rPr>
              <a:t>meals.</a:t>
            </a:r>
            <a:endParaRPr sz="1800" dirty="0">
              <a:latin typeface="Calibri"/>
              <a:cs typeface="Calibri"/>
            </a:endParaRPr>
          </a:p>
        </p:txBody>
      </p:sp>
      <p:sp>
        <p:nvSpPr>
          <p:cNvPr id="4" name="object 4"/>
          <p:cNvSpPr txBox="1"/>
          <p:nvPr/>
        </p:nvSpPr>
        <p:spPr>
          <a:xfrm>
            <a:off x="3328126" y="4033319"/>
            <a:ext cx="7463155" cy="1221488"/>
          </a:xfrm>
          <a:prstGeom prst="rect">
            <a:avLst/>
          </a:prstGeom>
        </p:spPr>
        <p:txBody>
          <a:bodyPr vert="horz" wrap="square" lIns="0" tIns="132715" rIns="0" bIns="0" rtlCol="0">
            <a:spAutoFit/>
          </a:bodyPr>
          <a:lstStyle/>
          <a:p>
            <a:pPr marL="12700">
              <a:lnSpc>
                <a:spcPct val="100000"/>
              </a:lnSpc>
              <a:spcBef>
                <a:spcPts val="1045"/>
              </a:spcBef>
              <a:tabLst>
                <a:tab pos="926465" algn="l"/>
              </a:tabLst>
            </a:pPr>
            <a:r>
              <a:rPr lang="en-US" sz="1800" b="1" u="sng" spc="-10" dirty="0">
                <a:uFill>
                  <a:solidFill>
                    <a:srgbClr val="000000"/>
                  </a:solidFill>
                </a:uFill>
                <a:latin typeface="Calibri"/>
                <a:cs typeface="Calibri"/>
              </a:rPr>
              <a:t>Office Supplies</a:t>
            </a:r>
            <a:endParaRPr sz="1800" dirty="0">
              <a:latin typeface="Calibri"/>
              <a:cs typeface="Calibri"/>
            </a:endParaRPr>
          </a:p>
          <a:p>
            <a:pPr marL="12700">
              <a:lnSpc>
                <a:spcPct val="100000"/>
              </a:lnSpc>
              <a:spcBef>
                <a:spcPts val="950"/>
              </a:spcBef>
              <a:tabLst>
                <a:tab pos="5041265" algn="l"/>
                <a:tab pos="5955665" algn="l"/>
                <a:tab pos="6870065" algn="l"/>
              </a:tabLst>
            </a:pPr>
            <a:r>
              <a:rPr lang="en-US" sz="1800" spc="-10" dirty="0">
                <a:latin typeface="Calibri"/>
                <a:cs typeface="Calibri"/>
              </a:rPr>
              <a:t>5</a:t>
            </a:r>
            <a:r>
              <a:rPr sz="1800" spc="-10" dirty="0">
                <a:latin typeface="Calibri"/>
                <a:cs typeface="Calibri"/>
              </a:rPr>
              <a:t>-01-2</a:t>
            </a:r>
            <a:r>
              <a:rPr lang="en-US" sz="1800" spc="-10" dirty="0">
                <a:latin typeface="Calibri"/>
                <a:cs typeface="Calibri"/>
              </a:rPr>
              <a:t>0-130-000-023</a:t>
            </a:r>
            <a:r>
              <a:rPr sz="1800" dirty="0">
                <a:latin typeface="Calibri"/>
                <a:cs typeface="Calibri"/>
              </a:rPr>
              <a:t>	</a:t>
            </a:r>
            <a:r>
              <a:rPr sz="1800" spc="-10" dirty="0">
                <a:latin typeface="Calibri"/>
                <a:cs typeface="Calibri"/>
              </a:rPr>
              <a:t>$</a:t>
            </a:r>
            <a:r>
              <a:rPr lang="en-US" sz="1800" spc="-10" dirty="0">
                <a:latin typeface="Calibri"/>
                <a:cs typeface="Calibri"/>
              </a:rPr>
              <a:t>1500</a:t>
            </a:r>
            <a:r>
              <a:rPr sz="1800" dirty="0">
                <a:latin typeface="Calibri"/>
                <a:cs typeface="Calibri"/>
              </a:rPr>
              <a:t>	</a:t>
            </a:r>
            <a:r>
              <a:rPr sz="1800" spc="-10" dirty="0">
                <a:latin typeface="Calibri"/>
                <a:cs typeface="Calibri"/>
              </a:rPr>
              <a:t>$</a:t>
            </a:r>
            <a:r>
              <a:rPr lang="en-US" spc="-10" dirty="0">
                <a:latin typeface="Calibri"/>
                <a:cs typeface="Calibri"/>
              </a:rPr>
              <a:t>450</a:t>
            </a:r>
            <a:r>
              <a:rPr sz="1800" dirty="0">
                <a:latin typeface="Calibri"/>
                <a:cs typeface="Calibri"/>
              </a:rPr>
              <a:t>	</a:t>
            </a:r>
            <a:r>
              <a:rPr sz="1800" b="1" spc="-10" dirty="0">
                <a:latin typeface="Calibri"/>
                <a:cs typeface="Calibri"/>
              </a:rPr>
              <a:t>$</a:t>
            </a:r>
            <a:r>
              <a:rPr lang="en-US" b="1" spc="-10" dirty="0">
                <a:latin typeface="Calibri"/>
                <a:cs typeface="Calibri"/>
              </a:rPr>
              <a:t>450</a:t>
            </a:r>
            <a:endParaRPr sz="1800" dirty="0">
              <a:latin typeface="Calibri"/>
              <a:cs typeface="Calibri"/>
            </a:endParaRPr>
          </a:p>
          <a:p>
            <a:pPr marL="469265">
              <a:lnSpc>
                <a:spcPct val="100000"/>
              </a:lnSpc>
              <a:spcBef>
                <a:spcPts val="960"/>
              </a:spcBef>
            </a:pPr>
            <a:r>
              <a:rPr lang="en-US" sz="1800" dirty="0">
                <a:latin typeface="Calibri"/>
                <a:cs typeface="Calibri"/>
              </a:rPr>
              <a:t>Vouchers, bank deposit slips and check books</a:t>
            </a:r>
            <a:endParaRPr sz="1800" dirty="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201966010"/>
              </p:ext>
            </p:extLst>
          </p:nvPr>
        </p:nvGraphicFramePr>
        <p:xfrm>
          <a:off x="3675560" y="326839"/>
          <a:ext cx="7586978" cy="1072515"/>
        </p:xfrm>
        <a:graphic>
          <a:graphicData uri="http://schemas.openxmlformats.org/drawingml/2006/table">
            <a:tbl>
              <a:tblPr firstRow="1" bandRow="1">
                <a:tableStyleId>{2D5ABB26-0587-4C30-8999-92F81FD0307C}</a:tableStyleId>
              </a:tblPr>
              <a:tblGrid>
                <a:gridCol w="3615054">
                  <a:extLst>
                    <a:ext uri="{9D8B030D-6E8A-4147-A177-3AD203B41FA5}">
                      <a16:colId xmlns:a16="http://schemas.microsoft.com/office/drawing/2014/main" val="20000"/>
                    </a:ext>
                  </a:extLst>
                </a:gridCol>
                <a:gridCol w="2219325">
                  <a:extLst>
                    <a:ext uri="{9D8B030D-6E8A-4147-A177-3AD203B41FA5}">
                      <a16:colId xmlns:a16="http://schemas.microsoft.com/office/drawing/2014/main" val="20001"/>
                    </a:ext>
                  </a:extLst>
                </a:gridCol>
                <a:gridCol w="915034">
                  <a:extLst>
                    <a:ext uri="{9D8B030D-6E8A-4147-A177-3AD203B41FA5}">
                      <a16:colId xmlns:a16="http://schemas.microsoft.com/office/drawing/2014/main" val="20002"/>
                    </a:ext>
                  </a:extLst>
                </a:gridCol>
                <a:gridCol w="837565">
                  <a:extLst>
                    <a:ext uri="{9D8B030D-6E8A-4147-A177-3AD203B41FA5}">
                      <a16:colId xmlns:a16="http://schemas.microsoft.com/office/drawing/2014/main" val="20003"/>
                    </a:ext>
                  </a:extLst>
                </a:gridCol>
              </a:tblGrid>
              <a:tr h="254000">
                <a:tc>
                  <a:txBody>
                    <a:bodyPr/>
                    <a:lstStyle/>
                    <a:p>
                      <a:pPr>
                        <a:lnSpc>
                          <a:spcPts val="1695"/>
                        </a:lnSpc>
                      </a:pPr>
                      <a:r>
                        <a:rPr lang="en-US" sz="2000" b="1" dirty="0">
                          <a:latin typeface="Calibri"/>
                          <a:cs typeface="Calibri"/>
                        </a:rPr>
                        <a:t>Finance Department</a:t>
                      </a:r>
                      <a:endParaRPr sz="2000" dirty="0">
                        <a:latin typeface="Calibri"/>
                        <a:cs typeface="Calibri"/>
                      </a:endParaRPr>
                    </a:p>
                  </a:txBody>
                  <a:tcPr marL="0" marR="0" marT="0" marB="0">
                    <a:lnB w="19050">
                      <a:solidFill>
                        <a:srgbClr val="000000"/>
                      </a:solidFill>
                      <a:prstDash val="solid"/>
                    </a:lnB>
                  </a:tcPr>
                </a:tc>
                <a:tc>
                  <a:txBody>
                    <a:bodyPr/>
                    <a:lstStyle/>
                    <a:p>
                      <a:pPr marL="1413510">
                        <a:lnSpc>
                          <a:spcPts val="1695"/>
                        </a:lnSpc>
                      </a:pPr>
                      <a:r>
                        <a:rPr sz="2000" b="1" spc="-20" dirty="0">
                          <a:latin typeface="Calibri"/>
                          <a:cs typeface="Calibri"/>
                        </a:rPr>
                        <a:t>202</a:t>
                      </a:r>
                      <a:r>
                        <a:rPr lang="en-US" sz="2000" b="1" spc="-20" dirty="0">
                          <a:latin typeface="Calibri"/>
                          <a:cs typeface="Calibri"/>
                        </a:rPr>
                        <a:t>3</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4</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5</a:t>
                      </a:r>
                      <a:endParaRPr sz="2000" dirty="0">
                        <a:latin typeface="Calibri"/>
                        <a:cs typeface="Calibri"/>
                      </a:endParaRPr>
                    </a:p>
                  </a:txBody>
                  <a:tcPr marL="0" marR="0" marT="0" marB="0">
                    <a:lnB w="19050">
                      <a:solidFill>
                        <a:srgbClr val="000000"/>
                      </a:solidFill>
                      <a:prstDash val="solid"/>
                    </a:lnB>
                  </a:tcPr>
                </a:tc>
                <a:extLst>
                  <a:ext uri="{0D108BD9-81ED-4DB2-BD59-A6C34878D82A}">
                    <a16:rowId xmlns:a16="http://schemas.microsoft.com/office/drawing/2014/main" val="10000"/>
                  </a:ext>
                </a:extLst>
              </a:tr>
              <a:tr h="789940">
                <a:tc>
                  <a:txBody>
                    <a:bodyPr/>
                    <a:lstStyle/>
                    <a:p>
                      <a:pPr>
                        <a:lnSpc>
                          <a:spcPct val="100000"/>
                        </a:lnSpc>
                        <a:spcBef>
                          <a:spcPts val="1075"/>
                        </a:spcBef>
                      </a:pPr>
                      <a:r>
                        <a:rPr lang="en-US" sz="1800" b="1" u="sng" dirty="0">
                          <a:uFill>
                            <a:solidFill>
                              <a:srgbClr val="000000"/>
                            </a:solidFill>
                          </a:uFill>
                          <a:latin typeface="Calibri"/>
                          <a:cs typeface="Calibri"/>
                        </a:rPr>
                        <a:t>Printing</a:t>
                      </a:r>
                      <a:endParaRPr sz="1800" dirty="0">
                        <a:latin typeface="Calibri"/>
                        <a:cs typeface="Calibri"/>
                      </a:endParaRPr>
                    </a:p>
                    <a:p>
                      <a:pPr>
                        <a:lnSpc>
                          <a:spcPts val="2150"/>
                        </a:lnSpc>
                        <a:spcBef>
                          <a:spcPts val="944"/>
                        </a:spcBef>
                      </a:pPr>
                      <a:r>
                        <a:rPr lang="en-US" sz="1800" spc="-10" dirty="0">
                          <a:latin typeface="Calibri"/>
                          <a:cs typeface="Calibri"/>
                        </a:rPr>
                        <a:t>5-01-20-130-000-024</a:t>
                      </a:r>
                      <a:endParaRPr sz="1800" dirty="0">
                        <a:latin typeface="Calibri"/>
                        <a:cs typeface="Calibri"/>
                      </a:endParaRPr>
                    </a:p>
                  </a:txBody>
                  <a:tcPr marL="0" marR="0" marT="136525"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414145">
                        <a:lnSpc>
                          <a:spcPts val="2150"/>
                        </a:lnSpc>
                      </a:pPr>
                      <a:r>
                        <a:rPr sz="1800" spc="-10" dirty="0">
                          <a:latin typeface="Calibri"/>
                          <a:cs typeface="Calibri"/>
                        </a:rPr>
                        <a:t>$</a:t>
                      </a:r>
                      <a:r>
                        <a:rPr lang="en-US" sz="1800" spc="-10" dirty="0">
                          <a:latin typeface="Calibri"/>
                          <a:cs typeface="Calibri"/>
                        </a:rPr>
                        <a:t>200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spc="-10" dirty="0">
                          <a:latin typeface="Calibri"/>
                          <a:cs typeface="Calibri"/>
                        </a:rPr>
                        <a:t>$</a:t>
                      </a:r>
                      <a:r>
                        <a:rPr lang="en-US" sz="1800" spc="-10" dirty="0">
                          <a:latin typeface="Calibri"/>
                          <a:cs typeface="Calibri"/>
                        </a:rPr>
                        <a:t>400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b="1" spc="-10" dirty="0">
                          <a:latin typeface="Calibri"/>
                          <a:cs typeface="Calibri"/>
                        </a:rPr>
                        <a:t>$</a:t>
                      </a:r>
                      <a:r>
                        <a:rPr lang="en-US" sz="1800" b="1" spc="-10" dirty="0">
                          <a:latin typeface="Calibri"/>
                          <a:cs typeface="Calibri"/>
                        </a:rPr>
                        <a:t>4</a:t>
                      </a:r>
                      <a:r>
                        <a:rPr sz="1800" b="1" spc="-10" dirty="0">
                          <a:latin typeface="Calibri"/>
                          <a:cs typeface="Calibri"/>
                        </a:rPr>
                        <a:t>00</a:t>
                      </a:r>
                      <a:endParaRPr sz="1800" dirty="0">
                        <a:latin typeface="Calibri"/>
                        <a:cs typeface="Calibri"/>
                      </a:endParaRPr>
                    </a:p>
                  </a:txBody>
                  <a:tcPr marL="0" marR="0" marT="0" marB="0">
                    <a:lnT w="19050">
                      <a:solidFill>
                        <a:srgbClr val="000000"/>
                      </a:solidFill>
                      <a:prstDash val="solid"/>
                    </a:lnT>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3662860" y="1469636"/>
            <a:ext cx="6296025" cy="289823"/>
          </a:xfrm>
          <a:prstGeom prst="rect">
            <a:avLst/>
          </a:prstGeom>
        </p:spPr>
        <p:txBody>
          <a:bodyPr vert="horz" wrap="square" lIns="0" tIns="12700" rIns="0" bIns="0" rtlCol="0">
            <a:spAutoFit/>
          </a:bodyPr>
          <a:lstStyle/>
          <a:p>
            <a:pPr marL="12700">
              <a:lnSpc>
                <a:spcPct val="100000"/>
              </a:lnSpc>
              <a:spcBef>
                <a:spcPts val="100"/>
              </a:spcBef>
            </a:pPr>
            <a:r>
              <a:rPr lang="en-US" sz="1800" spc="-10" dirty="0">
                <a:latin typeface="Calibri"/>
                <a:cs typeface="Calibri"/>
              </a:rPr>
              <a:t>Year-End Envelops</a:t>
            </a:r>
            <a:endParaRPr sz="1800" dirty="0">
              <a:latin typeface="Calibri"/>
              <a:cs typeface="Calibri"/>
            </a:endParaRPr>
          </a:p>
        </p:txBody>
      </p:sp>
      <p:sp>
        <p:nvSpPr>
          <p:cNvPr id="4" name="object 4"/>
          <p:cNvSpPr txBox="1"/>
          <p:nvPr/>
        </p:nvSpPr>
        <p:spPr>
          <a:xfrm>
            <a:off x="3662860" y="1864428"/>
            <a:ext cx="2318385" cy="299720"/>
          </a:xfrm>
          <a:prstGeom prst="rect">
            <a:avLst/>
          </a:prstGeom>
        </p:spPr>
        <p:txBody>
          <a:bodyPr vert="horz" wrap="square" lIns="0" tIns="12700" rIns="0" bIns="0" rtlCol="0">
            <a:spAutoFit/>
          </a:bodyPr>
          <a:lstStyle/>
          <a:p>
            <a:pPr marL="12700">
              <a:lnSpc>
                <a:spcPct val="100000"/>
              </a:lnSpc>
              <a:spcBef>
                <a:spcPts val="100"/>
              </a:spcBef>
            </a:pPr>
            <a:r>
              <a:rPr lang="en-US" sz="1800" b="1" u="sng" dirty="0">
                <a:uFill>
                  <a:solidFill>
                    <a:srgbClr val="000000"/>
                  </a:solidFill>
                </a:uFill>
                <a:latin typeface="Calibri"/>
                <a:cs typeface="Calibri"/>
              </a:rPr>
              <a:t>Training</a:t>
            </a:r>
            <a:endParaRPr sz="1800" dirty="0">
              <a:latin typeface="Calibri"/>
              <a:cs typeface="Calibri"/>
            </a:endParaRPr>
          </a:p>
        </p:txBody>
      </p:sp>
      <p:graphicFrame>
        <p:nvGraphicFramePr>
          <p:cNvPr id="5" name="object 5"/>
          <p:cNvGraphicFramePr>
            <a:graphicFrameLocks noGrp="1"/>
          </p:cNvGraphicFramePr>
          <p:nvPr>
            <p:extLst>
              <p:ext uri="{D42A27DB-BD31-4B8C-83A1-F6EECF244321}">
                <p14:modId xmlns:p14="http://schemas.microsoft.com/office/powerpoint/2010/main" val="3747971365"/>
              </p:ext>
            </p:extLst>
          </p:nvPr>
        </p:nvGraphicFramePr>
        <p:xfrm>
          <a:off x="3643810" y="2269117"/>
          <a:ext cx="8090991" cy="4232859"/>
        </p:xfrm>
        <a:graphic>
          <a:graphicData uri="http://schemas.openxmlformats.org/drawingml/2006/table">
            <a:tbl>
              <a:tblPr firstRow="1" bandRow="1">
                <a:tableStyleId>{2D5ABB26-0587-4C30-8999-92F81FD0307C}</a:tableStyleId>
              </a:tblPr>
              <a:tblGrid>
                <a:gridCol w="5334630">
                  <a:extLst>
                    <a:ext uri="{9D8B030D-6E8A-4147-A177-3AD203B41FA5}">
                      <a16:colId xmlns:a16="http://schemas.microsoft.com/office/drawing/2014/main" val="20000"/>
                    </a:ext>
                  </a:extLst>
                </a:gridCol>
                <a:gridCol w="930203">
                  <a:extLst>
                    <a:ext uri="{9D8B030D-6E8A-4147-A177-3AD203B41FA5}">
                      <a16:colId xmlns:a16="http://schemas.microsoft.com/office/drawing/2014/main" val="20001"/>
                    </a:ext>
                  </a:extLst>
                </a:gridCol>
                <a:gridCol w="986373">
                  <a:extLst>
                    <a:ext uri="{9D8B030D-6E8A-4147-A177-3AD203B41FA5}">
                      <a16:colId xmlns:a16="http://schemas.microsoft.com/office/drawing/2014/main" val="20002"/>
                    </a:ext>
                  </a:extLst>
                </a:gridCol>
                <a:gridCol w="839785">
                  <a:extLst>
                    <a:ext uri="{9D8B030D-6E8A-4147-A177-3AD203B41FA5}">
                      <a16:colId xmlns:a16="http://schemas.microsoft.com/office/drawing/2014/main" val="20003"/>
                    </a:ext>
                  </a:extLst>
                </a:gridCol>
              </a:tblGrid>
              <a:tr h="890914">
                <a:tc>
                  <a:txBody>
                    <a:bodyPr/>
                    <a:lstStyle/>
                    <a:p>
                      <a:pPr marL="31750">
                        <a:lnSpc>
                          <a:spcPts val="1710"/>
                        </a:lnSpc>
                      </a:pPr>
                      <a:r>
                        <a:rPr lang="en-US" sz="1800" spc="-10" dirty="0">
                          <a:latin typeface="Calibri"/>
                          <a:cs typeface="Calibri"/>
                        </a:rPr>
                        <a:t>5-01-20-130-000-028</a:t>
                      </a:r>
                    </a:p>
                    <a:p>
                      <a:pPr marL="31750">
                        <a:lnSpc>
                          <a:spcPts val="1710"/>
                        </a:lnSpc>
                      </a:pPr>
                      <a:endParaRPr lang="en-US" sz="1800" spc="-10" dirty="0">
                        <a:latin typeface="Calibri"/>
                        <a:cs typeface="Calibri"/>
                      </a:endParaRPr>
                    </a:p>
                    <a:p>
                      <a:pPr marL="31750">
                        <a:lnSpc>
                          <a:spcPts val="1710"/>
                        </a:lnSpc>
                      </a:pPr>
                      <a:r>
                        <a:rPr lang="en-US" sz="1800" spc="-10" dirty="0">
                          <a:latin typeface="Calibri"/>
                          <a:cs typeface="Calibri"/>
                        </a:rPr>
                        <a:t>Certified Municipal Finance Officers classes &amp; Conference Registration Fees</a:t>
                      </a:r>
                      <a:endParaRPr sz="1800" dirty="0">
                        <a:latin typeface="Calibri"/>
                        <a:cs typeface="Calibri"/>
                      </a:endParaRPr>
                    </a:p>
                  </a:txBody>
                  <a:tcPr marL="0" marR="0" marT="0" marB="0"/>
                </a:tc>
                <a:tc>
                  <a:txBody>
                    <a:bodyPr/>
                    <a:lstStyle/>
                    <a:p>
                      <a:pPr marL="115570">
                        <a:lnSpc>
                          <a:spcPts val="1710"/>
                        </a:lnSpc>
                      </a:pPr>
                      <a:r>
                        <a:rPr sz="1800" spc="-10" dirty="0">
                          <a:latin typeface="Calibri"/>
                          <a:cs typeface="Calibri"/>
                        </a:rPr>
                        <a:t>$</a:t>
                      </a:r>
                      <a:r>
                        <a:rPr lang="en-US" sz="1800" spc="-10" dirty="0">
                          <a:latin typeface="Calibri"/>
                          <a:cs typeface="Calibri"/>
                        </a:rPr>
                        <a:t>5000</a:t>
                      </a:r>
                      <a:endParaRPr sz="1800" dirty="0">
                        <a:latin typeface="Calibri"/>
                        <a:cs typeface="Calibri"/>
                      </a:endParaRPr>
                    </a:p>
                  </a:txBody>
                  <a:tcPr marL="0" marR="0" marT="0" marB="0"/>
                </a:tc>
                <a:tc>
                  <a:txBody>
                    <a:bodyPr/>
                    <a:lstStyle/>
                    <a:p>
                      <a:pPr algn="ctr">
                        <a:lnSpc>
                          <a:spcPts val="1710"/>
                        </a:lnSpc>
                      </a:pPr>
                      <a:r>
                        <a:rPr sz="1800" spc="-10" dirty="0">
                          <a:latin typeface="Calibri"/>
                          <a:cs typeface="Calibri"/>
                        </a:rPr>
                        <a:t>$</a:t>
                      </a:r>
                      <a:r>
                        <a:rPr lang="en-US" sz="1800" spc="-10" dirty="0">
                          <a:latin typeface="Calibri"/>
                          <a:cs typeface="Calibri"/>
                        </a:rPr>
                        <a:t>7000</a:t>
                      </a:r>
                      <a:endParaRPr sz="1800" dirty="0">
                        <a:latin typeface="Calibri"/>
                        <a:cs typeface="Calibri"/>
                      </a:endParaRPr>
                    </a:p>
                  </a:txBody>
                  <a:tcPr marL="0" marR="0" marT="0" marB="0"/>
                </a:tc>
                <a:tc>
                  <a:txBody>
                    <a:bodyPr/>
                    <a:lstStyle/>
                    <a:p>
                      <a:pPr marR="24130" algn="r">
                        <a:lnSpc>
                          <a:spcPts val="1710"/>
                        </a:lnSpc>
                      </a:pPr>
                      <a:r>
                        <a:rPr sz="1800" b="1" spc="-10" dirty="0">
                          <a:latin typeface="Calibri"/>
                          <a:cs typeface="Calibri"/>
                        </a:rPr>
                        <a:t>$</a:t>
                      </a:r>
                      <a:r>
                        <a:rPr lang="en-US" sz="1800" b="1" spc="-10" dirty="0">
                          <a:latin typeface="Calibri"/>
                          <a:cs typeface="Calibri"/>
                        </a:rPr>
                        <a:t>50</a:t>
                      </a:r>
                      <a:r>
                        <a:rPr sz="1800" b="1" spc="-10" dirty="0">
                          <a:latin typeface="Calibri"/>
                          <a:cs typeface="Calibri"/>
                        </a:rPr>
                        <a:t>00</a:t>
                      </a:r>
                      <a:endParaRPr sz="1800" dirty="0">
                        <a:latin typeface="Calibri"/>
                        <a:cs typeface="Calibri"/>
                      </a:endParaRPr>
                    </a:p>
                  </a:txBody>
                  <a:tcPr marL="0" marR="0" marT="0" marB="0"/>
                </a:tc>
                <a:extLst>
                  <a:ext uri="{0D108BD9-81ED-4DB2-BD59-A6C34878D82A}">
                    <a16:rowId xmlns:a16="http://schemas.microsoft.com/office/drawing/2014/main" val="10000"/>
                  </a:ext>
                </a:extLst>
              </a:tr>
              <a:tr h="404488">
                <a:tc>
                  <a:txBody>
                    <a:bodyPr/>
                    <a:lstStyle/>
                    <a:p>
                      <a:pPr marL="31750">
                        <a:lnSpc>
                          <a:spcPct val="100000"/>
                        </a:lnSpc>
                        <a:spcBef>
                          <a:spcPts val="204"/>
                        </a:spcBef>
                      </a:pPr>
                      <a:r>
                        <a:rPr lang="en-US" sz="1800" b="1" u="sng" dirty="0">
                          <a:uFill>
                            <a:solidFill>
                              <a:srgbClr val="000000"/>
                            </a:solidFill>
                          </a:uFill>
                          <a:latin typeface="Calibri"/>
                          <a:cs typeface="Calibri"/>
                        </a:rPr>
                        <a:t>Contractual</a:t>
                      </a:r>
                      <a:endParaRPr sz="1800" dirty="0">
                        <a:latin typeface="Calibri"/>
                        <a:cs typeface="Calibri"/>
                      </a:endParaRPr>
                    </a:p>
                  </a:txBody>
                  <a:tcPr marL="0" marR="0" marT="26034"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extLst>
                  <a:ext uri="{0D108BD9-81ED-4DB2-BD59-A6C34878D82A}">
                    <a16:rowId xmlns:a16="http://schemas.microsoft.com/office/drawing/2014/main" val="10001"/>
                  </a:ext>
                </a:extLst>
              </a:tr>
              <a:tr h="589173">
                <a:tc>
                  <a:txBody>
                    <a:bodyPr/>
                    <a:lstStyle/>
                    <a:p>
                      <a:pPr marL="31750">
                        <a:lnSpc>
                          <a:spcPct val="100000"/>
                        </a:lnSpc>
                        <a:spcBef>
                          <a:spcPts val="209"/>
                        </a:spcBef>
                      </a:pPr>
                      <a:r>
                        <a:rPr lang="en-US" sz="1800" spc="-10" dirty="0">
                          <a:latin typeface="Calibri"/>
                          <a:cs typeface="Calibri"/>
                        </a:rPr>
                        <a:t>5-01-20-130-000-132</a:t>
                      </a:r>
                    </a:p>
                    <a:p>
                      <a:pPr marL="31750">
                        <a:lnSpc>
                          <a:spcPct val="100000"/>
                        </a:lnSpc>
                        <a:spcBef>
                          <a:spcPts val="209"/>
                        </a:spcBef>
                      </a:pPr>
                      <a:r>
                        <a:rPr lang="en-US" sz="1800" spc="-10" dirty="0">
                          <a:latin typeface="Calibri"/>
                          <a:cs typeface="Calibri"/>
                        </a:rPr>
                        <a:t>Primepoint Fees, Edmunds (Software/Hardware, Cloud Hosting &amp; Viewpoint), Professional Services(Financial Advisors &amp; and Bond Counsel)</a:t>
                      </a:r>
                      <a:endParaRPr sz="1800" dirty="0">
                        <a:latin typeface="Calibri"/>
                        <a:cs typeface="Calibri"/>
                      </a:endParaRPr>
                    </a:p>
                  </a:txBody>
                  <a:tcPr marL="0" marR="0" marT="26669" marB="0"/>
                </a:tc>
                <a:tc>
                  <a:txBody>
                    <a:bodyPr/>
                    <a:lstStyle/>
                    <a:p>
                      <a:pPr marL="115570">
                        <a:lnSpc>
                          <a:spcPct val="100000"/>
                        </a:lnSpc>
                        <a:spcBef>
                          <a:spcPts val="209"/>
                        </a:spcBef>
                      </a:pPr>
                      <a:r>
                        <a:rPr sz="1800" spc="-10" dirty="0">
                          <a:latin typeface="Calibri"/>
                          <a:cs typeface="Calibri"/>
                        </a:rPr>
                        <a:t>$</a:t>
                      </a:r>
                      <a:r>
                        <a:rPr lang="en-US" sz="1800" spc="-10" dirty="0">
                          <a:latin typeface="Calibri"/>
                          <a:cs typeface="Calibri"/>
                        </a:rPr>
                        <a:t>123</a:t>
                      </a:r>
                      <a:r>
                        <a:rPr sz="1800" spc="-10" dirty="0">
                          <a:latin typeface="Calibri"/>
                          <a:cs typeface="Calibri"/>
                        </a:rPr>
                        <a:t>000</a:t>
                      </a:r>
                      <a:endParaRPr sz="1800" dirty="0">
                        <a:latin typeface="Calibri"/>
                        <a:cs typeface="Calibri"/>
                      </a:endParaRPr>
                    </a:p>
                  </a:txBody>
                  <a:tcPr marL="0" marR="0" marT="26669" marB="0"/>
                </a:tc>
                <a:tc>
                  <a:txBody>
                    <a:bodyPr/>
                    <a:lstStyle/>
                    <a:p>
                      <a:pPr algn="ctr">
                        <a:lnSpc>
                          <a:spcPct val="100000"/>
                        </a:lnSpc>
                        <a:spcBef>
                          <a:spcPts val="209"/>
                        </a:spcBef>
                      </a:pPr>
                      <a:r>
                        <a:rPr sz="1800" spc="-10" dirty="0">
                          <a:latin typeface="Calibri"/>
                          <a:cs typeface="Calibri"/>
                        </a:rPr>
                        <a:t>$</a:t>
                      </a:r>
                      <a:r>
                        <a:rPr lang="en-US" sz="1800" spc="-10" dirty="0">
                          <a:latin typeface="Calibri"/>
                          <a:cs typeface="Calibri"/>
                        </a:rPr>
                        <a:t>109703</a:t>
                      </a:r>
                      <a:endParaRPr sz="1800" dirty="0">
                        <a:latin typeface="Calibri"/>
                        <a:cs typeface="Calibri"/>
                      </a:endParaRPr>
                    </a:p>
                  </a:txBody>
                  <a:tcPr marL="0" marR="0" marT="26669" marB="0"/>
                </a:tc>
                <a:tc>
                  <a:txBody>
                    <a:bodyPr/>
                    <a:lstStyle/>
                    <a:p>
                      <a:pPr marR="24130" algn="r">
                        <a:lnSpc>
                          <a:spcPct val="100000"/>
                        </a:lnSpc>
                        <a:spcBef>
                          <a:spcPts val="209"/>
                        </a:spcBef>
                      </a:pPr>
                      <a:r>
                        <a:rPr sz="1800" b="1" spc="-10" dirty="0">
                          <a:latin typeface="Calibri"/>
                          <a:cs typeface="Calibri"/>
                        </a:rPr>
                        <a:t>$</a:t>
                      </a:r>
                      <a:r>
                        <a:rPr lang="en-US" sz="1800" b="1" spc="-10" dirty="0">
                          <a:latin typeface="Calibri"/>
                          <a:cs typeface="Calibri"/>
                        </a:rPr>
                        <a:t>11000</a:t>
                      </a:r>
                      <a:r>
                        <a:rPr sz="1800" b="1" spc="-10" dirty="0">
                          <a:latin typeface="Calibri"/>
                          <a:cs typeface="Calibri"/>
                        </a:rPr>
                        <a:t>0</a:t>
                      </a:r>
                      <a:endParaRPr sz="1800" dirty="0">
                        <a:latin typeface="Calibri"/>
                        <a:cs typeface="Calibri"/>
                      </a:endParaRPr>
                    </a:p>
                  </a:txBody>
                  <a:tcPr marL="0" marR="0" marT="26669" marB="0"/>
                </a:tc>
                <a:extLst>
                  <a:ext uri="{0D108BD9-81ED-4DB2-BD59-A6C34878D82A}">
                    <a16:rowId xmlns:a16="http://schemas.microsoft.com/office/drawing/2014/main" val="10002"/>
                  </a:ext>
                </a:extLst>
              </a:tr>
              <a:tr h="403838">
                <a:tc>
                  <a:txBody>
                    <a:bodyPr/>
                    <a:lstStyle/>
                    <a:p>
                      <a:pPr marL="31750">
                        <a:lnSpc>
                          <a:spcPct val="100000"/>
                        </a:lnSpc>
                        <a:spcBef>
                          <a:spcPts val="204"/>
                        </a:spcBef>
                      </a:pPr>
                      <a:endParaRPr sz="1800" dirty="0">
                        <a:latin typeface="Calibri"/>
                        <a:cs typeface="Calibri"/>
                      </a:endParaRPr>
                    </a:p>
                  </a:txBody>
                  <a:tcPr marL="0" marR="0" marT="26034"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dirty="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extLst>
                  <a:ext uri="{0D108BD9-81ED-4DB2-BD59-A6C34878D82A}">
                    <a16:rowId xmlns:a16="http://schemas.microsoft.com/office/drawing/2014/main" val="10003"/>
                  </a:ext>
                </a:extLst>
              </a:tr>
              <a:tr h="403838">
                <a:tc>
                  <a:txBody>
                    <a:bodyPr/>
                    <a:lstStyle/>
                    <a:p>
                      <a:pPr marL="31750">
                        <a:lnSpc>
                          <a:spcPct val="100000"/>
                        </a:lnSpc>
                        <a:spcBef>
                          <a:spcPts val="204"/>
                        </a:spcBef>
                      </a:pPr>
                      <a:r>
                        <a:rPr lang="en-US" sz="1800" b="1" u="sng" spc="-10" dirty="0">
                          <a:uFill>
                            <a:solidFill>
                              <a:srgbClr val="000000"/>
                            </a:solidFill>
                          </a:uFill>
                          <a:latin typeface="Calibri"/>
                          <a:cs typeface="Calibri"/>
                        </a:rPr>
                        <a:t>Credit Cards and Bank Fees</a:t>
                      </a:r>
                      <a:endParaRPr sz="1800" dirty="0">
                        <a:latin typeface="Calibri"/>
                        <a:cs typeface="Calibri"/>
                      </a:endParaRPr>
                    </a:p>
                  </a:txBody>
                  <a:tcPr marL="0" marR="0" marT="26034"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extLst>
                  <a:ext uri="{0D108BD9-81ED-4DB2-BD59-A6C34878D82A}">
                    <a16:rowId xmlns:a16="http://schemas.microsoft.com/office/drawing/2014/main" val="10004"/>
                  </a:ext>
                </a:extLst>
              </a:tr>
              <a:tr h="404488">
                <a:tc>
                  <a:txBody>
                    <a:bodyPr/>
                    <a:lstStyle/>
                    <a:p>
                      <a:pPr marL="31750">
                        <a:lnSpc>
                          <a:spcPct val="100000"/>
                        </a:lnSpc>
                        <a:spcBef>
                          <a:spcPts val="200"/>
                        </a:spcBef>
                      </a:pPr>
                      <a:r>
                        <a:rPr lang="en-US" sz="1800" spc="-10" dirty="0">
                          <a:latin typeface="Calibri"/>
                          <a:cs typeface="Calibri"/>
                        </a:rPr>
                        <a:t>5-01-20-130-000-150</a:t>
                      </a:r>
                      <a:endParaRPr sz="1800" dirty="0">
                        <a:latin typeface="Calibri"/>
                        <a:cs typeface="Calibri"/>
                      </a:endParaRPr>
                    </a:p>
                  </a:txBody>
                  <a:tcPr marL="0" marR="0" marT="25400" marB="0"/>
                </a:tc>
                <a:tc>
                  <a:txBody>
                    <a:bodyPr/>
                    <a:lstStyle/>
                    <a:p>
                      <a:pPr marL="115570">
                        <a:lnSpc>
                          <a:spcPct val="100000"/>
                        </a:lnSpc>
                        <a:spcBef>
                          <a:spcPts val="200"/>
                        </a:spcBef>
                      </a:pPr>
                      <a:r>
                        <a:rPr sz="1800" spc="-10" dirty="0">
                          <a:latin typeface="Calibri"/>
                          <a:cs typeface="Calibri"/>
                        </a:rPr>
                        <a:t>$</a:t>
                      </a:r>
                      <a:r>
                        <a:rPr lang="en-US" sz="1800" spc="-10" dirty="0">
                          <a:latin typeface="Calibri"/>
                          <a:cs typeface="Calibri"/>
                        </a:rPr>
                        <a:t>15000</a:t>
                      </a:r>
                      <a:endParaRPr sz="1800" dirty="0">
                        <a:latin typeface="Calibri"/>
                        <a:cs typeface="Calibri"/>
                      </a:endParaRPr>
                    </a:p>
                  </a:txBody>
                  <a:tcPr marL="0" marR="0" marT="25400" marB="0"/>
                </a:tc>
                <a:tc>
                  <a:txBody>
                    <a:bodyPr/>
                    <a:lstStyle/>
                    <a:p>
                      <a:pPr algn="ctr">
                        <a:lnSpc>
                          <a:spcPct val="100000"/>
                        </a:lnSpc>
                        <a:spcBef>
                          <a:spcPts val="200"/>
                        </a:spcBef>
                      </a:pPr>
                      <a:r>
                        <a:rPr sz="1800" spc="-10" dirty="0">
                          <a:latin typeface="Calibri"/>
                          <a:cs typeface="Calibri"/>
                        </a:rPr>
                        <a:t>$</a:t>
                      </a:r>
                      <a:r>
                        <a:rPr lang="en-US" sz="1800" spc="-10" dirty="0">
                          <a:latin typeface="Calibri"/>
                          <a:cs typeface="Calibri"/>
                        </a:rPr>
                        <a:t>192</a:t>
                      </a:r>
                      <a:r>
                        <a:rPr sz="1800" spc="-10" dirty="0">
                          <a:latin typeface="Calibri"/>
                          <a:cs typeface="Calibri"/>
                        </a:rPr>
                        <a:t>00</a:t>
                      </a:r>
                      <a:endParaRPr sz="1800" dirty="0">
                        <a:latin typeface="Calibri"/>
                        <a:cs typeface="Calibri"/>
                      </a:endParaRPr>
                    </a:p>
                  </a:txBody>
                  <a:tcPr marL="0" marR="0" marT="25400" marB="0"/>
                </a:tc>
                <a:tc>
                  <a:txBody>
                    <a:bodyPr/>
                    <a:lstStyle/>
                    <a:p>
                      <a:pPr marR="24130" algn="r">
                        <a:lnSpc>
                          <a:spcPct val="100000"/>
                        </a:lnSpc>
                        <a:spcBef>
                          <a:spcPts val="200"/>
                        </a:spcBef>
                      </a:pPr>
                      <a:r>
                        <a:rPr sz="1800" b="1" spc="-10" dirty="0">
                          <a:latin typeface="Calibri"/>
                          <a:cs typeface="Calibri"/>
                        </a:rPr>
                        <a:t>$</a:t>
                      </a:r>
                      <a:r>
                        <a:rPr lang="en-US" sz="1800" b="1" spc="-10" dirty="0">
                          <a:latin typeface="Calibri"/>
                          <a:cs typeface="Calibri"/>
                        </a:rPr>
                        <a:t>192</a:t>
                      </a:r>
                      <a:r>
                        <a:rPr sz="1800" b="1" spc="-10" dirty="0">
                          <a:latin typeface="Calibri"/>
                          <a:cs typeface="Calibri"/>
                        </a:rPr>
                        <a:t>00</a:t>
                      </a:r>
                      <a:endParaRPr sz="1800" dirty="0">
                        <a:latin typeface="Calibri"/>
                        <a:cs typeface="Calibri"/>
                      </a:endParaRPr>
                    </a:p>
                  </a:txBody>
                  <a:tcPr marL="0" marR="0" marT="25400" marB="0"/>
                </a:tc>
                <a:extLst>
                  <a:ext uri="{0D108BD9-81ED-4DB2-BD59-A6C34878D82A}">
                    <a16:rowId xmlns:a16="http://schemas.microsoft.com/office/drawing/2014/main" val="10005"/>
                  </a:ext>
                </a:extLst>
              </a:tr>
              <a:tr h="319298">
                <a:tc>
                  <a:txBody>
                    <a:bodyPr/>
                    <a:lstStyle/>
                    <a:p>
                      <a:pPr marL="31750">
                        <a:lnSpc>
                          <a:spcPts val="2150"/>
                        </a:lnSpc>
                        <a:spcBef>
                          <a:spcPts val="209"/>
                        </a:spcBef>
                      </a:pPr>
                      <a:r>
                        <a:rPr lang="en-US" sz="1800" dirty="0">
                          <a:latin typeface="Calibri"/>
                          <a:cs typeface="Calibri"/>
                        </a:rPr>
                        <a:t>Approximately $1,600 per month for service fees for the credit card machines in the Tax &amp; Court Offices</a:t>
                      </a:r>
                      <a:endParaRPr sz="1800" dirty="0">
                        <a:latin typeface="Calibri"/>
                        <a:cs typeface="Calibri"/>
                      </a:endParaRPr>
                    </a:p>
                  </a:txBody>
                  <a:tcPr marL="0" marR="0" marT="26669" marB="0"/>
                </a:tc>
                <a:tc>
                  <a:txBody>
                    <a:bodyPr/>
                    <a:lstStyle/>
                    <a:p>
                      <a:pPr>
                        <a:lnSpc>
                          <a:spcPct val="100000"/>
                        </a:lnSpc>
                      </a:pPr>
                      <a:endParaRPr sz="1700" dirty="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dirty="0">
                        <a:latin typeface="Times New Roman"/>
                        <a:cs typeface="Times New Roman"/>
                      </a:endParaRPr>
                    </a:p>
                  </a:txBody>
                  <a:tcPr marL="0" marR="0" marT="0" marB="0"/>
                </a:tc>
                <a:extLst>
                  <a:ext uri="{0D108BD9-81ED-4DB2-BD59-A6C34878D82A}">
                    <a16:rowId xmlns:a16="http://schemas.microsoft.com/office/drawing/2014/main" val="1000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021686950"/>
              </p:ext>
            </p:extLst>
          </p:nvPr>
        </p:nvGraphicFramePr>
        <p:xfrm>
          <a:off x="4184151" y="462958"/>
          <a:ext cx="7468867" cy="1263396"/>
        </p:xfrm>
        <a:graphic>
          <a:graphicData uri="http://schemas.openxmlformats.org/drawingml/2006/table">
            <a:tbl>
              <a:tblPr firstRow="1" bandRow="1">
                <a:tableStyleId>{2D5ABB26-0587-4C30-8999-92F81FD0307C}</a:tableStyleId>
              </a:tblPr>
              <a:tblGrid>
                <a:gridCol w="3500754">
                  <a:extLst>
                    <a:ext uri="{9D8B030D-6E8A-4147-A177-3AD203B41FA5}">
                      <a16:colId xmlns:a16="http://schemas.microsoft.com/office/drawing/2014/main" val="20000"/>
                    </a:ext>
                  </a:extLst>
                </a:gridCol>
                <a:gridCol w="2275204">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778509">
                  <a:extLst>
                    <a:ext uri="{9D8B030D-6E8A-4147-A177-3AD203B41FA5}">
                      <a16:colId xmlns:a16="http://schemas.microsoft.com/office/drawing/2014/main" val="20003"/>
                    </a:ext>
                  </a:extLst>
                </a:gridCol>
              </a:tblGrid>
              <a:tr h="254000">
                <a:tc>
                  <a:txBody>
                    <a:bodyPr/>
                    <a:lstStyle/>
                    <a:p>
                      <a:pPr>
                        <a:lnSpc>
                          <a:spcPts val="1695"/>
                        </a:lnSpc>
                      </a:pPr>
                      <a:r>
                        <a:rPr lang="en-US" sz="2000" b="1" dirty="0">
                          <a:latin typeface="Calibri"/>
                          <a:cs typeface="Calibri"/>
                        </a:rPr>
                        <a:t>Finance Department/Purchasing Office</a:t>
                      </a:r>
                      <a:endParaRPr sz="2000" dirty="0">
                        <a:latin typeface="Calibri"/>
                        <a:cs typeface="Calibri"/>
                      </a:endParaRPr>
                    </a:p>
                  </a:txBody>
                  <a:tcPr marL="0" marR="0" marT="0" marB="0">
                    <a:lnB w="19050">
                      <a:solidFill>
                        <a:srgbClr val="000000"/>
                      </a:solidFill>
                      <a:prstDash val="solid"/>
                    </a:lnB>
                  </a:tcPr>
                </a:tc>
                <a:tc>
                  <a:txBody>
                    <a:bodyPr/>
                    <a:lstStyle/>
                    <a:p>
                      <a:pPr marR="220979" algn="r">
                        <a:lnSpc>
                          <a:spcPts val="1695"/>
                        </a:lnSpc>
                      </a:pPr>
                      <a:r>
                        <a:rPr sz="2000" b="1" spc="-20" dirty="0">
                          <a:latin typeface="Calibri"/>
                          <a:cs typeface="Calibri"/>
                        </a:rPr>
                        <a:t>202</a:t>
                      </a:r>
                      <a:r>
                        <a:rPr lang="en-US" sz="2000" b="1" spc="-20" dirty="0">
                          <a:latin typeface="Calibri"/>
                          <a:cs typeface="Calibri"/>
                        </a:rPr>
                        <a:t>3</a:t>
                      </a:r>
                      <a:endParaRPr sz="2000" dirty="0">
                        <a:latin typeface="Calibri"/>
                        <a:cs typeface="Calibri"/>
                      </a:endParaRPr>
                    </a:p>
                  </a:txBody>
                  <a:tcPr marL="0" marR="0" marT="0" marB="0">
                    <a:lnB w="19050">
                      <a:solidFill>
                        <a:srgbClr val="000000"/>
                      </a:solidFill>
                      <a:prstDash val="solid"/>
                    </a:lnB>
                  </a:tcPr>
                </a:tc>
                <a:tc>
                  <a:txBody>
                    <a:bodyPr/>
                    <a:lstStyle/>
                    <a:p>
                      <a:pPr marL="167005">
                        <a:lnSpc>
                          <a:spcPts val="1695"/>
                        </a:lnSpc>
                      </a:pPr>
                      <a:r>
                        <a:rPr sz="2000" b="1" spc="-20" dirty="0">
                          <a:latin typeface="Calibri"/>
                          <a:cs typeface="Calibri"/>
                        </a:rPr>
                        <a:t>202</a:t>
                      </a:r>
                      <a:r>
                        <a:rPr lang="en-US" sz="2000" b="1" spc="-20" dirty="0">
                          <a:latin typeface="Calibri"/>
                          <a:cs typeface="Calibri"/>
                        </a:rPr>
                        <a:t>4</a:t>
                      </a:r>
                      <a:endParaRPr sz="2000" dirty="0">
                        <a:latin typeface="Calibri"/>
                        <a:cs typeface="Calibri"/>
                      </a:endParaRPr>
                    </a:p>
                  </a:txBody>
                  <a:tcPr marL="0" marR="0" marT="0" marB="0">
                    <a:lnB w="19050">
                      <a:solidFill>
                        <a:srgbClr val="000000"/>
                      </a:solidFill>
                      <a:prstDash val="solid"/>
                    </a:lnB>
                  </a:tcPr>
                </a:tc>
                <a:tc>
                  <a:txBody>
                    <a:bodyPr/>
                    <a:lstStyle/>
                    <a:p>
                      <a:pPr marL="167005">
                        <a:lnSpc>
                          <a:spcPts val="1695"/>
                        </a:lnSpc>
                      </a:pPr>
                      <a:r>
                        <a:rPr sz="2000" b="1" spc="-20" dirty="0">
                          <a:latin typeface="Calibri"/>
                          <a:cs typeface="Calibri"/>
                        </a:rPr>
                        <a:t>202</a:t>
                      </a:r>
                      <a:r>
                        <a:rPr lang="en-US" sz="2000" b="1" spc="-20" dirty="0">
                          <a:latin typeface="Calibri"/>
                          <a:cs typeface="Calibri"/>
                        </a:rPr>
                        <a:t>5</a:t>
                      </a:r>
                      <a:endParaRPr sz="2000" dirty="0">
                        <a:latin typeface="Calibri"/>
                        <a:cs typeface="Calibri"/>
                      </a:endParaRPr>
                    </a:p>
                  </a:txBody>
                  <a:tcPr marL="0" marR="0" marT="0" marB="0">
                    <a:lnB w="19050">
                      <a:solidFill>
                        <a:srgbClr val="000000"/>
                      </a:solidFill>
                      <a:prstDash val="solid"/>
                    </a:lnB>
                  </a:tcPr>
                </a:tc>
                <a:extLst>
                  <a:ext uri="{0D108BD9-81ED-4DB2-BD59-A6C34878D82A}">
                    <a16:rowId xmlns:a16="http://schemas.microsoft.com/office/drawing/2014/main" val="10000"/>
                  </a:ext>
                </a:extLst>
              </a:tr>
              <a:tr h="789940">
                <a:tc>
                  <a:txBody>
                    <a:bodyPr/>
                    <a:lstStyle/>
                    <a:p>
                      <a:pPr>
                        <a:lnSpc>
                          <a:spcPct val="100000"/>
                        </a:lnSpc>
                        <a:spcBef>
                          <a:spcPts val="1070"/>
                        </a:spcBef>
                      </a:pPr>
                      <a:r>
                        <a:rPr lang="en-US" sz="1800" b="1" u="sng" dirty="0">
                          <a:uFill>
                            <a:solidFill>
                              <a:srgbClr val="000000"/>
                            </a:solidFill>
                          </a:uFill>
                          <a:latin typeface="Calibri"/>
                          <a:cs typeface="Calibri"/>
                        </a:rPr>
                        <a:t>Miscellaneous</a:t>
                      </a:r>
                      <a:endParaRPr sz="1800" dirty="0">
                        <a:latin typeface="Calibri"/>
                        <a:cs typeface="Calibri"/>
                      </a:endParaRPr>
                    </a:p>
                    <a:p>
                      <a:pPr>
                        <a:lnSpc>
                          <a:spcPts val="2150"/>
                        </a:lnSpc>
                        <a:spcBef>
                          <a:spcPts val="950"/>
                        </a:spcBef>
                      </a:pPr>
                      <a:r>
                        <a:rPr lang="en-US" sz="1800" spc="-10" dirty="0">
                          <a:latin typeface="Calibri"/>
                          <a:cs typeface="Calibri"/>
                        </a:rPr>
                        <a:t>5-01-20-130-000-299</a:t>
                      </a:r>
                      <a:endParaRPr sz="1800" dirty="0">
                        <a:latin typeface="Calibri"/>
                        <a:cs typeface="Calibri"/>
                      </a:endParaRPr>
                    </a:p>
                  </a:txBody>
                  <a:tcPr marL="0" marR="0" marT="13589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R="159385" algn="r">
                        <a:lnSpc>
                          <a:spcPts val="2150"/>
                        </a:lnSpc>
                      </a:pPr>
                      <a:r>
                        <a:rPr sz="1800" spc="-10" dirty="0">
                          <a:latin typeface="Calibri"/>
                          <a:cs typeface="Calibri"/>
                        </a:rPr>
                        <a:t>$</a:t>
                      </a:r>
                      <a:r>
                        <a:rPr lang="en-US" sz="1800" spc="-10" dirty="0">
                          <a:latin typeface="Calibri"/>
                          <a:cs typeface="Calibri"/>
                        </a:rPr>
                        <a:t>500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67005">
                        <a:lnSpc>
                          <a:spcPts val="2150"/>
                        </a:lnSpc>
                      </a:pPr>
                      <a:r>
                        <a:rPr sz="1800" spc="-10" dirty="0">
                          <a:latin typeface="Calibri"/>
                          <a:cs typeface="Calibri"/>
                        </a:rPr>
                        <a:t>$</a:t>
                      </a:r>
                      <a:r>
                        <a:rPr lang="en-US" sz="1800" spc="-10" dirty="0">
                          <a:latin typeface="Calibri"/>
                          <a:cs typeface="Calibri"/>
                        </a:rPr>
                        <a:t>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txBody>
                  <a:tcPr marL="0" marR="0" marT="0" marB="0">
                    <a:lnT w="19050">
                      <a:solidFill>
                        <a:srgbClr val="000000"/>
                      </a:solidFill>
                      <a:prstDash val="solid"/>
                    </a:lnT>
                  </a:tcPr>
                </a:tc>
                <a:extLst>
                  <a:ext uri="{0D108BD9-81ED-4DB2-BD59-A6C34878D82A}">
                    <a16:rowId xmlns:a16="http://schemas.microsoft.com/office/drawing/2014/main" val="10001"/>
                  </a:ext>
                </a:extLst>
              </a:tr>
            </a:tbl>
          </a:graphicData>
        </a:graphic>
      </p:graphicFrame>
      <p:sp>
        <p:nvSpPr>
          <p:cNvPr id="8" name="object 8"/>
          <p:cNvSpPr txBox="1">
            <a:spLocks noGrp="1"/>
          </p:cNvSpPr>
          <p:nvPr>
            <p:ph type="ftr" sz="quarter" idx="5"/>
          </p:nvPr>
        </p:nvSpPr>
        <p:spPr>
          <a:xfrm>
            <a:off x="5204443" y="6280025"/>
            <a:ext cx="2866666" cy="235793"/>
          </a:xfrm>
          <a:prstGeom prst="rect">
            <a:avLst/>
          </a:prstGeom>
        </p:spPr>
        <p:txBody>
          <a:bodyPr vert="horz" wrap="square" lIns="0" tIns="104735" rIns="0" bIns="0" rtlCol="0">
            <a:spAutoFit/>
          </a:bodyPr>
          <a:lstStyle/>
          <a:p>
            <a:pPr marL="171450">
              <a:lnSpc>
                <a:spcPts val="1040"/>
              </a:lnSpc>
            </a:pPr>
            <a:r>
              <a:rPr lang="en-US" dirty="0"/>
              <a:t>Purchasing Office–</a:t>
            </a:r>
            <a:r>
              <a:rPr spc="-30" dirty="0"/>
              <a:t> </a:t>
            </a:r>
            <a:r>
              <a:rPr dirty="0"/>
              <a:t>202</a:t>
            </a:r>
            <a:r>
              <a:rPr lang="en-US" dirty="0"/>
              <a:t>5 </a:t>
            </a:r>
            <a:r>
              <a:rPr dirty="0"/>
              <a:t>Budget</a:t>
            </a:r>
            <a:r>
              <a:rPr spc="-20" dirty="0"/>
              <a:t> </a:t>
            </a:r>
            <a:r>
              <a:rPr spc="-10" dirty="0"/>
              <a:t>Presentation</a:t>
            </a:r>
          </a:p>
        </p:txBody>
      </p:sp>
      <p:sp>
        <p:nvSpPr>
          <p:cNvPr id="3" name="object 3"/>
          <p:cNvSpPr txBox="1">
            <a:spLocks noGrp="1"/>
          </p:cNvSpPr>
          <p:nvPr>
            <p:ph type="title"/>
          </p:nvPr>
        </p:nvSpPr>
        <p:spPr>
          <a:xfrm>
            <a:off x="4152718" y="1726354"/>
            <a:ext cx="7141845" cy="299720"/>
          </a:xfrm>
          <a:prstGeom prst="rect">
            <a:avLst/>
          </a:prstGeom>
        </p:spPr>
        <p:txBody>
          <a:bodyPr vert="horz" wrap="square" lIns="0" tIns="12700" rIns="0" bIns="0" rtlCol="0">
            <a:spAutoFit/>
          </a:bodyPr>
          <a:lstStyle/>
          <a:p>
            <a:pPr marL="12700">
              <a:lnSpc>
                <a:spcPct val="100000"/>
              </a:lnSpc>
              <a:spcBef>
                <a:spcPts val="100"/>
              </a:spcBef>
            </a:pPr>
            <a:r>
              <a:rPr lang="en-US" sz="1800" spc="-20" dirty="0">
                <a:latin typeface="Calibri"/>
                <a:cs typeface="Calibri"/>
              </a:rPr>
              <a:t>Unanticipated expenditures</a:t>
            </a:r>
            <a:endParaRPr sz="1800" dirty="0">
              <a:latin typeface="Calibri"/>
              <a:cs typeface="Calibri"/>
            </a:endParaRPr>
          </a:p>
        </p:txBody>
      </p:sp>
      <p:sp>
        <p:nvSpPr>
          <p:cNvPr id="4" name="object 4"/>
          <p:cNvSpPr txBox="1"/>
          <p:nvPr/>
        </p:nvSpPr>
        <p:spPr>
          <a:xfrm>
            <a:off x="4152718" y="2000750"/>
            <a:ext cx="7531734" cy="1626727"/>
          </a:xfrm>
          <a:prstGeom prst="rect">
            <a:avLst/>
          </a:prstGeom>
        </p:spPr>
        <p:txBody>
          <a:bodyPr vert="horz" wrap="square" lIns="0" tIns="132715" rIns="0" bIns="0" rtlCol="0">
            <a:spAutoFit/>
          </a:bodyPr>
          <a:lstStyle/>
          <a:p>
            <a:pPr marL="12700">
              <a:lnSpc>
                <a:spcPct val="100000"/>
              </a:lnSpc>
              <a:spcBef>
                <a:spcPts val="1045"/>
              </a:spcBef>
            </a:pPr>
            <a:r>
              <a:rPr lang="en-US" sz="1800" b="1" u="sng" dirty="0">
                <a:uFill>
                  <a:solidFill>
                    <a:srgbClr val="000000"/>
                  </a:solidFill>
                </a:uFill>
                <a:latin typeface="Calibri"/>
                <a:cs typeface="Calibri"/>
              </a:rPr>
              <a:t>Purchasing-Awards &amp; Dues</a:t>
            </a:r>
            <a:endParaRPr sz="1800" dirty="0">
              <a:latin typeface="Calibri"/>
              <a:cs typeface="Calibri"/>
            </a:endParaRPr>
          </a:p>
          <a:p>
            <a:pPr marL="12700">
              <a:lnSpc>
                <a:spcPct val="100000"/>
              </a:lnSpc>
              <a:spcBef>
                <a:spcPts val="950"/>
              </a:spcBef>
              <a:tabLst>
                <a:tab pos="5041265" algn="l"/>
                <a:tab pos="5955665" algn="l"/>
                <a:tab pos="6870065" algn="l"/>
              </a:tabLst>
            </a:pPr>
            <a:r>
              <a:rPr lang="en-US" sz="1800" spc="-10" dirty="0">
                <a:latin typeface="Calibri"/>
                <a:cs typeface="Calibri"/>
              </a:rPr>
              <a:t>5</a:t>
            </a:r>
            <a:r>
              <a:rPr sz="1800" spc="-10" dirty="0">
                <a:latin typeface="Calibri"/>
                <a:cs typeface="Calibri"/>
              </a:rPr>
              <a:t>-01</a:t>
            </a:r>
            <a:r>
              <a:rPr lang="en-US" spc="-10" dirty="0">
                <a:latin typeface="Calibri"/>
                <a:cs typeface="Calibri"/>
              </a:rPr>
              <a:t>-</a:t>
            </a:r>
            <a:r>
              <a:rPr lang="en-US" sz="1800" spc="-10" dirty="0">
                <a:latin typeface="Calibri"/>
                <a:cs typeface="Calibri"/>
              </a:rPr>
              <a:t>20-100-102-021</a:t>
            </a:r>
            <a:r>
              <a:rPr sz="1800" dirty="0">
                <a:latin typeface="Calibri"/>
                <a:cs typeface="Calibri"/>
              </a:rPr>
              <a:t>	</a:t>
            </a:r>
            <a:r>
              <a:rPr sz="1800" spc="-10" dirty="0">
                <a:latin typeface="Calibri"/>
                <a:cs typeface="Calibri"/>
              </a:rPr>
              <a:t>$</a:t>
            </a:r>
            <a:r>
              <a:rPr lang="en-US" spc="-10" dirty="0">
                <a:latin typeface="Calibri"/>
                <a:cs typeface="Calibri"/>
              </a:rPr>
              <a:t>1</a:t>
            </a:r>
            <a:r>
              <a:rPr sz="1800" spc="-10" dirty="0">
                <a:latin typeface="Calibri"/>
                <a:cs typeface="Calibri"/>
              </a:rPr>
              <a:t>00</a:t>
            </a:r>
            <a:r>
              <a:rPr sz="1800" dirty="0">
                <a:latin typeface="Calibri"/>
                <a:cs typeface="Calibri"/>
              </a:rPr>
              <a:t>	</a:t>
            </a:r>
            <a:r>
              <a:rPr sz="1800" spc="-10" dirty="0">
                <a:latin typeface="Calibri"/>
                <a:cs typeface="Calibri"/>
              </a:rPr>
              <a:t>$</a:t>
            </a:r>
            <a:r>
              <a:rPr lang="en-US" sz="1800" spc="-10" dirty="0">
                <a:latin typeface="Calibri"/>
                <a:cs typeface="Calibri"/>
              </a:rPr>
              <a:t>2</a:t>
            </a:r>
            <a:r>
              <a:rPr sz="1800" spc="-10" dirty="0">
                <a:latin typeface="Calibri"/>
                <a:cs typeface="Calibri"/>
              </a:rPr>
              <a:t>00</a:t>
            </a:r>
            <a:r>
              <a:rPr sz="1800" dirty="0">
                <a:latin typeface="Calibri"/>
                <a:cs typeface="Calibri"/>
              </a:rPr>
              <a:t>	</a:t>
            </a:r>
            <a:r>
              <a:rPr sz="1800" b="1" spc="-25" dirty="0">
                <a:latin typeface="Calibri"/>
                <a:cs typeface="Calibri"/>
              </a:rPr>
              <a:t>$</a:t>
            </a:r>
            <a:r>
              <a:rPr lang="en-US" b="1" spc="-25" dirty="0">
                <a:latin typeface="Calibri"/>
                <a:cs typeface="Calibri"/>
              </a:rPr>
              <a:t>2</a:t>
            </a:r>
            <a:r>
              <a:rPr lang="en-US" sz="1800" b="1" spc="-25" dirty="0">
                <a:latin typeface="Calibri"/>
                <a:cs typeface="Calibri"/>
              </a:rPr>
              <a:t>0</a:t>
            </a:r>
            <a:r>
              <a:rPr sz="1800" b="1" spc="-25" dirty="0">
                <a:latin typeface="Calibri"/>
                <a:cs typeface="Calibri"/>
              </a:rPr>
              <a:t>0</a:t>
            </a:r>
            <a:endParaRPr sz="1800" dirty="0">
              <a:latin typeface="Calibri"/>
              <a:cs typeface="Calibri"/>
            </a:endParaRPr>
          </a:p>
          <a:p>
            <a:pPr marL="12700">
              <a:lnSpc>
                <a:spcPct val="100000"/>
              </a:lnSpc>
              <a:spcBef>
                <a:spcPts val="950"/>
              </a:spcBef>
            </a:pPr>
            <a:r>
              <a:rPr lang="en-US" sz="1800" dirty="0">
                <a:latin typeface="Calibri"/>
                <a:cs typeface="Calibri"/>
              </a:rPr>
              <a:t>GPANJ Membership Dues &amp; QPA License Renewal</a:t>
            </a:r>
            <a:endParaRPr sz="1800" dirty="0">
              <a:latin typeface="Calibri"/>
              <a:cs typeface="Calibri"/>
            </a:endParaRPr>
          </a:p>
          <a:p>
            <a:pPr marL="12700">
              <a:lnSpc>
                <a:spcPct val="100000"/>
              </a:lnSpc>
              <a:spcBef>
                <a:spcPts val="955"/>
              </a:spcBef>
            </a:pPr>
            <a:r>
              <a:rPr lang="en-US" sz="1800" b="1" u="sng" spc="-10" dirty="0">
                <a:uFill>
                  <a:solidFill>
                    <a:srgbClr val="000000"/>
                  </a:solidFill>
                </a:uFill>
                <a:latin typeface="Calibri"/>
                <a:cs typeface="Calibri"/>
              </a:rPr>
              <a:t>Purchasing-Travel Expense</a:t>
            </a:r>
            <a:endParaRPr sz="1800" dirty="0">
              <a:latin typeface="Calibri"/>
              <a:cs typeface="Calibri"/>
            </a:endParaRPr>
          </a:p>
        </p:txBody>
      </p:sp>
      <p:graphicFrame>
        <p:nvGraphicFramePr>
          <p:cNvPr id="5" name="object 5"/>
          <p:cNvGraphicFramePr>
            <a:graphicFrameLocks noGrp="1"/>
          </p:cNvGraphicFramePr>
          <p:nvPr>
            <p:extLst>
              <p:ext uri="{D42A27DB-BD31-4B8C-83A1-F6EECF244321}">
                <p14:modId xmlns:p14="http://schemas.microsoft.com/office/powerpoint/2010/main" val="1712945569"/>
              </p:ext>
            </p:extLst>
          </p:nvPr>
        </p:nvGraphicFramePr>
        <p:xfrm>
          <a:off x="4133668" y="3771384"/>
          <a:ext cx="7732394" cy="1143635"/>
        </p:xfrm>
        <a:graphic>
          <a:graphicData uri="http://schemas.openxmlformats.org/drawingml/2006/table">
            <a:tbl>
              <a:tblPr firstRow="1" bandRow="1">
                <a:tableStyleId>{2D5ABB26-0587-4C30-8999-92F81FD0307C}</a:tableStyleId>
              </a:tblPr>
              <a:tblGrid>
                <a:gridCol w="3532504">
                  <a:extLst>
                    <a:ext uri="{9D8B030D-6E8A-4147-A177-3AD203B41FA5}">
                      <a16:colId xmlns:a16="http://schemas.microsoft.com/office/drawing/2014/main" val="20000"/>
                    </a:ext>
                  </a:extLst>
                </a:gridCol>
                <a:gridCol w="2332990">
                  <a:extLst>
                    <a:ext uri="{9D8B030D-6E8A-4147-A177-3AD203B41FA5}">
                      <a16:colId xmlns:a16="http://schemas.microsoft.com/office/drawing/2014/main" val="20001"/>
                    </a:ext>
                  </a:extLst>
                </a:gridCol>
                <a:gridCol w="972185">
                  <a:extLst>
                    <a:ext uri="{9D8B030D-6E8A-4147-A177-3AD203B41FA5}">
                      <a16:colId xmlns:a16="http://schemas.microsoft.com/office/drawing/2014/main" val="20002"/>
                    </a:ext>
                  </a:extLst>
                </a:gridCol>
                <a:gridCol w="894715">
                  <a:extLst>
                    <a:ext uri="{9D8B030D-6E8A-4147-A177-3AD203B41FA5}">
                      <a16:colId xmlns:a16="http://schemas.microsoft.com/office/drawing/2014/main" val="20003"/>
                    </a:ext>
                  </a:extLst>
                </a:gridCol>
              </a:tblGrid>
              <a:tr h="311150">
                <a:tc>
                  <a:txBody>
                    <a:bodyPr/>
                    <a:lstStyle/>
                    <a:p>
                      <a:pPr marL="31750">
                        <a:lnSpc>
                          <a:spcPts val="1710"/>
                        </a:lnSpc>
                      </a:pPr>
                      <a:r>
                        <a:rPr lang="en-US" sz="1800" spc="-10" dirty="0">
                          <a:latin typeface="Calibri"/>
                          <a:cs typeface="Calibri"/>
                        </a:rPr>
                        <a:t>5-01-20-100-102-202</a:t>
                      </a:r>
                    </a:p>
                    <a:p>
                      <a:pPr marL="31750">
                        <a:lnSpc>
                          <a:spcPts val="1710"/>
                        </a:lnSpc>
                      </a:pPr>
                      <a:r>
                        <a:rPr lang="en-US" sz="1800" spc="-10" dirty="0">
                          <a:latin typeface="Calibri"/>
                          <a:cs typeface="Calibri"/>
                        </a:rPr>
                        <a:t>Hotel Stays, tolls, meals, parking</a:t>
                      </a:r>
                      <a:endParaRPr sz="1800" dirty="0">
                        <a:latin typeface="Calibri"/>
                        <a:cs typeface="Calibri"/>
                      </a:endParaRPr>
                    </a:p>
                  </a:txBody>
                  <a:tcPr marL="0" marR="0" marT="0" marB="0"/>
                </a:tc>
                <a:tc>
                  <a:txBody>
                    <a:bodyPr/>
                    <a:lstStyle/>
                    <a:p>
                      <a:pPr marL="1527810">
                        <a:lnSpc>
                          <a:spcPts val="1710"/>
                        </a:lnSpc>
                      </a:pPr>
                      <a:r>
                        <a:rPr sz="1800" spc="-10" dirty="0">
                          <a:latin typeface="Calibri"/>
                          <a:cs typeface="Calibri"/>
                        </a:rPr>
                        <a:t>$</a:t>
                      </a:r>
                      <a:r>
                        <a:rPr lang="en-US" sz="1800" spc="-10" dirty="0">
                          <a:latin typeface="Calibri"/>
                          <a:cs typeface="Calibri"/>
                        </a:rPr>
                        <a:t>500</a:t>
                      </a:r>
                      <a:endParaRPr sz="1800" dirty="0">
                        <a:latin typeface="Calibri"/>
                        <a:cs typeface="Calibri"/>
                      </a:endParaRPr>
                    </a:p>
                  </a:txBody>
                  <a:tcPr marL="0" marR="0" marT="0" marB="0"/>
                </a:tc>
                <a:tc>
                  <a:txBody>
                    <a:bodyPr/>
                    <a:lstStyle/>
                    <a:p>
                      <a:pPr marL="109220">
                        <a:lnSpc>
                          <a:spcPts val="1710"/>
                        </a:lnSpc>
                      </a:pPr>
                      <a:r>
                        <a:rPr sz="1800" spc="-10" dirty="0">
                          <a:latin typeface="Calibri"/>
                          <a:cs typeface="Calibri"/>
                        </a:rPr>
                        <a:t>$</a:t>
                      </a:r>
                      <a:r>
                        <a:rPr lang="en-US" sz="1800" spc="-10" dirty="0">
                          <a:latin typeface="Calibri"/>
                          <a:cs typeface="Calibri"/>
                        </a:rPr>
                        <a:t>500</a:t>
                      </a:r>
                      <a:endParaRPr sz="1800" dirty="0">
                        <a:latin typeface="Calibri"/>
                        <a:cs typeface="Calibri"/>
                      </a:endParaRPr>
                    </a:p>
                  </a:txBody>
                  <a:tcPr marL="0" marR="0" marT="0" marB="0"/>
                </a:tc>
                <a:tc>
                  <a:txBody>
                    <a:bodyPr/>
                    <a:lstStyle/>
                    <a:p>
                      <a:pPr marL="51435">
                        <a:lnSpc>
                          <a:spcPts val="1710"/>
                        </a:lnSpc>
                      </a:pPr>
                      <a:r>
                        <a:rPr sz="1800" b="1" spc="-10" dirty="0">
                          <a:latin typeface="Calibri"/>
                          <a:cs typeface="Calibri"/>
                        </a:rPr>
                        <a:t>$</a:t>
                      </a:r>
                      <a:r>
                        <a:rPr lang="en-US" sz="1800" b="1" spc="-10" dirty="0">
                          <a:latin typeface="Calibri"/>
                          <a:cs typeface="Calibri"/>
                        </a:rPr>
                        <a:t>5</a:t>
                      </a:r>
                      <a:r>
                        <a:rPr sz="1800" b="1" spc="-10" dirty="0">
                          <a:latin typeface="Calibri"/>
                          <a:cs typeface="Calibri"/>
                        </a:rPr>
                        <a:t>00</a:t>
                      </a:r>
                      <a:endParaRPr sz="1800" dirty="0">
                        <a:latin typeface="Calibri"/>
                        <a:cs typeface="Calibri"/>
                      </a:endParaRPr>
                    </a:p>
                  </a:txBody>
                  <a:tcPr marL="0" marR="0" marT="0" marB="0"/>
                </a:tc>
                <a:extLst>
                  <a:ext uri="{0D108BD9-81ED-4DB2-BD59-A6C34878D82A}">
                    <a16:rowId xmlns:a16="http://schemas.microsoft.com/office/drawing/2014/main" val="10000"/>
                  </a:ext>
                </a:extLst>
              </a:tr>
              <a:tr h="394335">
                <a:tc>
                  <a:txBody>
                    <a:bodyPr/>
                    <a:lstStyle/>
                    <a:p>
                      <a:pPr marL="31750">
                        <a:lnSpc>
                          <a:spcPct val="100000"/>
                        </a:lnSpc>
                        <a:spcBef>
                          <a:spcPts val="204"/>
                        </a:spcBef>
                      </a:pPr>
                      <a:r>
                        <a:rPr lang="en-US" sz="1800" b="1" u="sng" spc="-10" dirty="0">
                          <a:uFill>
                            <a:solidFill>
                              <a:srgbClr val="000000"/>
                            </a:solidFill>
                          </a:uFill>
                          <a:latin typeface="Calibri"/>
                          <a:cs typeface="Calibri"/>
                        </a:rPr>
                        <a:t>Purchasing-Office Supplies</a:t>
                      </a:r>
                      <a:r>
                        <a:rPr sz="1800" b="1" u="sng" spc="500" dirty="0">
                          <a:uFill>
                            <a:solidFill>
                              <a:srgbClr val="000000"/>
                            </a:solidFill>
                          </a:uFill>
                          <a:latin typeface="Calibri"/>
                          <a:cs typeface="Calibri"/>
                        </a:rPr>
                        <a:t> </a:t>
                      </a:r>
                      <a:endParaRPr sz="1800" dirty="0">
                        <a:latin typeface="Calibri"/>
                        <a:cs typeface="Calibri"/>
                      </a:endParaRPr>
                    </a:p>
                  </a:txBody>
                  <a:tcPr marL="0" marR="0" marT="26034"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extLst>
                  <a:ext uri="{0D108BD9-81ED-4DB2-BD59-A6C34878D82A}">
                    <a16:rowId xmlns:a16="http://schemas.microsoft.com/office/drawing/2014/main" val="10001"/>
                  </a:ext>
                </a:extLst>
              </a:tr>
              <a:tr h="311150">
                <a:tc>
                  <a:txBody>
                    <a:bodyPr/>
                    <a:lstStyle/>
                    <a:p>
                      <a:pPr marL="31750">
                        <a:lnSpc>
                          <a:spcPts val="2150"/>
                        </a:lnSpc>
                        <a:spcBef>
                          <a:spcPts val="200"/>
                        </a:spcBef>
                      </a:pPr>
                      <a:r>
                        <a:rPr lang="en-US" sz="1800" spc="-10" dirty="0">
                          <a:latin typeface="Calibri"/>
                          <a:cs typeface="Calibri"/>
                        </a:rPr>
                        <a:t>5-01-20-100-102-023</a:t>
                      </a:r>
                      <a:endParaRPr sz="1800" dirty="0">
                        <a:latin typeface="Calibri"/>
                        <a:cs typeface="Calibri"/>
                      </a:endParaRPr>
                    </a:p>
                  </a:txBody>
                  <a:tcPr marL="0" marR="0" marT="25400" marB="0"/>
                </a:tc>
                <a:tc>
                  <a:txBody>
                    <a:bodyPr/>
                    <a:lstStyle/>
                    <a:p>
                      <a:pPr marL="1527810">
                        <a:lnSpc>
                          <a:spcPts val="2150"/>
                        </a:lnSpc>
                        <a:spcBef>
                          <a:spcPts val="200"/>
                        </a:spcBef>
                      </a:pPr>
                      <a:r>
                        <a:rPr sz="1800" spc="-10" dirty="0">
                          <a:latin typeface="Calibri"/>
                          <a:cs typeface="Calibri"/>
                        </a:rPr>
                        <a:t>$</a:t>
                      </a:r>
                      <a:r>
                        <a:rPr lang="en-US" sz="1800" spc="-10" dirty="0">
                          <a:latin typeface="Calibri"/>
                          <a:cs typeface="Calibri"/>
                        </a:rPr>
                        <a:t>6</a:t>
                      </a:r>
                      <a:r>
                        <a:rPr sz="1800" spc="-10" dirty="0">
                          <a:latin typeface="Calibri"/>
                          <a:cs typeface="Calibri"/>
                        </a:rPr>
                        <a:t>0000</a:t>
                      </a:r>
                      <a:endParaRPr sz="1800" dirty="0">
                        <a:latin typeface="Calibri"/>
                        <a:cs typeface="Calibri"/>
                      </a:endParaRPr>
                    </a:p>
                  </a:txBody>
                  <a:tcPr marL="0" marR="0" marT="25400" marB="0"/>
                </a:tc>
                <a:tc>
                  <a:txBody>
                    <a:bodyPr/>
                    <a:lstStyle/>
                    <a:p>
                      <a:pPr marL="109220">
                        <a:lnSpc>
                          <a:spcPts val="2150"/>
                        </a:lnSpc>
                        <a:spcBef>
                          <a:spcPts val="200"/>
                        </a:spcBef>
                      </a:pPr>
                      <a:r>
                        <a:rPr sz="1800" spc="-10" dirty="0">
                          <a:latin typeface="Calibri"/>
                          <a:cs typeface="Calibri"/>
                        </a:rPr>
                        <a:t>$</a:t>
                      </a:r>
                      <a:r>
                        <a:rPr lang="en-US" sz="1800" spc="-10" dirty="0">
                          <a:latin typeface="Calibri"/>
                          <a:cs typeface="Calibri"/>
                        </a:rPr>
                        <a:t>3</a:t>
                      </a:r>
                      <a:r>
                        <a:rPr sz="1800" spc="-10" dirty="0">
                          <a:latin typeface="Calibri"/>
                          <a:cs typeface="Calibri"/>
                        </a:rPr>
                        <a:t>0000</a:t>
                      </a:r>
                      <a:endParaRPr sz="1800" dirty="0">
                        <a:latin typeface="Calibri"/>
                        <a:cs typeface="Calibri"/>
                      </a:endParaRPr>
                    </a:p>
                  </a:txBody>
                  <a:tcPr marL="0" marR="0" marT="25400" marB="0"/>
                </a:tc>
                <a:tc>
                  <a:txBody>
                    <a:bodyPr/>
                    <a:lstStyle/>
                    <a:p>
                      <a:pPr marL="51435">
                        <a:lnSpc>
                          <a:spcPts val="2150"/>
                        </a:lnSpc>
                        <a:spcBef>
                          <a:spcPts val="200"/>
                        </a:spcBef>
                      </a:pPr>
                      <a:r>
                        <a:rPr sz="1800" b="1" spc="-10" dirty="0">
                          <a:latin typeface="Calibri"/>
                          <a:cs typeface="Calibri"/>
                        </a:rPr>
                        <a:t>$</a:t>
                      </a:r>
                      <a:r>
                        <a:rPr lang="en-US" sz="1800" b="1" spc="-10" dirty="0">
                          <a:latin typeface="Calibri"/>
                          <a:cs typeface="Calibri"/>
                        </a:rPr>
                        <a:t>35000</a:t>
                      </a:r>
                      <a:endParaRPr sz="1800" dirty="0">
                        <a:latin typeface="Calibri"/>
                        <a:cs typeface="Calibri"/>
                      </a:endParaRPr>
                    </a:p>
                  </a:txBody>
                  <a:tcPr marL="0" marR="0" marT="25400" marB="0"/>
                </a:tc>
                <a:extLst>
                  <a:ext uri="{0D108BD9-81ED-4DB2-BD59-A6C34878D82A}">
                    <a16:rowId xmlns:a16="http://schemas.microsoft.com/office/drawing/2014/main" val="10002"/>
                  </a:ext>
                </a:extLst>
              </a:tr>
            </a:tbl>
          </a:graphicData>
        </a:graphic>
      </p:graphicFrame>
      <p:sp>
        <p:nvSpPr>
          <p:cNvPr id="6" name="object 6"/>
          <p:cNvSpPr txBox="1"/>
          <p:nvPr/>
        </p:nvSpPr>
        <p:spPr>
          <a:xfrm>
            <a:off x="4152718" y="4868842"/>
            <a:ext cx="7531734" cy="296043"/>
          </a:xfrm>
          <a:prstGeom prst="rect">
            <a:avLst/>
          </a:prstGeom>
        </p:spPr>
        <p:txBody>
          <a:bodyPr vert="horz" wrap="square" lIns="0" tIns="12700" rIns="0" bIns="0" rtlCol="0">
            <a:spAutoFit/>
          </a:bodyPr>
          <a:lstStyle/>
          <a:p>
            <a:pPr marL="12700" marR="5080">
              <a:lnSpc>
                <a:spcPct val="106700"/>
              </a:lnSpc>
              <a:spcBef>
                <a:spcPts val="100"/>
              </a:spcBef>
              <a:tabLst>
                <a:tab pos="1840864" algn="l"/>
              </a:tabLst>
            </a:pPr>
            <a:r>
              <a:rPr lang="en-US" sz="1800" dirty="0">
                <a:latin typeface="Calibri"/>
                <a:cs typeface="Calibri"/>
              </a:rPr>
              <a:t>Township wide supplies</a:t>
            </a:r>
            <a:endParaRPr sz="1800" dirty="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981250942"/>
              </p:ext>
            </p:extLst>
          </p:nvPr>
        </p:nvGraphicFramePr>
        <p:xfrm>
          <a:off x="3884211" y="783033"/>
          <a:ext cx="7585708" cy="1072515"/>
        </p:xfrm>
        <a:graphic>
          <a:graphicData uri="http://schemas.openxmlformats.org/drawingml/2006/table">
            <a:tbl>
              <a:tblPr firstRow="1" bandRow="1">
                <a:tableStyleId>{2D5ABB26-0587-4C30-8999-92F81FD0307C}</a:tableStyleId>
              </a:tblPr>
              <a:tblGrid>
                <a:gridCol w="3500754">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36929">
                  <a:extLst>
                    <a:ext uri="{9D8B030D-6E8A-4147-A177-3AD203B41FA5}">
                      <a16:colId xmlns:a16="http://schemas.microsoft.com/office/drawing/2014/main" val="20003"/>
                    </a:ext>
                  </a:extLst>
                </a:gridCol>
              </a:tblGrid>
              <a:tr h="254000">
                <a:tc>
                  <a:txBody>
                    <a:bodyPr/>
                    <a:lstStyle/>
                    <a:p>
                      <a:pPr>
                        <a:lnSpc>
                          <a:spcPts val="1695"/>
                        </a:lnSpc>
                      </a:pPr>
                      <a:r>
                        <a:rPr lang="en-US" sz="2000" b="1" dirty="0">
                          <a:latin typeface="Calibri"/>
                          <a:cs typeface="Calibri"/>
                        </a:rPr>
                        <a:t>Purchasing </a:t>
                      </a:r>
                      <a:endParaRPr sz="2000" dirty="0">
                        <a:latin typeface="Calibri"/>
                        <a:cs typeface="Calibri"/>
                      </a:endParaRPr>
                    </a:p>
                  </a:txBody>
                  <a:tcPr marL="0" marR="0" marT="0" marB="0">
                    <a:lnB w="19050">
                      <a:solidFill>
                        <a:srgbClr val="000000"/>
                      </a:solidFill>
                      <a:prstDash val="solid"/>
                    </a:lnB>
                  </a:tcPr>
                </a:tc>
                <a:tc>
                  <a:txBody>
                    <a:bodyPr/>
                    <a:lstStyle/>
                    <a:p>
                      <a:pPr marL="1527810">
                        <a:lnSpc>
                          <a:spcPts val="1695"/>
                        </a:lnSpc>
                      </a:pPr>
                      <a:r>
                        <a:rPr sz="2000" b="1" spc="-20" dirty="0">
                          <a:latin typeface="Calibri"/>
                          <a:cs typeface="Calibri"/>
                        </a:rPr>
                        <a:t>202</a:t>
                      </a:r>
                      <a:r>
                        <a:rPr lang="en-US" sz="2000" b="1" spc="-20" dirty="0">
                          <a:latin typeface="Calibri"/>
                          <a:cs typeface="Calibri"/>
                        </a:rPr>
                        <a:t>3</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4</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5</a:t>
                      </a:r>
                      <a:endParaRPr sz="2000" dirty="0">
                        <a:latin typeface="Calibri"/>
                        <a:cs typeface="Calibri"/>
                      </a:endParaRPr>
                    </a:p>
                  </a:txBody>
                  <a:tcPr marL="0" marR="0" marT="0" marB="0">
                    <a:lnB w="19050">
                      <a:solidFill>
                        <a:srgbClr val="000000"/>
                      </a:solidFill>
                      <a:prstDash val="solid"/>
                    </a:lnB>
                  </a:tcPr>
                </a:tc>
                <a:extLst>
                  <a:ext uri="{0D108BD9-81ED-4DB2-BD59-A6C34878D82A}">
                    <a16:rowId xmlns:a16="http://schemas.microsoft.com/office/drawing/2014/main" val="10000"/>
                  </a:ext>
                </a:extLst>
              </a:tr>
              <a:tr h="789940">
                <a:tc>
                  <a:txBody>
                    <a:bodyPr/>
                    <a:lstStyle/>
                    <a:p>
                      <a:pPr>
                        <a:lnSpc>
                          <a:spcPct val="100000"/>
                        </a:lnSpc>
                        <a:spcBef>
                          <a:spcPts val="1075"/>
                        </a:spcBef>
                      </a:pPr>
                      <a:r>
                        <a:rPr lang="en-US" sz="1800" b="1" u="sng" dirty="0">
                          <a:uFill>
                            <a:solidFill>
                              <a:srgbClr val="000000"/>
                            </a:solidFill>
                          </a:uFill>
                          <a:latin typeface="Calibri"/>
                          <a:cs typeface="Calibri"/>
                        </a:rPr>
                        <a:t>Purchasing Printing</a:t>
                      </a:r>
                      <a:endParaRPr sz="1800" dirty="0">
                        <a:latin typeface="Calibri"/>
                        <a:cs typeface="Calibri"/>
                      </a:endParaRPr>
                    </a:p>
                    <a:p>
                      <a:pPr>
                        <a:lnSpc>
                          <a:spcPts val="2150"/>
                        </a:lnSpc>
                        <a:spcBef>
                          <a:spcPts val="944"/>
                        </a:spcBef>
                      </a:pPr>
                      <a:r>
                        <a:rPr lang="en-US" sz="1800" spc="-10" dirty="0">
                          <a:latin typeface="Calibri"/>
                          <a:cs typeface="Calibri"/>
                        </a:rPr>
                        <a:t>5-01-20-100-102-024</a:t>
                      </a:r>
                      <a:endParaRPr sz="1800" dirty="0">
                        <a:latin typeface="Calibri"/>
                        <a:cs typeface="Calibri"/>
                      </a:endParaRPr>
                    </a:p>
                  </a:txBody>
                  <a:tcPr marL="0" marR="0" marT="136525" marB="0">
                    <a:lnT w="19050">
                      <a:solidFill>
                        <a:srgbClr val="000000"/>
                      </a:solidFill>
                      <a:prstDash val="solid"/>
                    </a:lnT>
                  </a:tcPr>
                </a:tc>
                <a:tc>
                  <a:txBody>
                    <a:bodyPr/>
                    <a:lstStyle/>
                    <a:p>
                      <a:pPr>
                        <a:lnSpc>
                          <a:spcPct val="100000"/>
                        </a:lnSpc>
                      </a:pPr>
                      <a:endParaRPr sz="1800">
                        <a:latin typeface="Times New Roman"/>
                        <a:cs typeface="Times New Roman"/>
                      </a:endParaRPr>
                    </a:p>
                    <a:p>
                      <a:pPr>
                        <a:lnSpc>
                          <a:spcPct val="100000"/>
                        </a:lnSpc>
                        <a:spcBef>
                          <a:spcPts val="40"/>
                        </a:spcBef>
                      </a:pPr>
                      <a:endParaRPr sz="1800">
                        <a:latin typeface="Times New Roman"/>
                        <a:cs typeface="Times New Roman"/>
                      </a:endParaRPr>
                    </a:p>
                    <a:p>
                      <a:pPr marL="1528445">
                        <a:lnSpc>
                          <a:spcPts val="2150"/>
                        </a:lnSpc>
                      </a:pPr>
                      <a:r>
                        <a:rPr sz="1800" spc="-10" dirty="0">
                          <a:latin typeface="Calibri"/>
                          <a:cs typeface="Calibri"/>
                        </a:rPr>
                        <a:t>$10000</a:t>
                      </a:r>
                      <a:endParaRPr sz="180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spc="-10" dirty="0">
                          <a:latin typeface="Calibri"/>
                          <a:cs typeface="Calibri"/>
                        </a:rPr>
                        <a:t>$</a:t>
                      </a:r>
                      <a:r>
                        <a:rPr lang="en-US" sz="1800" spc="-10" dirty="0">
                          <a:latin typeface="Calibri"/>
                          <a:cs typeface="Calibri"/>
                        </a:rPr>
                        <a:t>3500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b="1" spc="-10" dirty="0">
                          <a:latin typeface="Calibri"/>
                          <a:cs typeface="Calibri"/>
                        </a:rPr>
                        <a:t>$</a:t>
                      </a:r>
                      <a:r>
                        <a:rPr lang="en-US" sz="1800" b="1" spc="-10" dirty="0">
                          <a:latin typeface="Calibri"/>
                          <a:cs typeface="Calibri"/>
                        </a:rPr>
                        <a:t>45</a:t>
                      </a:r>
                      <a:r>
                        <a:rPr sz="1800" b="1" spc="-10" dirty="0">
                          <a:latin typeface="Calibri"/>
                          <a:cs typeface="Calibri"/>
                        </a:rPr>
                        <a:t>00</a:t>
                      </a:r>
                      <a:endParaRPr sz="1800" dirty="0">
                        <a:latin typeface="Calibri"/>
                        <a:cs typeface="Calibri"/>
                      </a:endParaRPr>
                    </a:p>
                  </a:txBody>
                  <a:tcPr marL="0" marR="0" marT="0" marB="0">
                    <a:lnT w="19050">
                      <a:solidFill>
                        <a:srgbClr val="000000"/>
                      </a:solidFill>
                      <a:prstDash val="solid"/>
                    </a:lnT>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3871511" y="1925830"/>
            <a:ext cx="5428132" cy="289823"/>
          </a:xfrm>
          <a:prstGeom prst="rect">
            <a:avLst/>
          </a:prstGeom>
        </p:spPr>
        <p:txBody>
          <a:bodyPr vert="horz" wrap="square" lIns="0" tIns="12700" rIns="0" bIns="0" rtlCol="0">
            <a:spAutoFit/>
          </a:bodyPr>
          <a:lstStyle/>
          <a:p>
            <a:pPr marL="12700">
              <a:lnSpc>
                <a:spcPct val="100000"/>
              </a:lnSpc>
              <a:spcBef>
                <a:spcPts val="100"/>
              </a:spcBef>
            </a:pPr>
            <a:r>
              <a:rPr lang="en-US" sz="1800" dirty="0">
                <a:latin typeface="Calibri"/>
                <a:cs typeface="Calibri"/>
              </a:rPr>
              <a:t>Envelops &amp; Purchase Order forms-township wide</a:t>
            </a:r>
            <a:endParaRPr sz="1800" dirty="0">
              <a:latin typeface="Calibri"/>
              <a:cs typeface="Calibri"/>
            </a:endParaRPr>
          </a:p>
        </p:txBody>
      </p:sp>
      <p:sp>
        <p:nvSpPr>
          <p:cNvPr id="4" name="object 4"/>
          <p:cNvSpPr txBox="1"/>
          <p:nvPr/>
        </p:nvSpPr>
        <p:spPr>
          <a:xfrm>
            <a:off x="3871510" y="2320622"/>
            <a:ext cx="1919690" cy="289823"/>
          </a:xfrm>
          <a:prstGeom prst="rect">
            <a:avLst/>
          </a:prstGeom>
        </p:spPr>
        <p:txBody>
          <a:bodyPr vert="horz" wrap="square" lIns="0" tIns="12700" rIns="0" bIns="0" rtlCol="0">
            <a:spAutoFit/>
          </a:bodyPr>
          <a:lstStyle/>
          <a:p>
            <a:pPr marL="12700">
              <a:lnSpc>
                <a:spcPct val="100000"/>
              </a:lnSpc>
              <a:spcBef>
                <a:spcPts val="100"/>
              </a:spcBef>
            </a:pPr>
            <a:r>
              <a:rPr lang="en-US" b="1" u="sng" dirty="0">
                <a:uFill>
                  <a:solidFill>
                    <a:srgbClr val="000000"/>
                  </a:solidFill>
                </a:uFill>
                <a:latin typeface="Calibri"/>
                <a:cs typeface="Calibri"/>
              </a:rPr>
              <a:t>P</a:t>
            </a:r>
            <a:r>
              <a:rPr lang="en-US" sz="1800" b="1" u="sng" dirty="0">
                <a:uFill>
                  <a:solidFill>
                    <a:srgbClr val="000000"/>
                  </a:solidFill>
                </a:uFill>
                <a:latin typeface="Calibri"/>
                <a:cs typeface="Calibri"/>
              </a:rPr>
              <a:t>urchasing Pos</a:t>
            </a:r>
            <a:r>
              <a:rPr sz="1800" b="1" u="sng" spc="-20" dirty="0">
                <a:uFill>
                  <a:solidFill>
                    <a:srgbClr val="000000"/>
                  </a:solidFill>
                </a:uFill>
                <a:latin typeface="Calibri"/>
                <a:cs typeface="Calibri"/>
              </a:rPr>
              <a:t>t</a:t>
            </a:r>
            <a:r>
              <a:rPr lang="en-US" sz="1800" b="1" u="sng" spc="-20" dirty="0">
                <a:uFill>
                  <a:solidFill>
                    <a:srgbClr val="000000"/>
                  </a:solidFill>
                </a:uFill>
                <a:latin typeface="Calibri"/>
                <a:cs typeface="Calibri"/>
              </a:rPr>
              <a:t>age</a:t>
            </a:r>
            <a:endParaRPr sz="1800" dirty="0">
              <a:latin typeface="Calibri"/>
              <a:cs typeface="Calibri"/>
            </a:endParaRPr>
          </a:p>
        </p:txBody>
      </p:sp>
      <p:graphicFrame>
        <p:nvGraphicFramePr>
          <p:cNvPr id="5" name="object 5"/>
          <p:cNvGraphicFramePr>
            <a:graphicFrameLocks noGrp="1"/>
          </p:cNvGraphicFramePr>
          <p:nvPr>
            <p:extLst>
              <p:ext uri="{D42A27DB-BD31-4B8C-83A1-F6EECF244321}">
                <p14:modId xmlns:p14="http://schemas.microsoft.com/office/powerpoint/2010/main" val="2824130352"/>
              </p:ext>
            </p:extLst>
          </p:nvPr>
        </p:nvGraphicFramePr>
        <p:xfrm>
          <a:off x="3852461" y="2785264"/>
          <a:ext cx="7617458" cy="1412240"/>
        </p:xfrm>
        <a:graphic>
          <a:graphicData uri="http://schemas.openxmlformats.org/drawingml/2006/table">
            <a:tbl>
              <a:tblPr firstRow="1" bandRow="1">
                <a:tableStyleId>{2D5ABB26-0587-4C30-8999-92F81FD0307C}</a:tableStyleId>
              </a:tblPr>
              <a:tblGrid>
                <a:gridCol w="3653154">
                  <a:extLst>
                    <a:ext uri="{9D8B030D-6E8A-4147-A177-3AD203B41FA5}">
                      <a16:colId xmlns:a16="http://schemas.microsoft.com/office/drawing/2014/main" val="20000"/>
                    </a:ext>
                  </a:extLst>
                </a:gridCol>
                <a:gridCol w="221297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36929">
                  <a:extLst>
                    <a:ext uri="{9D8B030D-6E8A-4147-A177-3AD203B41FA5}">
                      <a16:colId xmlns:a16="http://schemas.microsoft.com/office/drawing/2014/main" val="20003"/>
                    </a:ext>
                  </a:extLst>
                </a:gridCol>
              </a:tblGrid>
              <a:tr h="311150">
                <a:tc>
                  <a:txBody>
                    <a:bodyPr/>
                    <a:lstStyle/>
                    <a:p>
                      <a:pPr marL="31750">
                        <a:lnSpc>
                          <a:spcPts val="1710"/>
                        </a:lnSpc>
                      </a:pPr>
                      <a:r>
                        <a:rPr lang="en-US" sz="1800" spc="-10" dirty="0">
                          <a:latin typeface="Calibri"/>
                          <a:cs typeface="Calibri"/>
                        </a:rPr>
                        <a:t>5-01-20-100-102-025</a:t>
                      </a:r>
                      <a:endParaRPr sz="1800" dirty="0">
                        <a:latin typeface="Calibri"/>
                        <a:cs typeface="Calibri"/>
                      </a:endParaRPr>
                    </a:p>
                  </a:txBody>
                  <a:tcPr marL="0" marR="0" marT="0" marB="0"/>
                </a:tc>
                <a:tc>
                  <a:txBody>
                    <a:bodyPr/>
                    <a:lstStyle/>
                    <a:p>
                      <a:pPr marL="1407160">
                        <a:lnSpc>
                          <a:spcPts val="1710"/>
                        </a:lnSpc>
                      </a:pPr>
                      <a:r>
                        <a:rPr sz="1800" spc="-10" dirty="0">
                          <a:latin typeface="Calibri"/>
                          <a:cs typeface="Calibri"/>
                        </a:rPr>
                        <a:t>$</a:t>
                      </a:r>
                      <a:r>
                        <a:rPr lang="en-US" sz="1800" spc="-10" dirty="0">
                          <a:latin typeface="Calibri"/>
                          <a:cs typeface="Calibri"/>
                        </a:rPr>
                        <a:t>55000</a:t>
                      </a:r>
                      <a:endParaRPr sz="1800" dirty="0">
                        <a:latin typeface="Calibri"/>
                        <a:cs typeface="Calibri"/>
                      </a:endParaRPr>
                    </a:p>
                  </a:txBody>
                  <a:tcPr marL="0" marR="0" marT="0" marB="0"/>
                </a:tc>
                <a:tc>
                  <a:txBody>
                    <a:bodyPr/>
                    <a:lstStyle/>
                    <a:p>
                      <a:pPr marL="109220">
                        <a:lnSpc>
                          <a:spcPts val="1710"/>
                        </a:lnSpc>
                      </a:pPr>
                      <a:r>
                        <a:rPr sz="1800" spc="-10" dirty="0">
                          <a:latin typeface="Calibri"/>
                          <a:cs typeface="Calibri"/>
                        </a:rPr>
                        <a:t>$</a:t>
                      </a:r>
                      <a:r>
                        <a:rPr lang="en-US" sz="1800" spc="-10" dirty="0">
                          <a:latin typeface="Calibri"/>
                          <a:cs typeface="Calibri"/>
                        </a:rPr>
                        <a:t>55</a:t>
                      </a:r>
                      <a:r>
                        <a:rPr sz="1800" spc="-10" dirty="0">
                          <a:latin typeface="Calibri"/>
                          <a:cs typeface="Calibri"/>
                        </a:rPr>
                        <a:t>000</a:t>
                      </a:r>
                      <a:endParaRPr sz="1800" dirty="0">
                        <a:latin typeface="Calibri"/>
                        <a:cs typeface="Calibri"/>
                      </a:endParaRPr>
                    </a:p>
                  </a:txBody>
                  <a:tcPr marL="0" marR="0" marT="0" marB="0"/>
                </a:tc>
                <a:tc>
                  <a:txBody>
                    <a:bodyPr/>
                    <a:lstStyle/>
                    <a:p>
                      <a:pPr marL="109220">
                        <a:lnSpc>
                          <a:spcPts val="1710"/>
                        </a:lnSpc>
                      </a:pPr>
                      <a:r>
                        <a:rPr sz="1800" b="1" spc="-10" dirty="0">
                          <a:latin typeface="Calibri"/>
                          <a:cs typeface="Calibri"/>
                        </a:rPr>
                        <a:t>$</a:t>
                      </a:r>
                      <a:r>
                        <a:rPr lang="en-US" sz="1800" b="1" spc="-10" dirty="0">
                          <a:latin typeface="Calibri"/>
                          <a:cs typeface="Calibri"/>
                        </a:rPr>
                        <a:t>56</a:t>
                      </a:r>
                      <a:r>
                        <a:rPr sz="1800" b="1" spc="-10" dirty="0">
                          <a:latin typeface="Calibri"/>
                          <a:cs typeface="Calibri"/>
                        </a:rPr>
                        <a:t>000</a:t>
                      </a:r>
                      <a:endParaRPr sz="1800" dirty="0">
                        <a:latin typeface="Calibri"/>
                        <a:cs typeface="Calibri"/>
                      </a:endParaRPr>
                    </a:p>
                  </a:txBody>
                  <a:tcPr marL="0" marR="0" marT="0" marB="0"/>
                </a:tc>
                <a:extLst>
                  <a:ext uri="{0D108BD9-81ED-4DB2-BD59-A6C34878D82A}">
                    <a16:rowId xmlns:a16="http://schemas.microsoft.com/office/drawing/2014/main" val="10000"/>
                  </a:ext>
                </a:extLst>
              </a:tr>
              <a:tr h="394970">
                <a:tc>
                  <a:txBody>
                    <a:bodyPr/>
                    <a:lstStyle/>
                    <a:p>
                      <a:pPr marL="31750">
                        <a:lnSpc>
                          <a:spcPct val="100000"/>
                        </a:lnSpc>
                        <a:spcBef>
                          <a:spcPts val="204"/>
                        </a:spcBef>
                      </a:pPr>
                      <a:r>
                        <a:rPr lang="en-US" sz="1800" dirty="0">
                          <a:latin typeface="Calibri"/>
                          <a:cs typeface="Calibri"/>
                        </a:rPr>
                        <a:t>Postage Machine-annual cost</a:t>
                      </a:r>
                      <a:endParaRPr sz="1800" dirty="0">
                        <a:latin typeface="Calibri"/>
                        <a:cs typeface="Calibri"/>
                      </a:endParaRPr>
                    </a:p>
                  </a:txBody>
                  <a:tcPr marL="0" marR="0" marT="26034"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extLst>
                  <a:ext uri="{0D108BD9-81ED-4DB2-BD59-A6C34878D82A}">
                    <a16:rowId xmlns:a16="http://schemas.microsoft.com/office/drawing/2014/main" val="10001"/>
                  </a:ext>
                </a:extLst>
              </a:tr>
              <a:tr h="394970">
                <a:tc>
                  <a:txBody>
                    <a:bodyPr/>
                    <a:lstStyle/>
                    <a:p>
                      <a:pPr marL="31750">
                        <a:lnSpc>
                          <a:spcPct val="100000"/>
                        </a:lnSpc>
                        <a:spcBef>
                          <a:spcPts val="209"/>
                        </a:spcBef>
                      </a:pPr>
                      <a:r>
                        <a:rPr lang="en-US" sz="1800" b="1" u="sng" dirty="0">
                          <a:uFill>
                            <a:solidFill>
                              <a:srgbClr val="000000"/>
                            </a:solidFill>
                          </a:uFill>
                          <a:latin typeface="Calibri"/>
                          <a:cs typeface="Calibri"/>
                        </a:rPr>
                        <a:t>Purchasing-Training</a:t>
                      </a:r>
                      <a:endParaRPr sz="1800" dirty="0">
                        <a:latin typeface="Calibri"/>
                        <a:cs typeface="Calibri"/>
                      </a:endParaRPr>
                    </a:p>
                  </a:txBody>
                  <a:tcPr marL="0" marR="0" marT="26669"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tc>
                  <a:txBody>
                    <a:bodyPr/>
                    <a:lstStyle/>
                    <a:p>
                      <a:pPr>
                        <a:lnSpc>
                          <a:spcPct val="100000"/>
                        </a:lnSpc>
                      </a:pPr>
                      <a:endParaRPr sz="1700">
                        <a:latin typeface="Times New Roman"/>
                        <a:cs typeface="Times New Roman"/>
                      </a:endParaRPr>
                    </a:p>
                  </a:txBody>
                  <a:tcPr marL="0" marR="0" marT="0" marB="0"/>
                </a:tc>
                <a:extLst>
                  <a:ext uri="{0D108BD9-81ED-4DB2-BD59-A6C34878D82A}">
                    <a16:rowId xmlns:a16="http://schemas.microsoft.com/office/drawing/2014/main" val="10002"/>
                  </a:ext>
                </a:extLst>
              </a:tr>
              <a:tr h="311150">
                <a:tc>
                  <a:txBody>
                    <a:bodyPr/>
                    <a:lstStyle/>
                    <a:p>
                      <a:pPr marL="31750">
                        <a:lnSpc>
                          <a:spcPts val="2150"/>
                        </a:lnSpc>
                        <a:spcBef>
                          <a:spcPts val="200"/>
                        </a:spcBef>
                      </a:pPr>
                      <a:r>
                        <a:rPr lang="en-US" sz="1800" spc="-10" dirty="0">
                          <a:latin typeface="Calibri"/>
                          <a:cs typeface="Calibri"/>
                        </a:rPr>
                        <a:t>5-01-20-100-102-028</a:t>
                      </a:r>
                      <a:endParaRPr sz="1800" dirty="0">
                        <a:latin typeface="Calibri"/>
                        <a:cs typeface="Calibri"/>
                      </a:endParaRPr>
                    </a:p>
                  </a:txBody>
                  <a:tcPr marL="0" marR="0" marT="25400" marB="0"/>
                </a:tc>
                <a:tc>
                  <a:txBody>
                    <a:bodyPr/>
                    <a:lstStyle/>
                    <a:p>
                      <a:pPr marL="1407160">
                        <a:lnSpc>
                          <a:spcPts val="2150"/>
                        </a:lnSpc>
                        <a:spcBef>
                          <a:spcPts val="200"/>
                        </a:spcBef>
                      </a:pPr>
                      <a:r>
                        <a:rPr sz="1800" spc="-10" dirty="0">
                          <a:latin typeface="Calibri"/>
                          <a:cs typeface="Calibri"/>
                        </a:rPr>
                        <a:t>$</a:t>
                      </a:r>
                      <a:r>
                        <a:rPr lang="en-US" sz="1800" spc="-10" dirty="0">
                          <a:latin typeface="Calibri"/>
                          <a:cs typeface="Calibri"/>
                        </a:rPr>
                        <a:t>7</a:t>
                      </a:r>
                      <a:r>
                        <a:rPr sz="1800" spc="-10" dirty="0">
                          <a:latin typeface="Calibri"/>
                          <a:cs typeface="Calibri"/>
                        </a:rPr>
                        <a:t>00</a:t>
                      </a:r>
                      <a:endParaRPr sz="1800" dirty="0">
                        <a:latin typeface="Calibri"/>
                        <a:cs typeface="Calibri"/>
                      </a:endParaRPr>
                    </a:p>
                  </a:txBody>
                  <a:tcPr marL="0" marR="0" marT="25400" marB="0"/>
                </a:tc>
                <a:tc>
                  <a:txBody>
                    <a:bodyPr/>
                    <a:lstStyle/>
                    <a:p>
                      <a:pPr marL="109220">
                        <a:lnSpc>
                          <a:spcPts val="2150"/>
                        </a:lnSpc>
                        <a:spcBef>
                          <a:spcPts val="200"/>
                        </a:spcBef>
                      </a:pPr>
                      <a:r>
                        <a:rPr sz="1800" spc="-10" dirty="0">
                          <a:latin typeface="Calibri"/>
                          <a:cs typeface="Calibri"/>
                        </a:rPr>
                        <a:t>$</a:t>
                      </a:r>
                      <a:r>
                        <a:rPr lang="en-US" sz="1800" spc="-10" dirty="0">
                          <a:latin typeface="Calibri"/>
                          <a:cs typeface="Calibri"/>
                        </a:rPr>
                        <a:t>7</a:t>
                      </a:r>
                      <a:r>
                        <a:rPr sz="1800" spc="-10" dirty="0">
                          <a:latin typeface="Calibri"/>
                          <a:cs typeface="Calibri"/>
                        </a:rPr>
                        <a:t>00</a:t>
                      </a:r>
                      <a:endParaRPr sz="1800" dirty="0">
                        <a:latin typeface="Calibri"/>
                        <a:cs typeface="Calibri"/>
                      </a:endParaRPr>
                    </a:p>
                  </a:txBody>
                  <a:tcPr marL="0" marR="0" marT="25400" marB="0"/>
                </a:tc>
                <a:tc>
                  <a:txBody>
                    <a:bodyPr/>
                    <a:lstStyle/>
                    <a:p>
                      <a:pPr marL="109220">
                        <a:lnSpc>
                          <a:spcPts val="2150"/>
                        </a:lnSpc>
                        <a:spcBef>
                          <a:spcPts val="200"/>
                        </a:spcBef>
                      </a:pPr>
                      <a:r>
                        <a:rPr sz="1800" b="1" spc="-10" dirty="0">
                          <a:latin typeface="Calibri"/>
                          <a:cs typeface="Calibri"/>
                        </a:rPr>
                        <a:t>$</a:t>
                      </a:r>
                      <a:r>
                        <a:rPr lang="en-US" sz="1800" b="1" spc="-10" dirty="0">
                          <a:latin typeface="Calibri"/>
                          <a:cs typeface="Calibri"/>
                        </a:rPr>
                        <a:t>7</a:t>
                      </a:r>
                      <a:r>
                        <a:rPr sz="1800" b="1" spc="-10" dirty="0">
                          <a:latin typeface="Calibri"/>
                          <a:cs typeface="Calibri"/>
                        </a:rPr>
                        <a:t>00</a:t>
                      </a:r>
                      <a:endParaRPr sz="1800" dirty="0">
                        <a:latin typeface="Calibri"/>
                        <a:cs typeface="Calibri"/>
                      </a:endParaRPr>
                    </a:p>
                  </a:txBody>
                  <a:tcPr marL="0" marR="0" marT="25400" marB="0"/>
                </a:tc>
                <a:extLst>
                  <a:ext uri="{0D108BD9-81ED-4DB2-BD59-A6C34878D82A}">
                    <a16:rowId xmlns:a16="http://schemas.microsoft.com/office/drawing/2014/main" val="10003"/>
                  </a:ext>
                </a:extLst>
              </a:tr>
            </a:tbl>
          </a:graphicData>
        </a:graphic>
      </p:graphicFrame>
      <p:sp>
        <p:nvSpPr>
          <p:cNvPr id="6" name="object 6"/>
          <p:cNvSpPr txBox="1"/>
          <p:nvPr/>
        </p:nvSpPr>
        <p:spPr>
          <a:xfrm>
            <a:off x="3849918" y="4298174"/>
            <a:ext cx="5903682" cy="299720"/>
          </a:xfrm>
          <a:prstGeom prst="rect">
            <a:avLst/>
          </a:prstGeom>
        </p:spPr>
        <p:txBody>
          <a:bodyPr vert="horz" wrap="square" lIns="0" tIns="12700" rIns="0" bIns="0" rtlCol="0">
            <a:spAutoFit/>
          </a:bodyPr>
          <a:lstStyle/>
          <a:p>
            <a:pPr marL="12700">
              <a:lnSpc>
                <a:spcPct val="100000"/>
              </a:lnSpc>
              <a:spcBef>
                <a:spcPts val="100"/>
              </a:spcBef>
            </a:pPr>
            <a:r>
              <a:rPr lang="en-US" sz="1800" spc="-20" dirty="0">
                <a:latin typeface="Calibri"/>
                <a:cs typeface="Calibri"/>
              </a:rPr>
              <a:t>Registrations costs for conferences</a:t>
            </a:r>
            <a:endParaRPr sz="1800" dirty="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139182492"/>
              </p:ext>
            </p:extLst>
          </p:nvPr>
        </p:nvGraphicFramePr>
        <p:xfrm>
          <a:off x="3675132" y="326839"/>
          <a:ext cx="7585708" cy="1072515"/>
        </p:xfrm>
        <a:graphic>
          <a:graphicData uri="http://schemas.openxmlformats.org/drawingml/2006/table">
            <a:tbl>
              <a:tblPr firstRow="1" bandRow="1">
                <a:tableStyleId>{2D5ABB26-0587-4C30-8999-92F81FD0307C}</a:tableStyleId>
              </a:tblPr>
              <a:tblGrid>
                <a:gridCol w="3500754">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36929">
                  <a:extLst>
                    <a:ext uri="{9D8B030D-6E8A-4147-A177-3AD203B41FA5}">
                      <a16:colId xmlns:a16="http://schemas.microsoft.com/office/drawing/2014/main" val="20003"/>
                    </a:ext>
                  </a:extLst>
                </a:gridCol>
              </a:tblGrid>
              <a:tr h="254000">
                <a:tc>
                  <a:txBody>
                    <a:bodyPr/>
                    <a:lstStyle/>
                    <a:p>
                      <a:pPr>
                        <a:lnSpc>
                          <a:spcPts val="1695"/>
                        </a:lnSpc>
                      </a:pPr>
                      <a:r>
                        <a:rPr lang="en-US" sz="2000" b="1" dirty="0">
                          <a:latin typeface="Calibri"/>
                          <a:cs typeface="Calibri"/>
                        </a:rPr>
                        <a:t>Purchasing</a:t>
                      </a:r>
                      <a:endParaRPr sz="2000" dirty="0">
                        <a:latin typeface="Calibri"/>
                        <a:cs typeface="Calibri"/>
                      </a:endParaRPr>
                    </a:p>
                  </a:txBody>
                  <a:tcPr marL="0" marR="0" marT="0" marB="0">
                    <a:lnB w="19050">
                      <a:solidFill>
                        <a:srgbClr val="000000"/>
                      </a:solidFill>
                      <a:prstDash val="solid"/>
                    </a:lnB>
                  </a:tcPr>
                </a:tc>
                <a:tc>
                  <a:txBody>
                    <a:bodyPr/>
                    <a:lstStyle/>
                    <a:p>
                      <a:pPr marL="1527810">
                        <a:lnSpc>
                          <a:spcPts val="1695"/>
                        </a:lnSpc>
                      </a:pPr>
                      <a:r>
                        <a:rPr sz="2000" b="1" spc="-20" dirty="0">
                          <a:latin typeface="Calibri"/>
                          <a:cs typeface="Calibri"/>
                        </a:rPr>
                        <a:t>202</a:t>
                      </a:r>
                      <a:r>
                        <a:rPr lang="en-US" sz="2000" b="1" spc="-20" dirty="0">
                          <a:latin typeface="Calibri"/>
                          <a:cs typeface="Calibri"/>
                        </a:rPr>
                        <a:t>3</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4</a:t>
                      </a:r>
                      <a:endParaRPr sz="2000" dirty="0">
                        <a:latin typeface="Calibri"/>
                        <a:cs typeface="Calibri"/>
                      </a:endParaRPr>
                    </a:p>
                  </a:txBody>
                  <a:tcPr marL="0" marR="0" marT="0" marB="0">
                    <a:lnB w="19050">
                      <a:solidFill>
                        <a:srgbClr val="000000"/>
                      </a:solidFill>
                      <a:prstDash val="solid"/>
                    </a:lnB>
                  </a:tcPr>
                </a:tc>
                <a:tc>
                  <a:txBody>
                    <a:bodyPr/>
                    <a:lstStyle/>
                    <a:p>
                      <a:pPr marL="109220">
                        <a:lnSpc>
                          <a:spcPts val="1695"/>
                        </a:lnSpc>
                      </a:pPr>
                      <a:r>
                        <a:rPr sz="2000" b="1" spc="-20" dirty="0">
                          <a:latin typeface="Calibri"/>
                          <a:cs typeface="Calibri"/>
                        </a:rPr>
                        <a:t>202</a:t>
                      </a:r>
                      <a:r>
                        <a:rPr lang="en-US" sz="2000" b="1" spc="-20" dirty="0">
                          <a:latin typeface="Calibri"/>
                          <a:cs typeface="Calibri"/>
                        </a:rPr>
                        <a:t>5</a:t>
                      </a:r>
                      <a:endParaRPr sz="2000" dirty="0">
                        <a:latin typeface="Calibri"/>
                        <a:cs typeface="Calibri"/>
                      </a:endParaRPr>
                    </a:p>
                  </a:txBody>
                  <a:tcPr marL="0" marR="0" marT="0" marB="0">
                    <a:lnB w="19050">
                      <a:solidFill>
                        <a:srgbClr val="000000"/>
                      </a:solidFill>
                      <a:prstDash val="solid"/>
                    </a:lnB>
                  </a:tcPr>
                </a:tc>
                <a:extLst>
                  <a:ext uri="{0D108BD9-81ED-4DB2-BD59-A6C34878D82A}">
                    <a16:rowId xmlns:a16="http://schemas.microsoft.com/office/drawing/2014/main" val="10000"/>
                  </a:ext>
                </a:extLst>
              </a:tr>
              <a:tr h="789940">
                <a:tc>
                  <a:txBody>
                    <a:bodyPr/>
                    <a:lstStyle/>
                    <a:p>
                      <a:pPr>
                        <a:lnSpc>
                          <a:spcPct val="100000"/>
                        </a:lnSpc>
                        <a:spcBef>
                          <a:spcPts val="1075"/>
                        </a:spcBef>
                      </a:pPr>
                      <a:r>
                        <a:rPr lang="en-US" sz="1800" b="1" u="sng" dirty="0">
                          <a:uFill>
                            <a:solidFill>
                              <a:srgbClr val="000000"/>
                            </a:solidFill>
                          </a:uFill>
                          <a:latin typeface="Calibri"/>
                          <a:cs typeface="Calibri"/>
                        </a:rPr>
                        <a:t>Office equipment</a:t>
                      </a:r>
                      <a:endParaRPr sz="1800" dirty="0">
                        <a:latin typeface="Calibri"/>
                        <a:cs typeface="Calibri"/>
                      </a:endParaRPr>
                    </a:p>
                    <a:p>
                      <a:pPr>
                        <a:lnSpc>
                          <a:spcPts val="2150"/>
                        </a:lnSpc>
                        <a:spcBef>
                          <a:spcPts val="944"/>
                        </a:spcBef>
                      </a:pPr>
                      <a:r>
                        <a:rPr lang="en-US" sz="1800" spc="-10" dirty="0">
                          <a:latin typeface="Calibri"/>
                          <a:cs typeface="Calibri"/>
                        </a:rPr>
                        <a:t>5-01-20-100-102-107</a:t>
                      </a:r>
                      <a:endParaRPr sz="1800" dirty="0">
                        <a:latin typeface="Calibri"/>
                        <a:cs typeface="Calibri"/>
                      </a:endParaRPr>
                    </a:p>
                  </a:txBody>
                  <a:tcPr marL="0" marR="0" marT="136525"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528445">
                        <a:lnSpc>
                          <a:spcPts val="2150"/>
                        </a:lnSpc>
                      </a:pPr>
                      <a:r>
                        <a:rPr sz="1800" spc="-10" dirty="0">
                          <a:latin typeface="Calibri"/>
                          <a:cs typeface="Calibri"/>
                        </a:rPr>
                        <a:t>$</a:t>
                      </a:r>
                      <a:r>
                        <a:rPr lang="en-US" sz="1800" spc="-10" dirty="0">
                          <a:latin typeface="Calibri"/>
                          <a:cs typeface="Calibri"/>
                        </a:rPr>
                        <a:t>600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spc="-10" dirty="0">
                          <a:latin typeface="Calibri"/>
                          <a:cs typeface="Calibri"/>
                        </a:rPr>
                        <a:t>$</a:t>
                      </a:r>
                      <a:r>
                        <a:rPr lang="en-US" sz="1800" spc="-10" dirty="0">
                          <a:latin typeface="Calibri"/>
                          <a:cs typeface="Calibri"/>
                        </a:rPr>
                        <a:t>7</a:t>
                      </a:r>
                      <a:r>
                        <a:rPr sz="1800" spc="-10" dirty="0">
                          <a:latin typeface="Calibri"/>
                          <a:cs typeface="Calibri"/>
                        </a:rPr>
                        <a:t>00</a:t>
                      </a:r>
                      <a:endParaRPr sz="1800" dirty="0">
                        <a:latin typeface="Calibri"/>
                        <a:cs typeface="Calibri"/>
                      </a:endParaRPr>
                    </a:p>
                  </a:txBody>
                  <a:tcPr marL="0" marR="0" marT="0" marB="0">
                    <a:lnT w="19050">
                      <a:solidFill>
                        <a:srgbClr val="000000"/>
                      </a:solidFill>
                      <a:prstDash val="solid"/>
                    </a:lnT>
                  </a:tcPr>
                </a:tc>
                <a:tc>
                  <a:txBody>
                    <a:bodyPr/>
                    <a:lstStyle/>
                    <a:p>
                      <a:pPr>
                        <a:lnSpc>
                          <a:spcPct val="100000"/>
                        </a:lnSpc>
                      </a:pPr>
                      <a:endParaRPr sz="1800" dirty="0">
                        <a:latin typeface="Times New Roman"/>
                        <a:cs typeface="Times New Roman"/>
                      </a:endParaRPr>
                    </a:p>
                    <a:p>
                      <a:pPr>
                        <a:lnSpc>
                          <a:spcPct val="100000"/>
                        </a:lnSpc>
                        <a:spcBef>
                          <a:spcPts val="40"/>
                        </a:spcBef>
                      </a:pPr>
                      <a:endParaRPr sz="1800" dirty="0">
                        <a:latin typeface="Times New Roman"/>
                        <a:cs typeface="Times New Roman"/>
                      </a:endParaRPr>
                    </a:p>
                    <a:p>
                      <a:pPr marL="109220">
                        <a:lnSpc>
                          <a:spcPts val="2150"/>
                        </a:lnSpc>
                      </a:pPr>
                      <a:r>
                        <a:rPr sz="1800" b="1" spc="-10" dirty="0">
                          <a:latin typeface="Calibri"/>
                          <a:cs typeface="Calibri"/>
                        </a:rPr>
                        <a:t>$</a:t>
                      </a:r>
                      <a:r>
                        <a:rPr lang="en-US" sz="1800" b="1" spc="-10" dirty="0">
                          <a:latin typeface="Calibri"/>
                          <a:cs typeface="Calibri"/>
                        </a:rPr>
                        <a:t>7</a:t>
                      </a:r>
                      <a:r>
                        <a:rPr sz="1800" b="1" spc="-10" dirty="0">
                          <a:latin typeface="Calibri"/>
                          <a:cs typeface="Calibri"/>
                        </a:rPr>
                        <a:t>00</a:t>
                      </a:r>
                      <a:endParaRPr sz="1800" dirty="0">
                        <a:latin typeface="Calibri"/>
                        <a:cs typeface="Calibri"/>
                      </a:endParaRPr>
                    </a:p>
                  </a:txBody>
                  <a:tcPr marL="0" marR="0" marT="0" marB="0">
                    <a:lnT w="19050">
                      <a:solidFill>
                        <a:srgbClr val="000000"/>
                      </a:solidFill>
                      <a:prstDash val="solid"/>
                    </a:lnT>
                  </a:tcPr>
                </a:tc>
                <a:extLst>
                  <a:ext uri="{0D108BD9-81ED-4DB2-BD59-A6C34878D82A}">
                    <a16:rowId xmlns:a16="http://schemas.microsoft.com/office/drawing/2014/main" val="10001"/>
                  </a:ext>
                </a:extLst>
              </a:tr>
            </a:tbl>
          </a:graphicData>
        </a:graphic>
      </p:graphicFrame>
      <p:sp>
        <p:nvSpPr>
          <p:cNvPr id="6" name="object 6"/>
          <p:cNvSpPr txBox="1">
            <a:spLocks noGrp="1"/>
          </p:cNvSpPr>
          <p:nvPr>
            <p:ph type="ftr" sz="quarter" idx="5"/>
          </p:nvPr>
        </p:nvSpPr>
        <p:spPr>
          <a:xfrm>
            <a:off x="5204443" y="6280025"/>
            <a:ext cx="2866666" cy="235793"/>
          </a:xfrm>
          <a:prstGeom prst="rect">
            <a:avLst/>
          </a:prstGeom>
        </p:spPr>
        <p:txBody>
          <a:bodyPr vert="horz" wrap="square" lIns="0" tIns="104735" rIns="0" bIns="0" rtlCol="0">
            <a:spAutoFit/>
          </a:bodyPr>
          <a:lstStyle/>
          <a:p>
            <a:pPr marL="171450">
              <a:lnSpc>
                <a:spcPts val="1040"/>
              </a:lnSpc>
            </a:pPr>
            <a:r>
              <a:rPr lang="en-US" spc="-10" dirty="0"/>
              <a:t>Purchasing 2025 Budget Presentation</a:t>
            </a:r>
            <a:endParaRPr spc="-10" dirty="0"/>
          </a:p>
        </p:txBody>
      </p:sp>
      <p:sp>
        <p:nvSpPr>
          <p:cNvPr id="3" name="object 3"/>
          <p:cNvSpPr txBox="1">
            <a:spLocks noGrp="1"/>
          </p:cNvSpPr>
          <p:nvPr>
            <p:ph type="title"/>
          </p:nvPr>
        </p:nvSpPr>
        <p:spPr>
          <a:xfrm>
            <a:off x="3662432" y="1451348"/>
            <a:ext cx="7561580" cy="296043"/>
          </a:xfrm>
          <a:prstGeom prst="rect">
            <a:avLst/>
          </a:prstGeom>
        </p:spPr>
        <p:txBody>
          <a:bodyPr vert="horz" wrap="square" lIns="0" tIns="12700" rIns="0" bIns="0" rtlCol="0">
            <a:spAutoFit/>
          </a:bodyPr>
          <a:lstStyle/>
          <a:p>
            <a:pPr marL="12700" marR="5080">
              <a:lnSpc>
                <a:spcPct val="106700"/>
              </a:lnSpc>
              <a:spcBef>
                <a:spcPts val="100"/>
              </a:spcBef>
            </a:pPr>
            <a:r>
              <a:rPr lang="en-US" sz="1800" dirty="0">
                <a:latin typeface="Calibri"/>
                <a:cs typeface="Calibri"/>
              </a:rPr>
              <a:t>Office calculators, desk printer(s)</a:t>
            </a:r>
            <a:endParaRPr sz="1800" dirty="0">
              <a:latin typeface="Calibri"/>
              <a:cs typeface="Calibri"/>
            </a:endParaRPr>
          </a:p>
        </p:txBody>
      </p:sp>
      <p:sp>
        <p:nvSpPr>
          <p:cNvPr id="4" name="object 4"/>
          <p:cNvSpPr txBox="1"/>
          <p:nvPr/>
        </p:nvSpPr>
        <p:spPr>
          <a:xfrm>
            <a:off x="3662432" y="2035118"/>
            <a:ext cx="7731125" cy="2400594"/>
          </a:xfrm>
          <a:prstGeom prst="rect">
            <a:avLst/>
          </a:prstGeom>
        </p:spPr>
        <p:txBody>
          <a:bodyPr vert="horz" wrap="square" lIns="0" tIns="134620" rIns="0" bIns="0" rtlCol="0">
            <a:spAutoFit/>
          </a:bodyPr>
          <a:lstStyle/>
          <a:p>
            <a:pPr marL="12700">
              <a:lnSpc>
                <a:spcPct val="100000"/>
              </a:lnSpc>
              <a:spcBef>
                <a:spcPts val="1060"/>
              </a:spcBef>
            </a:pPr>
            <a:r>
              <a:rPr lang="en-US" sz="1800" b="1" u="sng" dirty="0">
                <a:uFill>
                  <a:solidFill>
                    <a:srgbClr val="000000"/>
                  </a:solidFill>
                </a:uFill>
                <a:latin typeface="Calibri"/>
                <a:cs typeface="Calibri"/>
              </a:rPr>
              <a:t>Contractual</a:t>
            </a:r>
            <a:endParaRPr sz="1800" dirty="0">
              <a:latin typeface="Calibri"/>
              <a:cs typeface="Calibri"/>
            </a:endParaRPr>
          </a:p>
          <a:p>
            <a:pPr marL="12700">
              <a:lnSpc>
                <a:spcPct val="100000"/>
              </a:lnSpc>
              <a:spcBef>
                <a:spcPts val="960"/>
              </a:spcBef>
              <a:tabLst>
                <a:tab pos="5041265" algn="l"/>
                <a:tab pos="5955665" algn="l"/>
                <a:tab pos="6870065" algn="l"/>
              </a:tabLst>
            </a:pPr>
            <a:r>
              <a:rPr lang="en-US" sz="1800" spc="-10" dirty="0">
                <a:latin typeface="Calibri"/>
                <a:cs typeface="Calibri"/>
              </a:rPr>
              <a:t>5-01-20-100-102-132</a:t>
            </a:r>
            <a:r>
              <a:rPr sz="1800" dirty="0">
                <a:latin typeface="Calibri"/>
                <a:cs typeface="Calibri"/>
              </a:rPr>
              <a:t>	</a:t>
            </a:r>
            <a:r>
              <a:rPr sz="1800" spc="-10" dirty="0">
                <a:latin typeface="Calibri"/>
                <a:cs typeface="Calibri"/>
              </a:rPr>
              <a:t>$</a:t>
            </a:r>
            <a:r>
              <a:rPr lang="en-US" spc="-10" dirty="0">
                <a:latin typeface="Calibri"/>
                <a:cs typeface="Calibri"/>
              </a:rPr>
              <a:t>2</a:t>
            </a:r>
            <a:r>
              <a:rPr sz="1800" spc="-10" dirty="0">
                <a:latin typeface="Calibri"/>
                <a:cs typeface="Calibri"/>
              </a:rPr>
              <a:t>0000</a:t>
            </a:r>
            <a:r>
              <a:rPr sz="1800" dirty="0">
                <a:latin typeface="Calibri"/>
                <a:cs typeface="Calibri"/>
              </a:rPr>
              <a:t>	</a:t>
            </a:r>
            <a:r>
              <a:rPr sz="1800" spc="-10" dirty="0">
                <a:latin typeface="Calibri"/>
                <a:cs typeface="Calibri"/>
              </a:rPr>
              <a:t>$</a:t>
            </a:r>
            <a:r>
              <a:rPr lang="en-US" spc="-10" dirty="0">
                <a:latin typeface="Calibri"/>
                <a:cs typeface="Calibri"/>
              </a:rPr>
              <a:t>125</a:t>
            </a:r>
            <a:r>
              <a:rPr sz="1800" spc="-10" dirty="0">
                <a:latin typeface="Calibri"/>
                <a:cs typeface="Calibri"/>
              </a:rPr>
              <a:t>00</a:t>
            </a:r>
            <a:r>
              <a:rPr sz="1800" dirty="0">
                <a:latin typeface="Calibri"/>
                <a:cs typeface="Calibri"/>
              </a:rPr>
              <a:t>	</a:t>
            </a:r>
            <a:r>
              <a:rPr sz="1800" b="1" spc="-10" dirty="0">
                <a:latin typeface="Calibri"/>
                <a:cs typeface="Calibri"/>
              </a:rPr>
              <a:t>$</a:t>
            </a:r>
            <a:r>
              <a:rPr lang="en-US" sz="1800" b="1" spc="-10" dirty="0">
                <a:latin typeface="Calibri"/>
                <a:cs typeface="Calibri"/>
              </a:rPr>
              <a:t>3</a:t>
            </a:r>
            <a:r>
              <a:rPr sz="1800" b="1" spc="-10" dirty="0">
                <a:latin typeface="Calibri"/>
                <a:cs typeface="Calibri"/>
              </a:rPr>
              <a:t>0000</a:t>
            </a:r>
            <a:endParaRPr sz="1800" dirty="0">
              <a:latin typeface="Calibri"/>
              <a:cs typeface="Calibri"/>
            </a:endParaRPr>
          </a:p>
          <a:p>
            <a:pPr marL="12700" marR="351155">
              <a:lnSpc>
                <a:spcPct val="107300"/>
              </a:lnSpc>
              <a:spcBef>
                <a:spcPts val="790"/>
              </a:spcBef>
            </a:pPr>
            <a:r>
              <a:rPr lang="en-US" sz="1800" dirty="0">
                <a:latin typeface="Calibri"/>
                <a:cs typeface="Calibri"/>
              </a:rPr>
              <a:t>Annual Contractual </a:t>
            </a:r>
            <a:r>
              <a:rPr lang="en-US" dirty="0">
                <a:latin typeface="Calibri"/>
                <a:cs typeface="Calibri"/>
              </a:rPr>
              <a:t>L</a:t>
            </a:r>
            <a:r>
              <a:rPr lang="en-US" sz="1800" dirty="0">
                <a:latin typeface="Calibri"/>
                <a:cs typeface="Calibri"/>
              </a:rPr>
              <a:t>ease </a:t>
            </a:r>
            <a:r>
              <a:rPr lang="en-US" dirty="0">
                <a:latin typeface="Calibri"/>
                <a:cs typeface="Calibri"/>
              </a:rPr>
              <a:t>A</a:t>
            </a:r>
            <a:r>
              <a:rPr lang="en-US" sz="1800" dirty="0">
                <a:latin typeface="Calibri"/>
                <a:cs typeface="Calibri"/>
              </a:rPr>
              <a:t>greements-Printers</a:t>
            </a:r>
            <a:endParaRPr sz="1800" dirty="0">
              <a:latin typeface="Calibri"/>
              <a:cs typeface="Calibri"/>
            </a:endParaRPr>
          </a:p>
          <a:p>
            <a:pPr marL="12700">
              <a:lnSpc>
                <a:spcPct val="100000"/>
              </a:lnSpc>
              <a:spcBef>
                <a:spcPts val="950"/>
              </a:spcBef>
            </a:pPr>
            <a:r>
              <a:rPr lang="en-US" sz="1800" b="1" u="sng" spc="-10" dirty="0">
                <a:uFill>
                  <a:solidFill>
                    <a:srgbClr val="000000"/>
                  </a:solidFill>
                </a:uFill>
                <a:latin typeface="Calibri"/>
                <a:cs typeface="Calibri"/>
              </a:rPr>
              <a:t>Lease Copiers</a:t>
            </a:r>
            <a:r>
              <a:rPr sz="1800" b="1" u="sng" spc="500" dirty="0">
                <a:uFill>
                  <a:solidFill>
                    <a:srgbClr val="000000"/>
                  </a:solidFill>
                </a:uFill>
                <a:latin typeface="Calibri"/>
                <a:cs typeface="Calibri"/>
              </a:rPr>
              <a:t> </a:t>
            </a:r>
            <a:endParaRPr sz="1800" dirty="0">
              <a:latin typeface="Calibri"/>
              <a:cs typeface="Calibri"/>
            </a:endParaRPr>
          </a:p>
          <a:p>
            <a:pPr marL="12700">
              <a:lnSpc>
                <a:spcPct val="100000"/>
              </a:lnSpc>
              <a:spcBef>
                <a:spcPts val="944"/>
              </a:spcBef>
              <a:tabLst>
                <a:tab pos="5041265" algn="l"/>
                <a:tab pos="5955665" algn="l"/>
                <a:tab pos="6870065" algn="l"/>
              </a:tabLst>
            </a:pPr>
            <a:r>
              <a:rPr lang="en-US" spc="-10" dirty="0">
                <a:latin typeface="Calibri"/>
                <a:cs typeface="Calibri"/>
              </a:rPr>
              <a:t>5-01-20-100-102-152</a:t>
            </a:r>
            <a:r>
              <a:rPr sz="1800" dirty="0">
                <a:latin typeface="Calibri"/>
                <a:cs typeface="Calibri"/>
              </a:rPr>
              <a:t>	</a:t>
            </a:r>
            <a:r>
              <a:rPr sz="1800" spc="-10" dirty="0">
                <a:latin typeface="Calibri"/>
                <a:cs typeface="Calibri"/>
              </a:rPr>
              <a:t>$</a:t>
            </a:r>
            <a:r>
              <a:rPr lang="en-US" sz="1800" spc="-10" dirty="0">
                <a:latin typeface="Calibri"/>
                <a:cs typeface="Calibri"/>
              </a:rPr>
              <a:t>6</a:t>
            </a:r>
            <a:r>
              <a:rPr lang="en-US" spc="-10" dirty="0">
                <a:latin typeface="Calibri"/>
                <a:cs typeface="Calibri"/>
              </a:rPr>
              <a:t>0</a:t>
            </a:r>
            <a:r>
              <a:rPr sz="1800" spc="-10" dirty="0">
                <a:latin typeface="Calibri"/>
                <a:cs typeface="Calibri"/>
              </a:rPr>
              <a:t>000</a:t>
            </a:r>
            <a:r>
              <a:rPr sz="1800" dirty="0">
                <a:latin typeface="Calibri"/>
                <a:cs typeface="Calibri"/>
              </a:rPr>
              <a:t>	</a:t>
            </a:r>
            <a:r>
              <a:rPr sz="1800" spc="-10" dirty="0">
                <a:latin typeface="Calibri"/>
                <a:cs typeface="Calibri"/>
              </a:rPr>
              <a:t>$</a:t>
            </a:r>
            <a:r>
              <a:rPr lang="en-US" spc="-10" dirty="0">
                <a:latin typeface="Calibri"/>
                <a:cs typeface="Calibri"/>
              </a:rPr>
              <a:t>60</a:t>
            </a:r>
            <a:r>
              <a:rPr sz="1800" spc="-10" dirty="0">
                <a:latin typeface="Calibri"/>
                <a:cs typeface="Calibri"/>
              </a:rPr>
              <a:t>000</a:t>
            </a:r>
            <a:r>
              <a:rPr sz="1800" dirty="0">
                <a:latin typeface="Calibri"/>
                <a:cs typeface="Calibri"/>
              </a:rPr>
              <a:t>	</a:t>
            </a:r>
            <a:r>
              <a:rPr sz="1800" b="1" spc="-10" dirty="0">
                <a:latin typeface="Calibri"/>
                <a:cs typeface="Calibri"/>
              </a:rPr>
              <a:t>$</a:t>
            </a:r>
            <a:r>
              <a:rPr lang="en-US" sz="1800" b="1" spc="-10" dirty="0">
                <a:latin typeface="Calibri"/>
                <a:cs typeface="Calibri"/>
              </a:rPr>
              <a:t>60</a:t>
            </a:r>
            <a:r>
              <a:rPr sz="1800" b="1" spc="-10" dirty="0">
                <a:latin typeface="Calibri"/>
                <a:cs typeface="Calibri"/>
              </a:rPr>
              <a:t>000</a:t>
            </a:r>
            <a:endParaRPr sz="1800" dirty="0">
              <a:latin typeface="Calibri"/>
              <a:cs typeface="Calibri"/>
            </a:endParaRPr>
          </a:p>
          <a:p>
            <a:pPr marL="12700" marR="5080">
              <a:lnSpc>
                <a:spcPct val="107300"/>
              </a:lnSpc>
              <a:spcBef>
                <a:spcPts val="790"/>
              </a:spcBef>
            </a:pPr>
            <a:r>
              <a:rPr lang="en-US" sz="1800" dirty="0">
                <a:latin typeface="Calibri"/>
                <a:cs typeface="Calibri"/>
              </a:rPr>
              <a:t>Annual Lease and </a:t>
            </a:r>
            <a:r>
              <a:rPr lang="en-US" dirty="0">
                <a:latin typeface="Calibri"/>
                <a:cs typeface="Calibri"/>
              </a:rPr>
              <a:t>M</a:t>
            </a:r>
            <a:r>
              <a:rPr lang="en-US" sz="1800" dirty="0">
                <a:latin typeface="Calibri"/>
                <a:cs typeface="Calibri"/>
              </a:rPr>
              <a:t>aintenance Agreement-Copiers</a:t>
            </a:r>
            <a:endParaRPr sz="1800" dirty="0">
              <a:latin typeface="Calibri"/>
              <a:cs typeface="Calibri"/>
            </a:endParaRPr>
          </a:p>
        </p:txBody>
      </p:sp>
      <p:sp>
        <p:nvSpPr>
          <p:cNvPr id="5" name="object 5"/>
          <p:cNvSpPr txBox="1"/>
          <p:nvPr/>
        </p:nvSpPr>
        <p:spPr>
          <a:xfrm>
            <a:off x="11275959" y="5969317"/>
            <a:ext cx="147320"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Corbel"/>
                <a:cs typeface="Corbel"/>
              </a:rPr>
              <a:t>14</a:t>
            </a:r>
            <a:endParaRPr sz="1000" dirty="0">
              <a:latin typeface="Corbel"/>
              <a:cs typeface="Corbe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28370C556A8E04F85747A4F720F1103" ma:contentTypeVersion="16" ma:contentTypeDescription="Create a new document." ma:contentTypeScope="" ma:versionID="22f5aa41b3dcedc59424836b987f17b2">
  <xsd:schema xmlns:xsd="http://www.w3.org/2001/XMLSchema" xmlns:xs="http://www.w3.org/2001/XMLSchema" xmlns:p="http://schemas.microsoft.com/office/2006/metadata/properties" xmlns:ns1="http://schemas.microsoft.com/sharepoint/v3" xmlns:ns3="6edf4598-2426-4ede-91b5-b47cad5f5a80" xmlns:ns4="0bc286f6-e4af-4d13-a0fc-ab818f68c88f" targetNamespace="http://schemas.microsoft.com/office/2006/metadata/properties" ma:root="true" ma:fieldsID="6e364c9088a9cef6c13358233b7039ad" ns1:_="" ns3:_="" ns4:_="">
    <xsd:import namespace="http://schemas.microsoft.com/sharepoint/v3"/>
    <xsd:import namespace="6edf4598-2426-4ede-91b5-b47cad5f5a80"/>
    <xsd:import namespace="0bc286f6-e4af-4d13-a0fc-ab818f68c88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Location" minOccurs="0"/>
                <xsd:element ref="ns1:_ip_UnifiedCompliancePolicyProperties" minOccurs="0"/>
                <xsd:element ref="ns1:_ip_UnifiedCompliancePolicyUIAction"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df4598-2426-4ede-91b5-b47cad5f5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c286f6-e4af-4d13-a0fc-ab818f68c88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6edf4598-2426-4ede-91b5-b47cad5f5a80"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681B264-588E-420A-B250-69062B5821BD}">
  <ds:schemaRefs>
    <ds:schemaRef ds:uri="http://schemas.microsoft.com/sharepoint/v3/contenttype/forms"/>
  </ds:schemaRefs>
</ds:datastoreItem>
</file>

<file path=customXml/itemProps2.xml><?xml version="1.0" encoding="utf-8"?>
<ds:datastoreItem xmlns:ds="http://schemas.openxmlformats.org/officeDocument/2006/customXml" ds:itemID="{C228C921-A9D0-4673-868C-1C3A8DE9BE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edf4598-2426-4ede-91b5-b47cad5f5a80"/>
    <ds:schemaRef ds:uri="0bc286f6-e4af-4d13-a0fc-ab818f68c8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52A15C-F781-4AF0-AA1D-212E21ED804E}">
  <ds:schemaRefs>
    <ds:schemaRef ds:uri="http://schemas.microsoft.com/office/2006/documentManagement/types"/>
    <ds:schemaRef ds:uri="http://purl.org/dc/elements/1.1/"/>
    <ds:schemaRef ds:uri="http://purl.org/dc/terms/"/>
    <ds:schemaRef ds:uri="http://purl.org/dc/dcmitype/"/>
    <ds:schemaRef ds:uri="http://schemas.microsoft.com/sharepoint/v3"/>
    <ds:schemaRef ds:uri="0bc286f6-e4af-4d13-a0fc-ab818f68c88f"/>
    <ds:schemaRef ds:uri="http://schemas.microsoft.com/office/2006/metadata/properties"/>
    <ds:schemaRef ds:uri="http://schemas.microsoft.com/office/infopath/2007/PartnerControls"/>
    <ds:schemaRef ds:uri="http://schemas.openxmlformats.org/package/2006/metadata/core-properties"/>
    <ds:schemaRef ds:uri="6edf4598-2426-4ede-91b5-b47cad5f5a8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807</TotalTime>
  <Words>1123</Words>
  <Application>Microsoft Office PowerPoint</Application>
  <PresentationFormat>Widescreen</PresentationFormat>
  <Paragraphs>307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Corbel</vt:lpstr>
      <vt:lpstr>Times New Roman</vt:lpstr>
      <vt:lpstr>Office Theme</vt:lpstr>
      <vt:lpstr>2025</vt:lpstr>
      <vt:lpstr>DEPARTMENT SUMMARY:  The Finance Department is responsible for the collection and disbursement of all township’s funds, financial reporting and analysis. Additionally, the department efficiently and effectively maintains the township’s financial records.   The department assists in the preparation and overseeing of the municipal budgets and forecasts.</vt:lpstr>
      <vt:lpstr>DEPARTMENT SUMMARY:  The department ensures proper controls are in place, relative to financial accounting, cash flow management, debt financing, account receivables and payables are all properly maintained and efficiently managed.  The department is primarily governed by NJ statues and laws and follows the modified accrual accounting principles.   This method of accounting is commonly used by government organization/local governments in NJ. It recognizes revenue when they are realized and expenses when they occur.</vt:lpstr>
      <vt:lpstr>PowerPoint Presentation</vt:lpstr>
      <vt:lpstr>Travel Expenses for employees; Attendance NJLM, GFOA &amp; TCTA Conferences, and misc. meetings. Includes Hotel Stays, Tolls, parking and meals.</vt:lpstr>
      <vt:lpstr>Year-End Envelops</vt:lpstr>
      <vt:lpstr>Unanticipated expenditures</vt:lpstr>
      <vt:lpstr>Envelops &amp; Purchase Order forms-township wide</vt:lpstr>
      <vt:lpstr>Office calculators, desk printer(s)</vt:lpstr>
      <vt:lpstr>TCTA membership for the Tax Collector</vt:lpstr>
      <vt:lpstr>Professional Fees(Tax Attorney)</vt:lpstr>
      <vt:lpstr>Membership Dues-Assoc. of Municipal Assessors-Burlington County</vt:lpstr>
      <vt:lpstr>Office Supplies specific to the Tax Assessor’s Office</vt:lpstr>
      <vt:lpstr>Mandatory fees paid to the state of New Jersey to hold archived records</vt:lpstr>
      <vt:lpstr>Software Maintenance</vt:lpstr>
      <vt:lpstr>Summary Increases/Decreases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Willingboro  Recreation and Parks</dc:title>
  <dc:creator>Dionne Bolden</dc:creator>
  <cp:lastModifiedBy>Eusebia Diggs</cp:lastModifiedBy>
  <cp:revision>7</cp:revision>
  <cp:lastPrinted>2023-11-09T22:56:37Z</cp:lastPrinted>
  <dcterms:created xsi:type="dcterms:W3CDTF">2023-10-10T11:49:17Z</dcterms:created>
  <dcterms:modified xsi:type="dcterms:W3CDTF">2024-11-06T16:28:22Z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2022-11-22T00:00:00Z</vt:filetime>
  </property>
  <property fmtid="{D5CDD505-2E9C-101B-9397-08002B2CF9AE}" pid="3" name="Creator">
    <vt:lpwstr>Acrobat PDFMaker 22 for PowerPoint</vt:lpwstr>
  </property>
  <property fmtid="{D5CDD505-2E9C-101B-9397-08002B2CF9AE}" pid="4" name="LastSaved">
    <vt:filetime>2023-10-10T00:00:00Z</vt:filetime>
  </property>
  <property fmtid="{D5CDD505-2E9C-101B-9397-08002B2CF9AE}" pid="5" name="Producer">
    <vt:lpwstr>Adobe PDF Library 22.3.58</vt:lpwstr>
  </property>
  <property fmtid="{D5CDD505-2E9C-101B-9397-08002B2CF9AE}" pid="6" name="ContentTypeId">
    <vt:lpwstr>0x010100D28370C556A8E04F85747A4F720F1103</vt:lpwstr>
  </property>
</Properties>
</file>