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57" r:id="rId6"/>
    <p:sldId id="287" r:id="rId7"/>
    <p:sldId id="261" r:id="rId8"/>
    <p:sldId id="265" r:id="rId9"/>
    <p:sldId id="266" r:id="rId10"/>
    <p:sldId id="267" r:id="rId11"/>
    <p:sldId id="268" r:id="rId12"/>
    <p:sldId id="269" r:id="rId13"/>
    <p:sldId id="285" r:id="rId14"/>
    <p:sldId id="286" r:id="rId15"/>
    <p:sldId id="288" r:id="rId16"/>
    <p:sldId id="289" r:id="rId17"/>
    <p:sldId id="290" r:id="rId18"/>
    <p:sldId id="291" r:id="rId19"/>
    <p:sldId id="284" r:id="rId20"/>
    <p:sldId id="283" r:id="rId21"/>
  </p:sldIdLst>
  <p:sldSz cx="12192000" cy="6858000"/>
  <p:notesSz cx="9296400" cy="7010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038"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6000" b="0" i="0">
                <a:solidFill>
                  <a:schemeClr val="tx1"/>
                </a:solidFill>
                <a:latin typeface="Corbel"/>
                <a:cs typeface="Corbe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000" b="0" i="0">
                <a:solidFill>
                  <a:schemeClr val="tx1"/>
                </a:solidFill>
                <a:latin typeface="Corbel"/>
                <a:cs typeface="Corbel"/>
              </a:defRPr>
            </a:lvl1pPr>
          </a:lstStyle>
          <a:p>
            <a:pPr marL="12700">
              <a:lnSpc>
                <a:spcPts val="1040"/>
              </a:lnSpc>
            </a:pPr>
            <a:r>
              <a:rPr dirty="0"/>
              <a:t>Public</a:t>
            </a:r>
            <a:r>
              <a:rPr spc="-5" dirty="0"/>
              <a:t> </a:t>
            </a:r>
            <a:r>
              <a:rPr dirty="0"/>
              <a:t>Works</a:t>
            </a:r>
            <a:r>
              <a:rPr spc="-10" dirty="0"/>
              <a:t> </a:t>
            </a:r>
            <a:r>
              <a:rPr dirty="0"/>
              <a:t>/</a:t>
            </a:r>
            <a:r>
              <a:rPr spc="-40" dirty="0"/>
              <a:t> </a:t>
            </a:r>
            <a:r>
              <a:rPr dirty="0"/>
              <a:t>Facilities</a:t>
            </a:r>
            <a:r>
              <a:rPr spc="5" dirty="0"/>
              <a:t> </a:t>
            </a:r>
            <a:r>
              <a:rPr dirty="0"/>
              <a:t>-</a:t>
            </a:r>
            <a:r>
              <a:rPr spc="-30" dirty="0"/>
              <a:t> </a:t>
            </a:r>
            <a:r>
              <a:rPr dirty="0"/>
              <a:t>2023</a:t>
            </a:r>
            <a:r>
              <a:rPr spc="-25" dirty="0"/>
              <a:t> </a:t>
            </a:r>
            <a:r>
              <a:rPr dirty="0"/>
              <a:t>Budget</a:t>
            </a:r>
            <a:r>
              <a:rPr spc="-20" dirty="0"/>
              <a:t> </a:t>
            </a:r>
            <a:r>
              <a:rPr spc="-10" dirty="0"/>
              <a:t>Presentation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11/6/2024</a:t>
            </a:fld>
            <a:endParaRPr lang="en-US"/>
          </a:p>
        </p:txBody>
      </p:sp>
      <p:sp>
        <p:nvSpPr>
          <p:cNvPr id="6" name="Holder 6"/>
          <p:cNvSpPr>
            <a:spLocks noGrp="1"/>
          </p:cNvSpPr>
          <p:nvPr>
            <p:ph type="sldNum" sz="quarter" idx="7"/>
          </p:nvPr>
        </p:nvSpPr>
        <p:spPr/>
        <p:txBody>
          <a:bodyPr lIns="0" tIns="0" rIns="0" bIns="0"/>
          <a:lstStyle>
            <a:lvl1pPr>
              <a:defRPr sz="1000" b="0" i="0">
                <a:solidFill>
                  <a:schemeClr val="tx1"/>
                </a:solidFill>
                <a:latin typeface="Corbel"/>
                <a:cs typeface="Corbel"/>
              </a:defRPr>
            </a:lvl1pPr>
          </a:lstStyle>
          <a:p>
            <a:pPr marL="40640">
              <a:lnSpc>
                <a:spcPts val="1040"/>
              </a:lnSpc>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984496" y="0"/>
            <a:ext cx="1062990" cy="2778760"/>
          </a:xfrm>
          <a:custGeom>
            <a:avLst/>
            <a:gdLst/>
            <a:ahLst/>
            <a:cxnLst/>
            <a:rect l="l" t="t" r="r" b="b"/>
            <a:pathLst>
              <a:path w="1062989" h="2778760">
                <a:moveTo>
                  <a:pt x="1062596" y="0"/>
                </a:moveTo>
                <a:lnTo>
                  <a:pt x="681558" y="0"/>
                </a:lnTo>
                <a:lnTo>
                  <a:pt x="0" y="2687764"/>
                </a:lnTo>
                <a:lnTo>
                  <a:pt x="357238" y="2778252"/>
                </a:lnTo>
                <a:lnTo>
                  <a:pt x="1062596" y="0"/>
                </a:lnTo>
                <a:close/>
              </a:path>
            </a:pathLst>
          </a:custGeom>
          <a:solidFill>
            <a:srgbClr val="2FACEB"/>
          </a:solidFill>
        </p:spPr>
        <p:txBody>
          <a:bodyPr wrap="square" lIns="0" tIns="0" rIns="0" bIns="0" rtlCol="0"/>
          <a:lstStyle/>
          <a:p>
            <a:endParaRPr/>
          </a:p>
        </p:txBody>
      </p:sp>
      <p:sp>
        <p:nvSpPr>
          <p:cNvPr id="17" name="bg object 17"/>
          <p:cNvSpPr/>
          <p:nvPr/>
        </p:nvSpPr>
        <p:spPr>
          <a:xfrm>
            <a:off x="545581" y="0"/>
            <a:ext cx="1035685" cy="2668905"/>
          </a:xfrm>
          <a:custGeom>
            <a:avLst/>
            <a:gdLst/>
            <a:ahLst/>
            <a:cxnLst/>
            <a:rect l="l" t="t" r="r" b="b"/>
            <a:pathLst>
              <a:path w="1035685" h="2668905">
                <a:moveTo>
                  <a:pt x="1035164" y="0"/>
                </a:moveTo>
                <a:lnTo>
                  <a:pt x="652119" y="0"/>
                </a:lnTo>
                <a:lnTo>
                  <a:pt x="0" y="2578049"/>
                </a:lnTo>
                <a:lnTo>
                  <a:pt x="348094" y="2663761"/>
                </a:lnTo>
                <a:lnTo>
                  <a:pt x="357644" y="2668524"/>
                </a:lnTo>
                <a:lnTo>
                  <a:pt x="1035164" y="0"/>
                </a:lnTo>
                <a:close/>
              </a:path>
            </a:pathLst>
          </a:custGeom>
          <a:solidFill>
            <a:srgbClr val="585858"/>
          </a:solidFill>
        </p:spPr>
        <p:txBody>
          <a:bodyPr wrap="square" lIns="0" tIns="0" rIns="0" bIns="0" rtlCol="0"/>
          <a:lstStyle/>
          <a:p>
            <a:endParaRPr/>
          </a:p>
        </p:txBody>
      </p:sp>
      <p:sp>
        <p:nvSpPr>
          <p:cNvPr id="18" name="bg object 18"/>
          <p:cNvSpPr/>
          <p:nvPr/>
        </p:nvSpPr>
        <p:spPr>
          <a:xfrm>
            <a:off x="545594" y="2583179"/>
            <a:ext cx="2694940" cy="4274820"/>
          </a:xfrm>
          <a:custGeom>
            <a:avLst/>
            <a:gdLst/>
            <a:ahLst/>
            <a:cxnLst/>
            <a:rect l="l" t="t" r="r" b="b"/>
            <a:pathLst>
              <a:path w="2694940" h="4274820">
                <a:moveTo>
                  <a:pt x="0" y="0"/>
                </a:moveTo>
                <a:lnTo>
                  <a:pt x="2575344" y="4274820"/>
                </a:lnTo>
                <a:lnTo>
                  <a:pt x="2694432" y="4274820"/>
                </a:lnTo>
                <a:lnTo>
                  <a:pt x="0" y="0"/>
                </a:lnTo>
                <a:close/>
              </a:path>
            </a:pathLst>
          </a:custGeom>
          <a:solidFill>
            <a:srgbClr val="252525"/>
          </a:solidFill>
        </p:spPr>
        <p:txBody>
          <a:bodyPr wrap="square" lIns="0" tIns="0" rIns="0" bIns="0" rtlCol="0"/>
          <a:lstStyle/>
          <a:p>
            <a:endParaRPr/>
          </a:p>
        </p:txBody>
      </p:sp>
      <p:sp>
        <p:nvSpPr>
          <p:cNvPr id="19" name="bg object 19"/>
          <p:cNvSpPr/>
          <p:nvPr/>
        </p:nvSpPr>
        <p:spPr>
          <a:xfrm>
            <a:off x="989077" y="2692907"/>
            <a:ext cx="3331845" cy="4165600"/>
          </a:xfrm>
          <a:custGeom>
            <a:avLst/>
            <a:gdLst/>
            <a:ahLst/>
            <a:cxnLst/>
            <a:rect l="l" t="t" r="r" b="b"/>
            <a:pathLst>
              <a:path w="3331845" h="4165600">
                <a:moveTo>
                  <a:pt x="0" y="0"/>
                </a:moveTo>
                <a:lnTo>
                  <a:pt x="3207664" y="4165091"/>
                </a:lnTo>
                <a:lnTo>
                  <a:pt x="3331464" y="4165091"/>
                </a:lnTo>
                <a:lnTo>
                  <a:pt x="0" y="0"/>
                </a:lnTo>
                <a:close/>
              </a:path>
            </a:pathLst>
          </a:custGeom>
          <a:solidFill>
            <a:srgbClr val="0B5A82"/>
          </a:solidFill>
        </p:spPr>
        <p:txBody>
          <a:bodyPr wrap="square" lIns="0" tIns="0" rIns="0" bIns="0" rtlCol="0"/>
          <a:lstStyle/>
          <a:p>
            <a:endParaRPr/>
          </a:p>
        </p:txBody>
      </p:sp>
      <p:sp>
        <p:nvSpPr>
          <p:cNvPr id="20" name="bg object 20"/>
          <p:cNvSpPr/>
          <p:nvPr/>
        </p:nvSpPr>
        <p:spPr>
          <a:xfrm>
            <a:off x="984504" y="2688339"/>
            <a:ext cx="4577080" cy="4170045"/>
          </a:xfrm>
          <a:custGeom>
            <a:avLst/>
            <a:gdLst/>
            <a:ahLst/>
            <a:cxnLst/>
            <a:rect l="l" t="t" r="r" b="b"/>
            <a:pathLst>
              <a:path w="4577080" h="4170045">
                <a:moveTo>
                  <a:pt x="0" y="0"/>
                </a:moveTo>
                <a:lnTo>
                  <a:pt x="4762" y="4762"/>
                </a:lnTo>
                <a:lnTo>
                  <a:pt x="3336785" y="4169664"/>
                </a:lnTo>
                <a:lnTo>
                  <a:pt x="4576572" y="4169664"/>
                </a:lnTo>
                <a:lnTo>
                  <a:pt x="357174" y="90462"/>
                </a:lnTo>
                <a:lnTo>
                  <a:pt x="0" y="0"/>
                </a:lnTo>
                <a:close/>
              </a:path>
            </a:pathLst>
          </a:custGeom>
          <a:solidFill>
            <a:srgbClr val="1286C3"/>
          </a:solidFill>
        </p:spPr>
        <p:txBody>
          <a:bodyPr wrap="square" lIns="0" tIns="0" rIns="0" bIns="0" rtlCol="0"/>
          <a:lstStyle/>
          <a:p>
            <a:endParaRPr/>
          </a:p>
        </p:txBody>
      </p:sp>
      <p:sp>
        <p:nvSpPr>
          <p:cNvPr id="21" name="bg object 21"/>
          <p:cNvSpPr/>
          <p:nvPr/>
        </p:nvSpPr>
        <p:spPr>
          <a:xfrm>
            <a:off x="545588" y="2578611"/>
            <a:ext cx="3584575" cy="4279900"/>
          </a:xfrm>
          <a:custGeom>
            <a:avLst/>
            <a:gdLst/>
            <a:ahLst/>
            <a:cxnLst/>
            <a:rect l="l" t="t" r="r" b="b"/>
            <a:pathLst>
              <a:path w="3584575" h="4279900">
                <a:moveTo>
                  <a:pt x="0" y="0"/>
                </a:moveTo>
                <a:lnTo>
                  <a:pt x="0" y="4762"/>
                </a:lnTo>
                <a:lnTo>
                  <a:pt x="2693885" y="4279392"/>
                </a:lnTo>
                <a:lnTo>
                  <a:pt x="3584448" y="4279392"/>
                </a:lnTo>
                <a:lnTo>
                  <a:pt x="419087" y="176187"/>
                </a:lnTo>
                <a:lnTo>
                  <a:pt x="361937" y="95237"/>
                </a:lnTo>
                <a:lnTo>
                  <a:pt x="357174" y="90474"/>
                </a:lnTo>
                <a:lnTo>
                  <a:pt x="0" y="0"/>
                </a:lnTo>
                <a:close/>
              </a:path>
            </a:pathLst>
          </a:custGeom>
          <a:solidFill>
            <a:srgbClr val="40404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6000" b="0" i="0">
                <a:solidFill>
                  <a:schemeClr val="tx1"/>
                </a:solidFill>
                <a:latin typeface="Corbel"/>
                <a:cs typeface="Corbe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000" b="0" i="0">
                <a:solidFill>
                  <a:schemeClr val="tx1"/>
                </a:solidFill>
                <a:latin typeface="Corbel"/>
                <a:cs typeface="Corbel"/>
              </a:defRPr>
            </a:lvl1pPr>
          </a:lstStyle>
          <a:p>
            <a:pPr marL="12700">
              <a:lnSpc>
                <a:spcPts val="1040"/>
              </a:lnSpc>
            </a:pPr>
            <a:r>
              <a:rPr dirty="0"/>
              <a:t>Public</a:t>
            </a:r>
            <a:r>
              <a:rPr spc="-5" dirty="0"/>
              <a:t> </a:t>
            </a:r>
            <a:r>
              <a:rPr dirty="0"/>
              <a:t>Works</a:t>
            </a:r>
            <a:r>
              <a:rPr spc="-10" dirty="0"/>
              <a:t> </a:t>
            </a:r>
            <a:r>
              <a:rPr dirty="0"/>
              <a:t>/</a:t>
            </a:r>
            <a:r>
              <a:rPr spc="-40" dirty="0"/>
              <a:t> </a:t>
            </a:r>
            <a:r>
              <a:rPr dirty="0"/>
              <a:t>Facilities</a:t>
            </a:r>
            <a:r>
              <a:rPr spc="5" dirty="0"/>
              <a:t> </a:t>
            </a:r>
            <a:r>
              <a:rPr dirty="0"/>
              <a:t>-</a:t>
            </a:r>
            <a:r>
              <a:rPr spc="-30" dirty="0"/>
              <a:t> </a:t>
            </a:r>
            <a:r>
              <a:rPr dirty="0"/>
              <a:t>2023</a:t>
            </a:r>
            <a:r>
              <a:rPr spc="-25" dirty="0"/>
              <a:t> </a:t>
            </a:r>
            <a:r>
              <a:rPr dirty="0"/>
              <a:t>Budget</a:t>
            </a:r>
            <a:r>
              <a:rPr spc="-20" dirty="0"/>
              <a:t> </a:t>
            </a:r>
            <a:r>
              <a:rPr spc="-10" dirty="0"/>
              <a:t>Presentation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11/6/2024</a:t>
            </a:fld>
            <a:endParaRPr lang="en-US"/>
          </a:p>
        </p:txBody>
      </p:sp>
      <p:sp>
        <p:nvSpPr>
          <p:cNvPr id="6" name="Holder 6"/>
          <p:cNvSpPr>
            <a:spLocks noGrp="1"/>
          </p:cNvSpPr>
          <p:nvPr>
            <p:ph type="sldNum" sz="quarter" idx="7"/>
          </p:nvPr>
        </p:nvSpPr>
        <p:spPr/>
        <p:txBody>
          <a:bodyPr lIns="0" tIns="0" rIns="0" bIns="0"/>
          <a:lstStyle>
            <a:lvl1pPr>
              <a:defRPr sz="1000" b="0" i="0">
                <a:solidFill>
                  <a:schemeClr val="tx1"/>
                </a:solidFill>
                <a:latin typeface="Corbel"/>
                <a:cs typeface="Corbel"/>
              </a:defRPr>
            </a:lvl1pPr>
          </a:lstStyle>
          <a:p>
            <a:pPr marL="40640">
              <a:lnSpc>
                <a:spcPts val="1040"/>
              </a:lnSpc>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0" i="0">
                <a:solidFill>
                  <a:schemeClr val="tx1"/>
                </a:solidFill>
                <a:latin typeface="Corbel"/>
                <a:cs typeface="Corbe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00" b="0" i="0">
                <a:solidFill>
                  <a:schemeClr val="tx1"/>
                </a:solidFill>
                <a:latin typeface="Corbel"/>
                <a:cs typeface="Corbel"/>
              </a:defRPr>
            </a:lvl1pPr>
          </a:lstStyle>
          <a:p>
            <a:pPr marL="12700">
              <a:lnSpc>
                <a:spcPts val="1040"/>
              </a:lnSpc>
            </a:pPr>
            <a:r>
              <a:rPr dirty="0"/>
              <a:t>Public</a:t>
            </a:r>
            <a:r>
              <a:rPr spc="-5" dirty="0"/>
              <a:t> </a:t>
            </a:r>
            <a:r>
              <a:rPr dirty="0"/>
              <a:t>Works</a:t>
            </a:r>
            <a:r>
              <a:rPr spc="-10" dirty="0"/>
              <a:t> </a:t>
            </a:r>
            <a:r>
              <a:rPr dirty="0"/>
              <a:t>/</a:t>
            </a:r>
            <a:r>
              <a:rPr spc="-40" dirty="0"/>
              <a:t> </a:t>
            </a:r>
            <a:r>
              <a:rPr dirty="0"/>
              <a:t>Facilities</a:t>
            </a:r>
            <a:r>
              <a:rPr spc="5" dirty="0"/>
              <a:t> </a:t>
            </a:r>
            <a:r>
              <a:rPr dirty="0"/>
              <a:t>-</a:t>
            </a:r>
            <a:r>
              <a:rPr spc="-30" dirty="0"/>
              <a:t> </a:t>
            </a:r>
            <a:r>
              <a:rPr dirty="0"/>
              <a:t>2023</a:t>
            </a:r>
            <a:r>
              <a:rPr spc="-25" dirty="0"/>
              <a:t> </a:t>
            </a:r>
            <a:r>
              <a:rPr dirty="0"/>
              <a:t>Budget</a:t>
            </a:r>
            <a:r>
              <a:rPr spc="-20" dirty="0"/>
              <a:t> </a:t>
            </a:r>
            <a:r>
              <a:rPr spc="-10" dirty="0"/>
              <a:t>Presentation</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11/6/2024</a:t>
            </a:fld>
            <a:endParaRPr lang="en-US"/>
          </a:p>
        </p:txBody>
      </p:sp>
      <p:sp>
        <p:nvSpPr>
          <p:cNvPr id="7" name="Holder 7"/>
          <p:cNvSpPr>
            <a:spLocks noGrp="1"/>
          </p:cNvSpPr>
          <p:nvPr>
            <p:ph type="sldNum" sz="quarter" idx="7"/>
          </p:nvPr>
        </p:nvSpPr>
        <p:spPr/>
        <p:txBody>
          <a:bodyPr lIns="0" tIns="0" rIns="0" bIns="0"/>
          <a:lstStyle>
            <a:lvl1pPr>
              <a:defRPr sz="1000" b="0" i="0">
                <a:solidFill>
                  <a:schemeClr val="tx1"/>
                </a:solidFill>
                <a:latin typeface="Corbel"/>
                <a:cs typeface="Corbel"/>
              </a:defRPr>
            </a:lvl1pPr>
          </a:lstStyle>
          <a:p>
            <a:pPr marL="40640">
              <a:lnSpc>
                <a:spcPts val="1040"/>
              </a:lnSpc>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984496" y="0"/>
            <a:ext cx="1062990" cy="2778760"/>
          </a:xfrm>
          <a:custGeom>
            <a:avLst/>
            <a:gdLst/>
            <a:ahLst/>
            <a:cxnLst/>
            <a:rect l="l" t="t" r="r" b="b"/>
            <a:pathLst>
              <a:path w="1062989" h="2778760">
                <a:moveTo>
                  <a:pt x="1062596" y="0"/>
                </a:moveTo>
                <a:lnTo>
                  <a:pt x="681558" y="0"/>
                </a:lnTo>
                <a:lnTo>
                  <a:pt x="0" y="2687764"/>
                </a:lnTo>
                <a:lnTo>
                  <a:pt x="357238" y="2778252"/>
                </a:lnTo>
                <a:lnTo>
                  <a:pt x="1062596" y="0"/>
                </a:lnTo>
                <a:close/>
              </a:path>
            </a:pathLst>
          </a:custGeom>
          <a:solidFill>
            <a:srgbClr val="2FACEB"/>
          </a:solidFill>
        </p:spPr>
        <p:txBody>
          <a:bodyPr wrap="square" lIns="0" tIns="0" rIns="0" bIns="0" rtlCol="0"/>
          <a:lstStyle/>
          <a:p>
            <a:endParaRPr/>
          </a:p>
        </p:txBody>
      </p:sp>
      <p:sp>
        <p:nvSpPr>
          <p:cNvPr id="17" name="bg object 17"/>
          <p:cNvSpPr/>
          <p:nvPr/>
        </p:nvSpPr>
        <p:spPr>
          <a:xfrm>
            <a:off x="545581" y="0"/>
            <a:ext cx="1035685" cy="2668905"/>
          </a:xfrm>
          <a:custGeom>
            <a:avLst/>
            <a:gdLst/>
            <a:ahLst/>
            <a:cxnLst/>
            <a:rect l="l" t="t" r="r" b="b"/>
            <a:pathLst>
              <a:path w="1035685" h="2668905">
                <a:moveTo>
                  <a:pt x="1035164" y="0"/>
                </a:moveTo>
                <a:lnTo>
                  <a:pt x="652119" y="0"/>
                </a:lnTo>
                <a:lnTo>
                  <a:pt x="0" y="2578049"/>
                </a:lnTo>
                <a:lnTo>
                  <a:pt x="348094" y="2663761"/>
                </a:lnTo>
                <a:lnTo>
                  <a:pt x="357644" y="2668524"/>
                </a:lnTo>
                <a:lnTo>
                  <a:pt x="1035164" y="0"/>
                </a:lnTo>
                <a:close/>
              </a:path>
            </a:pathLst>
          </a:custGeom>
          <a:solidFill>
            <a:srgbClr val="585858"/>
          </a:solidFill>
        </p:spPr>
        <p:txBody>
          <a:bodyPr wrap="square" lIns="0" tIns="0" rIns="0" bIns="0" rtlCol="0"/>
          <a:lstStyle/>
          <a:p>
            <a:endParaRPr/>
          </a:p>
        </p:txBody>
      </p:sp>
      <p:sp>
        <p:nvSpPr>
          <p:cNvPr id="18" name="bg object 18"/>
          <p:cNvSpPr/>
          <p:nvPr/>
        </p:nvSpPr>
        <p:spPr>
          <a:xfrm>
            <a:off x="545594" y="2583179"/>
            <a:ext cx="2694940" cy="4274820"/>
          </a:xfrm>
          <a:custGeom>
            <a:avLst/>
            <a:gdLst/>
            <a:ahLst/>
            <a:cxnLst/>
            <a:rect l="l" t="t" r="r" b="b"/>
            <a:pathLst>
              <a:path w="2694940" h="4274820">
                <a:moveTo>
                  <a:pt x="0" y="0"/>
                </a:moveTo>
                <a:lnTo>
                  <a:pt x="2575344" y="4274820"/>
                </a:lnTo>
                <a:lnTo>
                  <a:pt x="2694432" y="4274820"/>
                </a:lnTo>
                <a:lnTo>
                  <a:pt x="0" y="0"/>
                </a:lnTo>
                <a:close/>
              </a:path>
            </a:pathLst>
          </a:custGeom>
          <a:solidFill>
            <a:srgbClr val="252525"/>
          </a:solidFill>
        </p:spPr>
        <p:txBody>
          <a:bodyPr wrap="square" lIns="0" tIns="0" rIns="0" bIns="0" rtlCol="0"/>
          <a:lstStyle/>
          <a:p>
            <a:endParaRPr/>
          </a:p>
        </p:txBody>
      </p:sp>
      <p:sp>
        <p:nvSpPr>
          <p:cNvPr id="19" name="bg object 19"/>
          <p:cNvSpPr/>
          <p:nvPr/>
        </p:nvSpPr>
        <p:spPr>
          <a:xfrm>
            <a:off x="989077" y="2692907"/>
            <a:ext cx="3331845" cy="4165600"/>
          </a:xfrm>
          <a:custGeom>
            <a:avLst/>
            <a:gdLst/>
            <a:ahLst/>
            <a:cxnLst/>
            <a:rect l="l" t="t" r="r" b="b"/>
            <a:pathLst>
              <a:path w="3331845" h="4165600">
                <a:moveTo>
                  <a:pt x="0" y="0"/>
                </a:moveTo>
                <a:lnTo>
                  <a:pt x="3207664" y="4165091"/>
                </a:lnTo>
                <a:lnTo>
                  <a:pt x="3331464" y="4165091"/>
                </a:lnTo>
                <a:lnTo>
                  <a:pt x="0" y="0"/>
                </a:lnTo>
                <a:close/>
              </a:path>
            </a:pathLst>
          </a:custGeom>
          <a:solidFill>
            <a:srgbClr val="0B5A82"/>
          </a:solidFill>
        </p:spPr>
        <p:txBody>
          <a:bodyPr wrap="square" lIns="0" tIns="0" rIns="0" bIns="0" rtlCol="0"/>
          <a:lstStyle/>
          <a:p>
            <a:endParaRPr/>
          </a:p>
        </p:txBody>
      </p:sp>
      <p:sp>
        <p:nvSpPr>
          <p:cNvPr id="20" name="bg object 20"/>
          <p:cNvSpPr/>
          <p:nvPr/>
        </p:nvSpPr>
        <p:spPr>
          <a:xfrm>
            <a:off x="984504" y="2688339"/>
            <a:ext cx="4577080" cy="4170045"/>
          </a:xfrm>
          <a:custGeom>
            <a:avLst/>
            <a:gdLst/>
            <a:ahLst/>
            <a:cxnLst/>
            <a:rect l="l" t="t" r="r" b="b"/>
            <a:pathLst>
              <a:path w="4577080" h="4170045">
                <a:moveTo>
                  <a:pt x="0" y="0"/>
                </a:moveTo>
                <a:lnTo>
                  <a:pt x="4762" y="4762"/>
                </a:lnTo>
                <a:lnTo>
                  <a:pt x="3336785" y="4169664"/>
                </a:lnTo>
                <a:lnTo>
                  <a:pt x="4576572" y="4169664"/>
                </a:lnTo>
                <a:lnTo>
                  <a:pt x="357174" y="90462"/>
                </a:lnTo>
                <a:lnTo>
                  <a:pt x="0" y="0"/>
                </a:lnTo>
                <a:close/>
              </a:path>
            </a:pathLst>
          </a:custGeom>
          <a:solidFill>
            <a:srgbClr val="1286C3"/>
          </a:solidFill>
        </p:spPr>
        <p:txBody>
          <a:bodyPr wrap="square" lIns="0" tIns="0" rIns="0" bIns="0" rtlCol="0"/>
          <a:lstStyle/>
          <a:p>
            <a:endParaRPr/>
          </a:p>
        </p:txBody>
      </p:sp>
      <p:sp>
        <p:nvSpPr>
          <p:cNvPr id="21" name="bg object 21"/>
          <p:cNvSpPr/>
          <p:nvPr/>
        </p:nvSpPr>
        <p:spPr>
          <a:xfrm>
            <a:off x="545588" y="2578611"/>
            <a:ext cx="3584575" cy="4279900"/>
          </a:xfrm>
          <a:custGeom>
            <a:avLst/>
            <a:gdLst/>
            <a:ahLst/>
            <a:cxnLst/>
            <a:rect l="l" t="t" r="r" b="b"/>
            <a:pathLst>
              <a:path w="3584575" h="4279900">
                <a:moveTo>
                  <a:pt x="0" y="0"/>
                </a:moveTo>
                <a:lnTo>
                  <a:pt x="0" y="4762"/>
                </a:lnTo>
                <a:lnTo>
                  <a:pt x="2693885" y="4279392"/>
                </a:lnTo>
                <a:lnTo>
                  <a:pt x="3584448" y="4279392"/>
                </a:lnTo>
                <a:lnTo>
                  <a:pt x="419087" y="176187"/>
                </a:lnTo>
                <a:lnTo>
                  <a:pt x="361937" y="95237"/>
                </a:lnTo>
                <a:lnTo>
                  <a:pt x="357174" y="90474"/>
                </a:lnTo>
                <a:lnTo>
                  <a:pt x="0" y="0"/>
                </a:lnTo>
                <a:close/>
              </a:path>
            </a:pathLst>
          </a:custGeom>
          <a:solidFill>
            <a:srgbClr val="40404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6000" b="0" i="0">
                <a:solidFill>
                  <a:schemeClr val="tx1"/>
                </a:solidFill>
                <a:latin typeface="Corbel"/>
                <a:cs typeface="Corbel"/>
              </a:defRPr>
            </a:lvl1pPr>
          </a:lstStyle>
          <a:p>
            <a:endParaRPr/>
          </a:p>
        </p:txBody>
      </p:sp>
      <p:sp>
        <p:nvSpPr>
          <p:cNvPr id="3" name="Holder 3"/>
          <p:cNvSpPr>
            <a:spLocks noGrp="1"/>
          </p:cNvSpPr>
          <p:nvPr>
            <p:ph type="ftr" sz="quarter" idx="5"/>
          </p:nvPr>
        </p:nvSpPr>
        <p:spPr/>
        <p:txBody>
          <a:bodyPr lIns="0" tIns="0" rIns="0" bIns="0"/>
          <a:lstStyle>
            <a:lvl1pPr>
              <a:defRPr sz="1000" b="0" i="0">
                <a:solidFill>
                  <a:schemeClr val="tx1"/>
                </a:solidFill>
                <a:latin typeface="Corbel"/>
                <a:cs typeface="Corbel"/>
              </a:defRPr>
            </a:lvl1pPr>
          </a:lstStyle>
          <a:p>
            <a:pPr marL="12700">
              <a:lnSpc>
                <a:spcPts val="1040"/>
              </a:lnSpc>
            </a:pPr>
            <a:r>
              <a:rPr dirty="0"/>
              <a:t>Public</a:t>
            </a:r>
            <a:r>
              <a:rPr spc="-5" dirty="0"/>
              <a:t> </a:t>
            </a:r>
            <a:r>
              <a:rPr dirty="0"/>
              <a:t>Works</a:t>
            </a:r>
            <a:r>
              <a:rPr spc="-10" dirty="0"/>
              <a:t> </a:t>
            </a:r>
            <a:r>
              <a:rPr dirty="0"/>
              <a:t>/</a:t>
            </a:r>
            <a:r>
              <a:rPr spc="-40" dirty="0"/>
              <a:t> </a:t>
            </a:r>
            <a:r>
              <a:rPr dirty="0"/>
              <a:t>Facilities</a:t>
            </a:r>
            <a:r>
              <a:rPr spc="5" dirty="0"/>
              <a:t> </a:t>
            </a:r>
            <a:r>
              <a:rPr dirty="0"/>
              <a:t>-</a:t>
            </a:r>
            <a:r>
              <a:rPr spc="-30" dirty="0"/>
              <a:t> </a:t>
            </a:r>
            <a:r>
              <a:rPr dirty="0"/>
              <a:t>2023</a:t>
            </a:r>
            <a:r>
              <a:rPr spc="-25" dirty="0"/>
              <a:t> </a:t>
            </a:r>
            <a:r>
              <a:rPr dirty="0"/>
              <a:t>Budget</a:t>
            </a:r>
            <a:r>
              <a:rPr spc="-20" dirty="0"/>
              <a:t> </a:t>
            </a:r>
            <a:r>
              <a:rPr spc="-10" dirty="0"/>
              <a:t>Presentation</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11/6/2024</a:t>
            </a:fld>
            <a:endParaRPr lang="en-US"/>
          </a:p>
        </p:txBody>
      </p:sp>
      <p:sp>
        <p:nvSpPr>
          <p:cNvPr id="5" name="Holder 5"/>
          <p:cNvSpPr>
            <a:spLocks noGrp="1"/>
          </p:cNvSpPr>
          <p:nvPr>
            <p:ph type="sldNum" sz="quarter" idx="7"/>
          </p:nvPr>
        </p:nvSpPr>
        <p:spPr/>
        <p:txBody>
          <a:bodyPr lIns="0" tIns="0" rIns="0" bIns="0"/>
          <a:lstStyle>
            <a:lvl1pPr>
              <a:defRPr sz="1000" b="0" i="0">
                <a:solidFill>
                  <a:schemeClr val="tx1"/>
                </a:solidFill>
                <a:latin typeface="Corbel"/>
                <a:cs typeface="Corbel"/>
              </a:defRPr>
            </a:lvl1pPr>
          </a:lstStyle>
          <a:p>
            <a:pPr marL="40640">
              <a:lnSpc>
                <a:spcPts val="1040"/>
              </a:lnSpc>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0" i="0">
                <a:solidFill>
                  <a:schemeClr val="tx1"/>
                </a:solidFill>
                <a:latin typeface="Corbel"/>
                <a:cs typeface="Corbel"/>
              </a:defRPr>
            </a:lvl1pPr>
          </a:lstStyle>
          <a:p>
            <a:pPr marL="12700">
              <a:lnSpc>
                <a:spcPts val="1040"/>
              </a:lnSpc>
            </a:pPr>
            <a:r>
              <a:rPr dirty="0"/>
              <a:t>Public</a:t>
            </a:r>
            <a:r>
              <a:rPr spc="-5" dirty="0"/>
              <a:t> </a:t>
            </a:r>
            <a:r>
              <a:rPr dirty="0"/>
              <a:t>Works</a:t>
            </a:r>
            <a:r>
              <a:rPr spc="-10" dirty="0"/>
              <a:t> </a:t>
            </a:r>
            <a:r>
              <a:rPr dirty="0"/>
              <a:t>/</a:t>
            </a:r>
            <a:r>
              <a:rPr spc="-40" dirty="0"/>
              <a:t> </a:t>
            </a:r>
            <a:r>
              <a:rPr dirty="0"/>
              <a:t>Facilities</a:t>
            </a:r>
            <a:r>
              <a:rPr spc="5" dirty="0"/>
              <a:t> </a:t>
            </a:r>
            <a:r>
              <a:rPr dirty="0"/>
              <a:t>-</a:t>
            </a:r>
            <a:r>
              <a:rPr spc="-30" dirty="0"/>
              <a:t> </a:t>
            </a:r>
            <a:r>
              <a:rPr dirty="0"/>
              <a:t>2023</a:t>
            </a:r>
            <a:r>
              <a:rPr spc="-25" dirty="0"/>
              <a:t> </a:t>
            </a:r>
            <a:r>
              <a:rPr dirty="0"/>
              <a:t>Budget</a:t>
            </a:r>
            <a:r>
              <a:rPr spc="-20" dirty="0"/>
              <a:t> </a:t>
            </a:r>
            <a:r>
              <a:rPr spc="-10" dirty="0"/>
              <a:t>Presentation</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11/6/2024</a:t>
            </a:fld>
            <a:endParaRPr lang="en-US"/>
          </a:p>
        </p:txBody>
      </p:sp>
      <p:sp>
        <p:nvSpPr>
          <p:cNvPr id="4" name="Holder 4"/>
          <p:cNvSpPr>
            <a:spLocks noGrp="1"/>
          </p:cNvSpPr>
          <p:nvPr>
            <p:ph type="sldNum" sz="quarter" idx="7"/>
          </p:nvPr>
        </p:nvSpPr>
        <p:spPr/>
        <p:txBody>
          <a:bodyPr lIns="0" tIns="0" rIns="0" bIns="0"/>
          <a:lstStyle>
            <a:lvl1pPr>
              <a:defRPr sz="1000" b="0" i="0">
                <a:solidFill>
                  <a:schemeClr val="tx1"/>
                </a:solidFill>
                <a:latin typeface="Corbel"/>
                <a:cs typeface="Corbel"/>
              </a:defRPr>
            </a:lvl1pPr>
          </a:lstStyle>
          <a:p>
            <a:pPr marL="40640">
              <a:lnSpc>
                <a:spcPts val="1040"/>
              </a:lnSpc>
            </a:pPr>
            <a:fld id="{81D60167-4931-47E6-BA6A-407CBD079E47}" type="slidenum">
              <a:rPr spc="-5" dirty="0"/>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2192000" cy="6858000"/>
          </a:xfrm>
          <a:prstGeom prst="rect">
            <a:avLst/>
          </a:prstGeom>
        </p:spPr>
      </p:pic>
      <p:sp>
        <p:nvSpPr>
          <p:cNvPr id="17" name="bg object 17"/>
          <p:cNvSpPr/>
          <p:nvPr/>
        </p:nvSpPr>
        <p:spPr>
          <a:xfrm>
            <a:off x="984496" y="0"/>
            <a:ext cx="1062990" cy="2778760"/>
          </a:xfrm>
          <a:custGeom>
            <a:avLst/>
            <a:gdLst/>
            <a:ahLst/>
            <a:cxnLst/>
            <a:rect l="l" t="t" r="r" b="b"/>
            <a:pathLst>
              <a:path w="1062989" h="2778760">
                <a:moveTo>
                  <a:pt x="1062596" y="0"/>
                </a:moveTo>
                <a:lnTo>
                  <a:pt x="681558" y="0"/>
                </a:lnTo>
                <a:lnTo>
                  <a:pt x="0" y="2687764"/>
                </a:lnTo>
                <a:lnTo>
                  <a:pt x="357238" y="2778252"/>
                </a:lnTo>
                <a:lnTo>
                  <a:pt x="1062596" y="0"/>
                </a:lnTo>
                <a:close/>
              </a:path>
            </a:pathLst>
          </a:custGeom>
          <a:solidFill>
            <a:srgbClr val="2FACEB"/>
          </a:solidFill>
        </p:spPr>
        <p:txBody>
          <a:bodyPr wrap="square" lIns="0" tIns="0" rIns="0" bIns="0" rtlCol="0"/>
          <a:lstStyle/>
          <a:p>
            <a:endParaRPr/>
          </a:p>
        </p:txBody>
      </p:sp>
      <p:sp>
        <p:nvSpPr>
          <p:cNvPr id="18" name="bg object 18"/>
          <p:cNvSpPr/>
          <p:nvPr/>
        </p:nvSpPr>
        <p:spPr>
          <a:xfrm>
            <a:off x="545581" y="0"/>
            <a:ext cx="1035685" cy="2668905"/>
          </a:xfrm>
          <a:custGeom>
            <a:avLst/>
            <a:gdLst/>
            <a:ahLst/>
            <a:cxnLst/>
            <a:rect l="l" t="t" r="r" b="b"/>
            <a:pathLst>
              <a:path w="1035685" h="2668905">
                <a:moveTo>
                  <a:pt x="1035164" y="0"/>
                </a:moveTo>
                <a:lnTo>
                  <a:pt x="652119" y="0"/>
                </a:lnTo>
                <a:lnTo>
                  <a:pt x="0" y="2578049"/>
                </a:lnTo>
                <a:lnTo>
                  <a:pt x="348094" y="2663761"/>
                </a:lnTo>
                <a:lnTo>
                  <a:pt x="357644" y="2668524"/>
                </a:lnTo>
                <a:lnTo>
                  <a:pt x="1035164" y="0"/>
                </a:lnTo>
                <a:close/>
              </a:path>
            </a:pathLst>
          </a:custGeom>
          <a:solidFill>
            <a:srgbClr val="585858"/>
          </a:solidFill>
        </p:spPr>
        <p:txBody>
          <a:bodyPr wrap="square" lIns="0" tIns="0" rIns="0" bIns="0" rtlCol="0"/>
          <a:lstStyle/>
          <a:p>
            <a:endParaRPr/>
          </a:p>
        </p:txBody>
      </p:sp>
      <p:sp>
        <p:nvSpPr>
          <p:cNvPr id="19" name="bg object 19"/>
          <p:cNvSpPr/>
          <p:nvPr/>
        </p:nvSpPr>
        <p:spPr>
          <a:xfrm>
            <a:off x="545594" y="2583179"/>
            <a:ext cx="2694940" cy="4274820"/>
          </a:xfrm>
          <a:custGeom>
            <a:avLst/>
            <a:gdLst/>
            <a:ahLst/>
            <a:cxnLst/>
            <a:rect l="l" t="t" r="r" b="b"/>
            <a:pathLst>
              <a:path w="2694940" h="4274820">
                <a:moveTo>
                  <a:pt x="0" y="0"/>
                </a:moveTo>
                <a:lnTo>
                  <a:pt x="2575344" y="4274820"/>
                </a:lnTo>
                <a:lnTo>
                  <a:pt x="2694432" y="4274820"/>
                </a:lnTo>
                <a:lnTo>
                  <a:pt x="0" y="0"/>
                </a:lnTo>
                <a:close/>
              </a:path>
            </a:pathLst>
          </a:custGeom>
          <a:solidFill>
            <a:srgbClr val="252525"/>
          </a:solidFill>
        </p:spPr>
        <p:txBody>
          <a:bodyPr wrap="square" lIns="0" tIns="0" rIns="0" bIns="0" rtlCol="0"/>
          <a:lstStyle/>
          <a:p>
            <a:endParaRPr/>
          </a:p>
        </p:txBody>
      </p:sp>
      <p:sp>
        <p:nvSpPr>
          <p:cNvPr id="20" name="bg object 20"/>
          <p:cNvSpPr/>
          <p:nvPr/>
        </p:nvSpPr>
        <p:spPr>
          <a:xfrm>
            <a:off x="989077" y="2692907"/>
            <a:ext cx="3331845" cy="4165600"/>
          </a:xfrm>
          <a:custGeom>
            <a:avLst/>
            <a:gdLst/>
            <a:ahLst/>
            <a:cxnLst/>
            <a:rect l="l" t="t" r="r" b="b"/>
            <a:pathLst>
              <a:path w="3331845" h="4165600">
                <a:moveTo>
                  <a:pt x="0" y="0"/>
                </a:moveTo>
                <a:lnTo>
                  <a:pt x="3207664" y="4165091"/>
                </a:lnTo>
                <a:lnTo>
                  <a:pt x="3331464" y="4165091"/>
                </a:lnTo>
                <a:lnTo>
                  <a:pt x="0" y="0"/>
                </a:lnTo>
                <a:close/>
              </a:path>
            </a:pathLst>
          </a:custGeom>
          <a:solidFill>
            <a:srgbClr val="0B5A82"/>
          </a:solidFill>
        </p:spPr>
        <p:txBody>
          <a:bodyPr wrap="square" lIns="0" tIns="0" rIns="0" bIns="0" rtlCol="0"/>
          <a:lstStyle/>
          <a:p>
            <a:endParaRPr/>
          </a:p>
        </p:txBody>
      </p:sp>
      <p:sp>
        <p:nvSpPr>
          <p:cNvPr id="21" name="bg object 21"/>
          <p:cNvSpPr/>
          <p:nvPr/>
        </p:nvSpPr>
        <p:spPr>
          <a:xfrm>
            <a:off x="984503" y="2688339"/>
            <a:ext cx="4577080" cy="4170045"/>
          </a:xfrm>
          <a:custGeom>
            <a:avLst/>
            <a:gdLst/>
            <a:ahLst/>
            <a:cxnLst/>
            <a:rect l="l" t="t" r="r" b="b"/>
            <a:pathLst>
              <a:path w="4577080" h="4170045">
                <a:moveTo>
                  <a:pt x="0" y="0"/>
                </a:moveTo>
                <a:lnTo>
                  <a:pt x="4762" y="4762"/>
                </a:lnTo>
                <a:lnTo>
                  <a:pt x="3336785" y="4169664"/>
                </a:lnTo>
                <a:lnTo>
                  <a:pt x="4576572" y="4169664"/>
                </a:lnTo>
                <a:lnTo>
                  <a:pt x="357174" y="90462"/>
                </a:lnTo>
                <a:lnTo>
                  <a:pt x="0" y="0"/>
                </a:lnTo>
                <a:close/>
              </a:path>
            </a:pathLst>
          </a:custGeom>
          <a:solidFill>
            <a:srgbClr val="1286C3"/>
          </a:solidFill>
        </p:spPr>
        <p:txBody>
          <a:bodyPr wrap="square" lIns="0" tIns="0" rIns="0" bIns="0" rtlCol="0"/>
          <a:lstStyle/>
          <a:p>
            <a:endParaRPr/>
          </a:p>
        </p:txBody>
      </p:sp>
      <p:sp>
        <p:nvSpPr>
          <p:cNvPr id="22" name="bg object 22"/>
          <p:cNvSpPr/>
          <p:nvPr/>
        </p:nvSpPr>
        <p:spPr>
          <a:xfrm>
            <a:off x="545588" y="2578611"/>
            <a:ext cx="3584575" cy="4279900"/>
          </a:xfrm>
          <a:custGeom>
            <a:avLst/>
            <a:gdLst/>
            <a:ahLst/>
            <a:cxnLst/>
            <a:rect l="l" t="t" r="r" b="b"/>
            <a:pathLst>
              <a:path w="3584575" h="4279900">
                <a:moveTo>
                  <a:pt x="0" y="0"/>
                </a:moveTo>
                <a:lnTo>
                  <a:pt x="0" y="4762"/>
                </a:lnTo>
                <a:lnTo>
                  <a:pt x="2693885" y="4279392"/>
                </a:lnTo>
                <a:lnTo>
                  <a:pt x="3584448" y="4279392"/>
                </a:lnTo>
                <a:lnTo>
                  <a:pt x="419087" y="176187"/>
                </a:lnTo>
                <a:lnTo>
                  <a:pt x="361937" y="95237"/>
                </a:lnTo>
                <a:lnTo>
                  <a:pt x="357174" y="90474"/>
                </a:lnTo>
                <a:lnTo>
                  <a:pt x="0" y="0"/>
                </a:lnTo>
                <a:close/>
              </a:path>
            </a:pathLst>
          </a:custGeom>
          <a:solidFill>
            <a:srgbClr val="404040"/>
          </a:solidFill>
        </p:spPr>
        <p:txBody>
          <a:bodyPr wrap="square" lIns="0" tIns="0" rIns="0" bIns="0" rtlCol="0"/>
          <a:lstStyle/>
          <a:p>
            <a:endParaRPr/>
          </a:p>
        </p:txBody>
      </p:sp>
      <p:sp>
        <p:nvSpPr>
          <p:cNvPr id="2" name="Holder 2"/>
          <p:cNvSpPr>
            <a:spLocks noGrp="1"/>
          </p:cNvSpPr>
          <p:nvPr>
            <p:ph type="title"/>
          </p:nvPr>
        </p:nvSpPr>
        <p:spPr>
          <a:xfrm>
            <a:off x="5113417" y="2281449"/>
            <a:ext cx="4205605" cy="939800"/>
          </a:xfrm>
          <a:prstGeom prst="rect">
            <a:avLst/>
          </a:prstGeom>
        </p:spPr>
        <p:txBody>
          <a:bodyPr wrap="square" lIns="0" tIns="0" rIns="0" bIns="0">
            <a:spAutoFit/>
          </a:bodyPr>
          <a:lstStyle>
            <a:lvl1pPr>
              <a:defRPr sz="6000" b="0" i="0">
                <a:solidFill>
                  <a:schemeClr val="tx1"/>
                </a:solidFill>
                <a:latin typeface="Corbel"/>
                <a:cs typeface="Corbel"/>
              </a:defRPr>
            </a:lvl1pPr>
          </a:lstStyle>
          <a:p>
            <a:endParaRPr/>
          </a:p>
        </p:txBody>
      </p:sp>
      <p:sp>
        <p:nvSpPr>
          <p:cNvPr id="3" name="Holder 3"/>
          <p:cNvSpPr>
            <a:spLocks noGrp="1"/>
          </p:cNvSpPr>
          <p:nvPr>
            <p:ph type="body" idx="1"/>
          </p:nvPr>
        </p:nvSpPr>
        <p:spPr>
          <a:xfrm>
            <a:off x="3432699" y="2656099"/>
            <a:ext cx="7577455" cy="141223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5204443" y="6280025"/>
            <a:ext cx="2866666" cy="257135"/>
          </a:xfrm>
          <a:prstGeom prst="rect">
            <a:avLst/>
          </a:prstGeom>
        </p:spPr>
        <p:txBody>
          <a:bodyPr wrap="square" lIns="0" tIns="0" rIns="0" bIns="0">
            <a:spAutoFit/>
          </a:bodyPr>
          <a:lstStyle>
            <a:lvl1pPr>
              <a:defRPr sz="1000" b="0" i="0">
                <a:solidFill>
                  <a:schemeClr val="tx1"/>
                </a:solidFill>
                <a:latin typeface="Corbel"/>
                <a:cs typeface="Corbel"/>
              </a:defRPr>
            </a:lvl1pPr>
          </a:lstStyle>
          <a:p>
            <a:pPr marL="12700">
              <a:lnSpc>
                <a:spcPts val="1040"/>
              </a:lnSpc>
            </a:pPr>
            <a:r>
              <a:rPr dirty="0"/>
              <a:t>Public</a:t>
            </a:r>
            <a:r>
              <a:rPr spc="-5" dirty="0"/>
              <a:t> </a:t>
            </a:r>
            <a:r>
              <a:rPr dirty="0"/>
              <a:t>Works</a:t>
            </a:r>
            <a:r>
              <a:rPr spc="-10" dirty="0"/>
              <a:t> </a:t>
            </a:r>
            <a:r>
              <a:rPr dirty="0"/>
              <a:t>/</a:t>
            </a:r>
            <a:r>
              <a:rPr spc="-40" dirty="0"/>
              <a:t> </a:t>
            </a:r>
            <a:r>
              <a:rPr dirty="0"/>
              <a:t>Facilities</a:t>
            </a:r>
            <a:r>
              <a:rPr spc="5" dirty="0"/>
              <a:t> </a:t>
            </a:r>
            <a:r>
              <a:rPr dirty="0"/>
              <a:t>-</a:t>
            </a:r>
            <a:r>
              <a:rPr spc="-30" dirty="0"/>
              <a:t> </a:t>
            </a:r>
            <a:r>
              <a:rPr dirty="0"/>
              <a:t>2023</a:t>
            </a:r>
            <a:r>
              <a:rPr spc="-25" dirty="0"/>
              <a:t> </a:t>
            </a:r>
            <a:r>
              <a:rPr dirty="0"/>
              <a:t>Budget</a:t>
            </a:r>
            <a:r>
              <a:rPr spc="-20" dirty="0"/>
              <a:t> </a:t>
            </a:r>
            <a:r>
              <a:rPr spc="-10" dirty="0"/>
              <a:t>Presentation</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11/6/2024</a:t>
            </a:fld>
            <a:endParaRPr lang="en-US"/>
          </a:p>
        </p:txBody>
      </p:sp>
      <p:sp>
        <p:nvSpPr>
          <p:cNvPr id="6" name="Holder 6"/>
          <p:cNvSpPr>
            <a:spLocks noGrp="1"/>
          </p:cNvSpPr>
          <p:nvPr>
            <p:ph type="sldNum" sz="quarter" idx="7"/>
          </p:nvPr>
        </p:nvSpPr>
        <p:spPr>
          <a:xfrm>
            <a:off x="11305424" y="6001743"/>
            <a:ext cx="156716" cy="152400"/>
          </a:xfrm>
          <a:prstGeom prst="rect">
            <a:avLst/>
          </a:prstGeom>
        </p:spPr>
        <p:txBody>
          <a:bodyPr wrap="square" lIns="0" tIns="0" rIns="0" bIns="0">
            <a:spAutoFit/>
          </a:bodyPr>
          <a:lstStyle>
            <a:lvl1pPr>
              <a:defRPr sz="1000" b="0" i="0">
                <a:solidFill>
                  <a:schemeClr val="tx1"/>
                </a:solidFill>
                <a:latin typeface="Corbel"/>
                <a:cs typeface="Corbel"/>
              </a:defRPr>
            </a:lvl1pPr>
          </a:lstStyle>
          <a:p>
            <a:pPr marL="40640">
              <a:lnSpc>
                <a:spcPts val="1040"/>
              </a:lnSpc>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31428" y="1924499"/>
            <a:ext cx="1524000" cy="690574"/>
          </a:xfrm>
          <a:prstGeom prst="rect">
            <a:avLst/>
          </a:prstGeom>
        </p:spPr>
        <p:txBody>
          <a:bodyPr vert="horz" wrap="square" lIns="0" tIns="13335" rIns="0" bIns="0" rtlCol="0">
            <a:spAutoFit/>
          </a:bodyPr>
          <a:lstStyle/>
          <a:p>
            <a:pPr marL="12700">
              <a:lnSpc>
                <a:spcPct val="100000"/>
              </a:lnSpc>
              <a:spcBef>
                <a:spcPts val="105"/>
              </a:spcBef>
            </a:pPr>
            <a:r>
              <a:rPr lang="en-US" sz="4400" spc="-95" dirty="0"/>
              <a:t>2025</a:t>
            </a:r>
            <a:endParaRPr sz="4400" dirty="0"/>
          </a:p>
        </p:txBody>
      </p:sp>
      <p:sp>
        <p:nvSpPr>
          <p:cNvPr id="3" name="object 3"/>
          <p:cNvSpPr txBox="1"/>
          <p:nvPr/>
        </p:nvSpPr>
        <p:spPr>
          <a:xfrm>
            <a:off x="4494400" y="2578821"/>
            <a:ext cx="5440045" cy="3336811"/>
          </a:xfrm>
          <a:prstGeom prst="rect">
            <a:avLst/>
          </a:prstGeom>
        </p:spPr>
        <p:txBody>
          <a:bodyPr vert="horz" wrap="square" lIns="0" tIns="12700" rIns="0" bIns="0" rtlCol="0">
            <a:spAutoFit/>
          </a:bodyPr>
          <a:lstStyle/>
          <a:p>
            <a:pPr marL="1905" algn="ctr">
              <a:lnSpc>
                <a:spcPct val="100000"/>
              </a:lnSpc>
              <a:spcBef>
                <a:spcPts val="100"/>
              </a:spcBef>
            </a:pPr>
            <a:r>
              <a:rPr lang="en-US" sz="3600" dirty="0">
                <a:latin typeface="Corbel"/>
                <a:cs typeface="Corbel"/>
              </a:rPr>
              <a:t>FINANCE </a:t>
            </a:r>
            <a:r>
              <a:rPr sz="3600" dirty="0">
                <a:latin typeface="Corbel"/>
                <a:cs typeface="Corbel"/>
              </a:rPr>
              <a:t>BUDGET</a:t>
            </a:r>
            <a:r>
              <a:rPr sz="3600" spc="-5" dirty="0">
                <a:latin typeface="Corbel"/>
                <a:cs typeface="Corbel"/>
              </a:rPr>
              <a:t> </a:t>
            </a:r>
            <a:r>
              <a:rPr sz="3600" spc="-10" dirty="0">
                <a:latin typeface="Corbel"/>
                <a:cs typeface="Corbel"/>
              </a:rPr>
              <a:t>PRESENTATION</a:t>
            </a:r>
            <a:endParaRPr sz="3600" dirty="0">
              <a:latin typeface="Corbel"/>
              <a:cs typeface="Corbel"/>
            </a:endParaRPr>
          </a:p>
          <a:p>
            <a:pPr marL="893444" marR="885190" algn="ctr">
              <a:lnSpc>
                <a:spcPct val="100000"/>
              </a:lnSpc>
            </a:pPr>
            <a:r>
              <a:rPr sz="3600" dirty="0">
                <a:latin typeface="Corbel"/>
                <a:cs typeface="Corbel"/>
              </a:rPr>
              <a:t>November</a:t>
            </a:r>
            <a:r>
              <a:rPr sz="3600" spc="-95" dirty="0">
                <a:latin typeface="Corbel"/>
                <a:cs typeface="Corbel"/>
              </a:rPr>
              <a:t> </a:t>
            </a:r>
            <a:r>
              <a:rPr lang="en-US" sz="3600" spc="-95" dirty="0">
                <a:latin typeface="Corbel"/>
                <a:cs typeface="Corbel"/>
              </a:rPr>
              <a:t>13,2024</a:t>
            </a:r>
            <a:endParaRPr lang="en-US" sz="3600" spc="-10" dirty="0">
              <a:latin typeface="Corbel"/>
              <a:cs typeface="Corbel"/>
            </a:endParaRPr>
          </a:p>
          <a:p>
            <a:pPr marL="893444" marR="885190" algn="ctr">
              <a:lnSpc>
                <a:spcPct val="100000"/>
              </a:lnSpc>
            </a:pPr>
            <a:r>
              <a:rPr lang="en-US" sz="3600" dirty="0">
                <a:latin typeface="Corbel"/>
                <a:cs typeface="Corbel"/>
              </a:rPr>
              <a:t>Eusebia Diggs</a:t>
            </a:r>
            <a:r>
              <a:rPr sz="3600" dirty="0">
                <a:latin typeface="Corbel"/>
                <a:cs typeface="Corbel"/>
              </a:rPr>
              <a:t>,</a:t>
            </a:r>
            <a:r>
              <a:rPr sz="3600" spc="-15" dirty="0">
                <a:latin typeface="Corbel"/>
                <a:cs typeface="Corbel"/>
              </a:rPr>
              <a:t> </a:t>
            </a:r>
            <a:r>
              <a:rPr sz="3600" dirty="0">
                <a:latin typeface="Corbel"/>
                <a:cs typeface="Corbel"/>
              </a:rPr>
              <a:t>Director</a:t>
            </a:r>
            <a:r>
              <a:rPr sz="3600" spc="-20" dirty="0">
                <a:latin typeface="Corbel"/>
                <a:cs typeface="Corbel"/>
              </a:rPr>
              <a:t> </a:t>
            </a:r>
            <a:r>
              <a:rPr lang="en-US" sz="3600" spc="-25" dirty="0">
                <a:latin typeface="Corbel"/>
                <a:cs typeface="Corbel"/>
              </a:rPr>
              <a:t>Finance/CFO</a:t>
            </a:r>
            <a:endParaRPr sz="3600" dirty="0">
              <a:latin typeface="Corbel"/>
              <a:cs typeface="Corbel"/>
            </a:endParaRPr>
          </a:p>
        </p:txBody>
      </p:sp>
      <p:pic>
        <p:nvPicPr>
          <p:cNvPr id="4" name="object 4"/>
          <p:cNvPicPr/>
          <p:nvPr/>
        </p:nvPicPr>
        <p:blipFill>
          <a:blip r:embed="rId2" cstate="print"/>
          <a:stretch>
            <a:fillRect/>
          </a:stretch>
        </p:blipFill>
        <p:spPr>
          <a:xfrm>
            <a:off x="4690872" y="158495"/>
            <a:ext cx="5049011" cy="1744967"/>
          </a:xfrm>
          <a:prstGeom prst="rect">
            <a:avLst/>
          </a:prstGeom>
        </p:spPr>
      </p:pic>
      <p:sp>
        <p:nvSpPr>
          <p:cNvPr id="5" name="object 5"/>
          <p:cNvSpPr txBox="1"/>
          <p:nvPr/>
        </p:nvSpPr>
        <p:spPr>
          <a:xfrm>
            <a:off x="5411136" y="6001743"/>
            <a:ext cx="2707640" cy="130036"/>
          </a:xfrm>
          <a:prstGeom prst="rect">
            <a:avLst/>
          </a:prstGeom>
        </p:spPr>
        <p:txBody>
          <a:bodyPr vert="horz" wrap="square" lIns="0" tIns="0" rIns="0" bIns="0" rtlCol="0">
            <a:spAutoFit/>
          </a:bodyPr>
          <a:lstStyle/>
          <a:p>
            <a:pPr marL="12700">
              <a:lnSpc>
                <a:spcPts val="1040"/>
              </a:lnSpc>
            </a:pPr>
            <a:r>
              <a:rPr lang="en-US" sz="1000" dirty="0">
                <a:latin typeface="Corbel"/>
                <a:cs typeface="Corbel"/>
              </a:rPr>
              <a:t>Finance Department</a:t>
            </a:r>
            <a:r>
              <a:rPr sz="1000" dirty="0">
                <a:latin typeface="Corbel"/>
                <a:cs typeface="Corbel"/>
              </a:rPr>
              <a:t>-</a:t>
            </a:r>
            <a:r>
              <a:rPr sz="1000" spc="-30" dirty="0">
                <a:latin typeface="Corbel"/>
                <a:cs typeface="Corbel"/>
              </a:rPr>
              <a:t> </a:t>
            </a:r>
            <a:r>
              <a:rPr sz="1000" dirty="0">
                <a:latin typeface="Corbel"/>
                <a:cs typeface="Corbel"/>
              </a:rPr>
              <a:t>202</a:t>
            </a:r>
            <a:r>
              <a:rPr lang="en-US" sz="1000" dirty="0">
                <a:latin typeface="Corbel"/>
                <a:cs typeface="Corbel"/>
              </a:rPr>
              <a:t>5</a:t>
            </a:r>
            <a:r>
              <a:rPr sz="1000" spc="-25" dirty="0">
                <a:latin typeface="Corbel"/>
                <a:cs typeface="Corbel"/>
              </a:rPr>
              <a:t> </a:t>
            </a:r>
            <a:r>
              <a:rPr sz="1000" dirty="0">
                <a:latin typeface="Corbel"/>
                <a:cs typeface="Corbel"/>
              </a:rPr>
              <a:t>Budget</a:t>
            </a:r>
            <a:r>
              <a:rPr sz="1000" spc="-20" dirty="0">
                <a:latin typeface="Corbel"/>
                <a:cs typeface="Corbel"/>
              </a:rPr>
              <a:t> </a:t>
            </a:r>
            <a:r>
              <a:rPr sz="1000" spc="-10" dirty="0">
                <a:latin typeface="Corbel"/>
                <a:cs typeface="Corbel"/>
              </a:rPr>
              <a:t>Presentation</a:t>
            </a:r>
            <a:endParaRPr sz="1000" dirty="0">
              <a:latin typeface="Corbel"/>
              <a:cs typeface="Corbel"/>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40640">
              <a:lnSpc>
                <a:spcPts val="1040"/>
              </a:lnSpc>
            </a:pPr>
            <a:fld id="{81D60167-4931-47E6-BA6A-407CBD079E47}" type="slidenum">
              <a:rPr lang="en-US" spc="-5" smtClean="0"/>
              <a:t>1</a:t>
            </a:fld>
            <a:endParaRPr lang="en-US" spc="-5"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76144979"/>
              </p:ext>
            </p:extLst>
          </p:nvPr>
        </p:nvGraphicFramePr>
        <p:xfrm>
          <a:off x="3675132" y="326839"/>
          <a:ext cx="7585708" cy="1072515"/>
        </p:xfrm>
        <a:graphic>
          <a:graphicData uri="http://schemas.openxmlformats.org/drawingml/2006/table">
            <a:tbl>
              <a:tblPr firstRow="1" bandRow="1">
                <a:tableStyleId>{2D5ABB26-0587-4C30-8999-92F81FD0307C}</a:tableStyleId>
              </a:tblPr>
              <a:tblGrid>
                <a:gridCol w="3500754">
                  <a:extLst>
                    <a:ext uri="{9D8B030D-6E8A-4147-A177-3AD203B41FA5}">
                      <a16:colId xmlns:a16="http://schemas.microsoft.com/office/drawing/2014/main" val="20000"/>
                    </a:ext>
                  </a:extLst>
                </a:gridCol>
                <a:gridCol w="2333625">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36929">
                  <a:extLst>
                    <a:ext uri="{9D8B030D-6E8A-4147-A177-3AD203B41FA5}">
                      <a16:colId xmlns:a16="http://schemas.microsoft.com/office/drawing/2014/main" val="20003"/>
                    </a:ext>
                  </a:extLst>
                </a:gridCol>
              </a:tblGrid>
              <a:tr h="254000">
                <a:tc>
                  <a:txBody>
                    <a:bodyPr/>
                    <a:lstStyle/>
                    <a:p>
                      <a:pPr>
                        <a:lnSpc>
                          <a:spcPts val="1695"/>
                        </a:lnSpc>
                      </a:pPr>
                      <a:r>
                        <a:rPr lang="en-US" sz="2000" b="1" dirty="0">
                          <a:latin typeface="Calibri"/>
                          <a:cs typeface="Calibri"/>
                        </a:rPr>
                        <a:t>Tax Office</a:t>
                      </a:r>
                      <a:endParaRPr sz="2000" dirty="0">
                        <a:latin typeface="Calibri"/>
                        <a:cs typeface="Calibri"/>
                      </a:endParaRPr>
                    </a:p>
                  </a:txBody>
                  <a:tcPr marL="0" marR="0" marT="0" marB="0">
                    <a:lnB w="19050">
                      <a:solidFill>
                        <a:srgbClr val="000000"/>
                      </a:solidFill>
                      <a:prstDash val="solid"/>
                    </a:lnB>
                  </a:tcPr>
                </a:tc>
                <a:tc>
                  <a:txBody>
                    <a:bodyPr/>
                    <a:lstStyle/>
                    <a:p>
                      <a:pPr marL="1527810">
                        <a:lnSpc>
                          <a:spcPts val="1695"/>
                        </a:lnSpc>
                      </a:pPr>
                      <a:r>
                        <a:rPr sz="2000" b="1" spc="-20" dirty="0">
                          <a:latin typeface="Calibri"/>
                          <a:cs typeface="Calibri"/>
                        </a:rPr>
                        <a:t>202</a:t>
                      </a:r>
                      <a:r>
                        <a:rPr lang="en-US" sz="2000" b="1" spc="-20" dirty="0">
                          <a:latin typeface="Calibri"/>
                          <a:cs typeface="Calibri"/>
                        </a:rPr>
                        <a:t>3</a:t>
                      </a:r>
                      <a:endParaRPr sz="2000" dirty="0">
                        <a:latin typeface="Calibri"/>
                        <a:cs typeface="Calibri"/>
                      </a:endParaRPr>
                    </a:p>
                  </a:txBody>
                  <a:tcPr marL="0" marR="0" marT="0" marB="0">
                    <a:lnB w="19050">
                      <a:solidFill>
                        <a:srgbClr val="000000"/>
                      </a:solidFill>
                      <a:prstDash val="solid"/>
                    </a:lnB>
                  </a:tcPr>
                </a:tc>
                <a:tc>
                  <a:txBody>
                    <a:bodyPr/>
                    <a:lstStyle/>
                    <a:p>
                      <a:pPr marL="109220">
                        <a:lnSpc>
                          <a:spcPts val="1695"/>
                        </a:lnSpc>
                      </a:pPr>
                      <a:r>
                        <a:rPr sz="2000" b="1" spc="-20" dirty="0">
                          <a:latin typeface="Calibri"/>
                          <a:cs typeface="Calibri"/>
                        </a:rPr>
                        <a:t>202</a:t>
                      </a:r>
                      <a:r>
                        <a:rPr lang="en-US" sz="2000" b="1" spc="-20" dirty="0">
                          <a:latin typeface="Calibri"/>
                          <a:cs typeface="Calibri"/>
                        </a:rPr>
                        <a:t>4</a:t>
                      </a:r>
                      <a:endParaRPr sz="2000" dirty="0">
                        <a:latin typeface="Calibri"/>
                        <a:cs typeface="Calibri"/>
                      </a:endParaRPr>
                    </a:p>
                  </a:txBody>
                  <a:tcPr marL="0" marR="0" marT="0" marB="0">
                    <a:lnB w="19050">
                      <a:solidFill>
                        <a:srgbClr val="000000"/>
                      </a:solidFill>
                      <a:prstDash val="solid"/>
                    </a:lnB>
                  </a:tcPr>
                </a:tc>
                <a:tc>
                  <a:txBody>
                    <a:bodyPr/>
                    <a:lstStyle/>
                    <a:p>
                      <a:pPr marL="109220">
                        <a:lnSpc>
                          <a:spcPts val="1695"/>
                        </a:lnSpc>
                      </a:pPr>
                      <a:r>
                        <a:rPr sz="2000" b="1" spc="-20" dirty="0">
                          <a:latin typeface="Calibri"/>
                          <a:cs typeface="Calibri"/>
                        </a:rPr>
                        <a:t>202</a:t>
                      </a:r>
                      <a:r>
                        <a:rPr lang="en-US" sz="2000" b="1" spc="-20" dirty="0">
                          <a:latin typeface="Calibri"/>
                          <a:cs typeface="Calibri"/>
                        </a:rPr>
                        <a:t>5</a:t>
                      </a:r>
                      <a:endParaRPr sz="2000" dirty="0">
                        <a:latin typeface="Calibri"/>
                        <a:cs typeface="Calibri"/>
                      </a:endParaRPr>
                    </a:p>
                  </a:txBody>
                  <a:tcPr marL="0" marR="0" marT="0" marB="0">
                    <a:lnB w="19050">
                      <a:solidFill>
                        <a:srgbClr val="000000"/>
                      </a:solidFill>
                      <a:prstDash val="solid"/>
                    </a:lnB>
                  </a:tcPr>
                </a:tc>
                <a:extLst>
                  <a:ext uri="{0D108BD9-81ED-4DB2-BD59-A6C34878D82A}">
                    <a16:rowId xmlns:a16="http://schemas.microsoft.com/office/drawing/2014/main" val="10000"/>
                  </a:ext>
                </a:extLst>
              </a:tr>
              <a:tr h="789940">
                <a:tc>
                  <a:txBody>
                    <a:bodyPr/>
                    <a:lstStyle/>
                    <a:p>
                      <a:pPr>
                        <a:lnSpc>
                          <a:spcPct val="100000"/>
                        </a:lnSpc>
                        <a:spcBef>
                          <a:spcPts val="1075"/>
                        </a:spcBef>
                      </a:pPr>
                      <a:r>
                        <a:rPr lang="en-US" sz="1800" b="1" u="sng" dirty="0">
                          <a:uFill>
                            <a:solidFill>
                              <a:srgbClr val="000000"/>
                            </a:solidFill>
                          </a:uFill>
                          <a:latin typeface="Calibri"/>
                          <a:cs typeface="Calibri"/>
                        </a:rPr>
                        <a:t>Awards &amp; Dues</a:t>
                      </a:r>
                      <a:endParaRPr sz="1800" dirty="0">
                        <a:latin typeface="Calibri"/>
                        <a:cs typeface="Calibri"/>
                      </a:endParaRPr>
                    </a:p>
                    <a:p>
                      <a:pPr>
                        <a:lnSpc>
                          <a:spcPts val="2150"/>
                        </a:lnSpc>
                        <a:spcBef>
                          <a:spcPts val="944"/>
                        </a:spcBef>
                      </a:pPr>
                      <a:r>
                        <a:rPr lang="en-US" sz="1800" spc="-10" dirty="0">
                          <a:latin typeface="Calibri"/>
                          <a:cs typeface="Calibri"/>
                        </a:rPr>
                        <a:t>5-01-20-145-000-021</a:t>
                      </a:r>
                      <a:endParaRPr sz="1800" dirty="0">
                        <a:latin typeface="Calibri"/>
                        <a:cs typeface="Calibri"/>
                      </a:endParaRPr>
                    </a:p>
                  </a:txBody>
                  <a:tcPr marL="0" marR="0" marT="136525"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528445">
                        <a:lnSpc>
                          <a:spcPts val="2150"/>
                        </a:lnSpc>
                      </a:pPr>
                      <a:r>
                        <a:rPr sz="1800" spc="-10" dirty="0">
                          <a:latin typeface="Calibri"/>
                          <a:cs typeface="Calibri"/>
                        </a:rPr>
                        <a:t>$</a:t>
                      </a:r>
                      <a:r>
                        <a:rPr lang="en-US" sz="1800" spc="-10" dirty="0">
                          <a:latin typeface="Calibri"/>
                          <a:cs typeface="Calibri"/>
                        </a:rPr>
                        <a:t>300</a:t>
                      </a:r>
                      <a:endParaRPr sz="1800" dirty="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09220">
                        <a:lnSpc>
                          <a:spcPts val="2150"/>
                        </a:lnSpc>
                      </a:pPr>
                      <a:r>
                        <a:rPr sz="1800" spc="-10" dirty="0">
                          <a:latin typeface="Calibri"/>
                          <a:cs typeface="Calibri"/>
                        </a:rPr>
                        <a:t>$</a:t>
                      </a:r>
                      <a:r>
                        <a:rPr lang="en-US" sz="1800" spc="-10" dirty="0">
                          <a:latin typeface="Calibri"/>
                          <a:cs typeface="Calibri"/>
                        </a:rPr>
                        <a:t>150</a:t>
                      </a:r>
                      <a:endParaRPr sz="1800" dirty="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09220">
                        <a:lnSpc>
                          <a:spcPts val="2150"/>
                        </a:lnSpc>
                      </a:pPr>
                      <a:r>
                        <a:rPr sz="1800" b="1" spc="-10" dirty="0">
                          <a:latin typeface="Calibri"/>
                          <a:cs typeface="Calibri"/>
                        </a:rPr>
                        <a:t>$</a:t>
                      </a:r>
                      <a:r>
                        <a:rPr lang="en-US" sz="1800" b="1" spc="-10" dirty="0">
                          <a:latin typeface="Calibri"/>
                          <a:cs typeface="Calibri"/>
                        </a:rPr>
                        <a:t>2</a:t>
                      </a:r>
                      <a:r>
                        <a:rPr sz="1800" b="1" spc="-10" dirty="0">
                          <a:latin typeface="Calibri"/>
                          <a:cs typeface="Calibri"/>
                        </a:rPr>
                        <a:t>00</a:t>
                      </a:r>
                      <a:endParaRPr sz="1800" dirty="0">
                        <a:latin typeface="Calibri"/>
                        <a:cs typeface="Calibri"/>
                      </a:endParaRPr>
                    </a:p>
                  </a:txBody>
                  <a:tcPr marL="0" marR="0" marT="0" marB="0">
                    <a:lnT w="19050">
                      <a:solidFill>
                        <a:srgbClr val="000000"/>
                      </a:solidFill>
                      <a:prstDash val="solid"/>
                    </a:lnT>
                  </a:tcPr>
                </a:tc>
                <a:extLst>
                  <a:ext uri="{0D108BD9-81ED-4DB2-BD59-A6C34878D82A}">
                    <a16:rowId xmlns:a16="http://schemas.microsoft.com/office/drawing/2014/main" val="10001"/>
                  </a:ext>
                </a:extLst>
              </a:tr>
            </a:tbl>
          </a:graphicData>
        </a:graphic>
      </p:graphicFrame>
      <p:sp>
        <p:nvSpPr>
          <p:cNvPr id="6" name="object 6"/>
          <p:cNvSpPr txBox="1">
            <a:spLocks noGrp="1"/>
          </p:cNvSpPr>
          <p:nvPr>
            <p:ph type="ftr" sz="quarter" idx="5"/>
          </p:nvPr>
        </p:nvSpPr>
        <p:spPr>
          <a:xfrm>
            <a:off x="5204443" y="6280025"/>
            <a:ext cx="2866666" cy="235793"/>
          </a:xfrm>
          <a:prstGeom prst="rect">
            <a:avLst/>
          </a:prstGeom>
        </p:spPr>
        <p:txBody>
          <a:bodyPr vert="horz" wrap="square" lIns="0" tIns="104735" rIns="0" bIns="0" rtlCol="0">
            <a:spAutoFit/>
          </a:bodyPr>
          <a:lstStyle/>
          <a:p>
            <a:pPr marL="171450">
              <a:lnSpc>
                <a:spcPts val="1040"/>
              </a:lnSpc>
            </a:pPr>
            <a:r>
              <a:rPr lang="en-US" dirty="0"/>
              <a:t>Tax Office</a:t>
            </a:r>
            <a:r>
              <a:rPr dirty="0"/>
              <a:t>-</a:t>
            </a:r>
            <a:r>
              <a:rPr spc="-30" dirty="0"/>
              <a:t> </a:t>
            </a:r>
            <a:r>
              <a:rPr dirty="0"/>
              <a:t>202</a:t>
            </a:r>
            <a:r>
              <a:rPr lang="en-US" dirty="0"/>
              <a:t>5 </a:t>
            </a:r>
            <a:r>
              <a:rPr dirty="0"/>
              <a:t>Budget</a:t>
            </a:r>
            <a:r>
              <a:rPr spc="-20" dirty="0"/>
              <a:t> </a:t>
            </a:r>
            <a:r>
              <a:rPr spc="-10" dirty="0"/>
              <a:t>Presentation</a:t>
            </a:r>
          </a:p>
        </p:txBody>
      </p:sp>
      <p:sp>
        <p:nvSpPr>
          <p:cNvPr id="3" name="object 3"/>
          <p:cNvSpPr txBox="1">
            <a:spLocks noGrp="1"/>
          </p:cNvSpPr>
          <p:nvPr>
            <p:ph type="title"/>
          </p:nvPr>
        </p:nvSpPr>
        <p:spPr>
          <a:xfrm>
            <a:off x="3662432" y="1451348"/>
            <a:ext cx="7561580" cy="296043"/>
          </a:xfrm>
          <a:prstGeom prst="rect">
            <a:avLst/>
          </a:prstGeom>
        </p:spPr>
        <p:txBody>
          <a:bodyPr vert="horz" wrap="square" lIns="0" tIns="12700" rIns="0" bIns="0" rtlCol="0">
            <a:spAutoFit/>
          </a:bodyPr>
          <a:lstStyle/>
          <a:p>
            <a:pPr marL="12700" marR="5080">
              <a:lnSpc>
                <a:spcPct val="106700"/>
              </a:lnSpc>
              <a:spcBef>
                <a:spcPts val="100"/>
              </a:spcBef>
            </a:pPr>
            <a:r>
              <a:rPr lang="en-US" sz="1800" dirty="0">
                <a:latin typeface="Calibri"/>
                <a:cs typeface="Calibri"/>
              </a:rPr>
              <a:t>TCTA membership for the Tax Collector</a:t>
            </a:r>
            <a:endParaRPr sz="1800" dirty="0">
              <a:latin typeface="Calibri"/>
              <a:cs typeface="Calibri"/>
            </a:endParaRPr>
          </a:p>
        </p:txBody>
      </p:sp>
      <p:sp>
        <p:nvSpPr>
          <p:cNvPr id="4" name="object 4"/>
          <p:cNvSpPr txBox="1"/>
          <p:nvPr/>
        </p:nvSpPr>
        <p:spPr>
          <a:xfrm>
            <a:off x="3662432" y="2035118"/>
            <a:ext cx="7731125" cy="2696957"/>
          </a:xfrm>
          <a:prstGeom prst="rect">
            <a:avLst/>
          </a:prstGeom>
        </p:spPr>
        <p:txBody>
          <a:bodyPr vert="horz" wrap="square" lIns="0" tIns="134620" rIns="0" bIns="0" rtlCol="0">
            <a:spAutoFit/>
          </a:bodyPr>
          <a:lstStyle/>
          <a:p>
            <a:pPr marL="12700">
              <a:lnSpc>
                <a:spcPct val="100000"/>
              </a:lnSpc>
              <a:spcBef>
                <a:spcPts val="1060"/>
              </a:spcBef>
            </a:pPr>
            <a:r>
              <a:rPr lang="en-US" sz="1800" b="1" u="sng" dirty="0">
                <a:uFill>
                  <a:solidFill>
                    <a:srgbClr val="000000"/>
                  </a:solidFill>
                </a:uFill>
                <a:latin typeface="Calibri"/>
                <a:cs typeface="Calibri"/>
              </a:rPr>
              <a:t>Printing</a:t>
            </a:r>
            <a:endParaRPr sz="1800" dirty="0">
              <a:latin typeface="Calibri"/>
              <a:cs typeface="Calibri"/>
            </a:endParaRPr>
          </a:p>
          <a:p>
            <a:pPr marL="12700">
              <a:lnSpc>
                <a:spcPct val="100000"/>
              </a:lnSpc>
              <a:spcBef>
                <a:spcPts val="960"/>
              </a:spcBef>
              <a:tabLst>
                <a:tab pos="5041265" algn="l"/>
                <a:tab pos="5955665" algn="l"/>
                <a:tab pos="6870065" algn="l"/>
              </a:tabLst>
            </a:pPr>
            <a:r>
              <a:rPr lang="en-US" spc="-10" dirty="0">
                <a:latin typeface="Calibri"/>
                <a:cs typeface="Calibri"/>
              </a:rPr>
              <a:t>5-01-20-145-000-024</a:t>
            </a:r>
            <a:r>
              <a:rPr sz="1800" dirty="0">
                <a:latin typeface="Calibri"/>
                <a:cs typeface="Calibri"/>
              </a:rPr>
              <a:t>	</a:t>
            </a:r>
            <a:r>
              <a:rPr sz="1800" spc="-10" dirty="0">
                <a:latin typeface="Calibri"/>
                <a:cs typeface="Calibri"/>
              </a:rPr>
              <a:t>$</a:t>
            </a:r>
            <a:r>
              <a:rPr lang="en-US" spc="-10" dirty="0">
                <a:latin typeface="Calibri"/>
                <a:cs typeface="Calibri"/>
              </a:rPr>
              <a:t>10</a:t>
            </a:r>
            <a:r>
              <a:rPr lang="en-US" sz="1800" spc="-10" dirty="0">
                <a:latin typeface="Calibri"/>
                <a:cs typeface="Calibri"/>
              </a:rPr>
              <a:t>00</a:t>
            </a:r>
            <a:r>
              <a:rPr sz="1800" dirty="0">
                <a:latin typeface="Calibri"/>
                <a:cs typeface="Calibri"/>
              </a:rPr>
              <a:t>	</a:t>
            </a:r>
            <a:r>
              <a:rPr sz="1800" spc="-10" dirty="0">
                <a:latin typeface="Calibri"/>
                <a:cs typeface="Calibri"/>
              </a:rPr>
              <a:t>$</a:t>
            </a:r>
            <a:r>
              <a:rPr lang="en-US" spc="-10" dirty="0">
                <a:latin typeface="Calibri"/>
                <a:cs typeface="Calibri"/>
              </a:rPr>
              <a:t>9</a:t>
            </a:r>
            <a:r>
              <a:rPr sz="1800" spc="-10" dirty="0">
                <a:latin typeface="Calibri"/>
                <a:cs typeface="Calibri"/>
              </a:rPr>
              <a:t>000</a:t>
            </a:r>
            <a:r>
              <a:rPr sz="1800" dirty="0">
                <a:latin typeface="Calibri"/>
                <a:cs typeface="Calibri"/>
              </a:rPr>
              <a:t>	</a:t>
            </a:r>
            <a:r>
              <a:rPr sz="1800" b="1" spc="-10" dirty="0">
                <a:latin typeface="Calibri"/>
                <a:cs typeface="Calibri"/>
              </a:rPr>
              <a:t>$</a:t>
            </a:r>
            <a:r>
              <a:rPr lang="en-US" b="1" spc="-10" dirty="0">
                <a:latin typeface="Calibri"/>
                <a:cs typeface="Calibri"/>
              </a:rPr>
              <a:t>5</a:t>
            </a:r>
            <a:r>
              <a:rPr sz="1800" b="1" spc="-10" dirty="0">
                <a:latin typeface="Calibri"/>
                <a:cs typeface="Calibri"/>
              </a:rPr>
              <a:t>000</a:t>
            </a:r>
            <a:endParaRPr sz="1800" dirty="0">
              <a:latin typeface="Calibri"/>
              <a:cs typeface="Calibri"/>
            </a:endParaRPr>
          </a:p>
          <a:p>
            <a:pPr marL="12700" marR="351155">
              <a:lnSpc>
                <a:spcPct val="107300"/>
              </a:lnSpc>
              <a:spcBef>
                <a:spcPts val="790"/>
              </a:spcBef>
            </a:pPr>
            <a:r>
              <a:rPr lang="en-US" sz="1800" dirty="0">
                <a:latin typeface="Calibri"/>
                <a:cs typeface="Calibri"/>
              </a:rPr>
              <a:t>ROK Industries, Doug Wilson &amp; Bittner Industries(printing of the tax bills, window envelops &amp; tax sale document</a:t>
            </a:r>
            <a:endParaRPr sz="1800" dirty="0">
              <a:latin typeface="Calibri"/>
              <a:cs typeface="Calibri"/>
            </a:endParaRPr>
          </a:p>
          <a:p>
            <a:pPr marL="12700">
              <a:lnSpc>
                <a:spcPct val="100000"/>
              </a:lnSpc>
              <a:spcBef>
                <a:spcPts val="950"/>
              </a:spcBef>
            </a:pPr>
            <a:r>
              <a:rPr lang="en-US" sz="1800" b="1" u="sng" spc="-10" dirty="0">
                <a:uFill>
                  <a:solidFill>
                    <a:srgbClr val="000000"/>
                  </a:solidFill>
                </a:uFill>
                <a:latin typeface="Calibri"/>
                <a:cs typeface="Calibri"/>
              </a:rPr>
              <a:t>Advertising</a:t>
            </a:r>
            <a:endParaRPr sz="1800" dirty="0">
              <a:latin typeface="Calibri"/>
              <a:cs typeface="Calibri"/>
            </a:endParaRPr>
          </a:p>
          <a:p>
            <a:pPr marL="12700">
              <a:lnSpc>
                <a:spcPct val="100000"/>
              </a:lnSpc>
              <a:spcBef>
                <a:spcPts val="944"/>
              </a:spcBef>
              <a:tabLst>
                <a:tab pos="5041265" algn="l"/>
                <a:tab pos="5955665" algn="l"/>
                <a:tab pos="6870065" algn="l"/>
              </a:tabLst>
            </a:pPr>
            <a:r>
              <a:rPr lang="en-US" spc="-10" dirty="0">
                <a:latin typeface="Calibri"/>
                <a:cs typeface="Calibri"/>
              </a:rPr>
              <a:t>5-01-20-145-000-027</a:t>
            </a:r>
            <a:r>
              <a:rPr sz="1800" dirty="0">
                <a:latin typeface="Calibri"/>
                <a:cs typeface="Calibri"/>
              </a:rPr>
              <a:t>	</a:t>
            </a:r>
            <a:r>
              <a:rPr sz="1800" spc="-10" dirty="0">
                <a:latin typeface="Calibri"/>
                <a:cs typeface="Calibri"/>
              </a:rPr>
              <a:t>$</a:t>
            </a:r>
            <a:r>
              <a:rPr lang="en-US" spc="-10" dirty="0">
                <a:latin typeface="Calibri"/>
                <a:cs typeface="Calibri"/>
              </a:rPr>
              <a:t>200</a:t>
            </a:r>
            <a:r>
              <a:rPr sz="1800" dirty="0">
                <a:latin typeface="Calibri"/>
                <a:cs typeface="Calibri"/>
              </a:rPr>
              <a:t>	</a:t>
            </a:r>
            <a:r>
              <a:rPr sz="1800" spc="-10" dirty="0">
                <a:latin typeface="Calibri"/>
                <a:cs typeface="Calibri"/>
              </a:rPr>
              <a:t>$</a:t>
            </a:r>
            <a:r>
              <a:rPr lang="en-US" sz="1800" spc="-10" dirty="0">
                <a:latin typeface="Calibri"/>
                <a:cs typeface="Calibri"/>
              </a:rPr>
              <a:t>0</a:t>
            </a:r>
            <a:r>
              <a:rPr sz="1800" dirty="0">
                <a:latin typeface="Calibri"/>
                <a:cs typeface="Calibri"/>
              </a:rPr>
              <a:t>	</a:t>
            </a:r>
            <a:r>
              <a:rPr sz="1800" b="1" spc="-10" dirty="0">
                <a:latin typeface="Calibri"/>
                <a:cs typeface="Calibri"/>
              </a:rPr>
              <a:t>$</a:t>
            </a:r>
            <a:r>
              <a:rPr lang="en-US" b="1" spc="-10" dirty="0">
                <a:latin typeface="Calibri"/>
                <a:cs typeface="Calibri"/>
              </a:rPr>
              <a:t>80</a:t>
            </a:r>
            <a:r>
              <a:rPr lang="en-US" sz="1800" b="1" spc="-10" dirty="0">
                <a:latin typeface="Calibri"/>
                <a:cs typeface="Calibri"/>
              </a:rPr>
              <a:t>00</a:t>
            </a:r>
            <a:endParaRPr sz="1800" dirty="0">
              <a:latin typeface="Calibri"/>
              <a:cs typeface="Calibri"/>
            </a:endParaRPr>
          </a:p>
          <a:p>
            <a:pPr marL="12700" marR="5080">
              <a:lnSpc>
                <a:spcPct val="107300"/>
              </a:lnSpc>
              <a:spcBef>
                <a:spcPts val="790"/>
              </a:spcBef>
            </a:pPr>
            <a:r>
              <a:rPr lang="en-US" sz="1800" dirty="0">
                <a:latin typeface="Calibri"/>
                <a:cs typeface="Calibri"/>
              </a:rPr>
              <a:t>Tax sale Advertisement cost</a:t>
            </a:r>
            <a:endParaRPr sz="1800" dirty="0">
              <a:latin typeface="Calibri"/>
              <a:cs typeface="Calibri"/>
            </a:endParaRPr>
          </a:p>
        </p:txBody>
      </p:sp>
    </p:spTree>
    <p:extLst>
      <p:ext uri="{BB962C8B-B14F-4D97-AF65-F5344CB8AC3E}">
        <p14:creationId xmlns:p14="http://schemas.microsoft.com/office/powerpoint/2010/main" val="2573643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63433724"/>
              </p:ext>
            </p:extLst>
          </p:nvPr>
        </p:nvGraphicFramePr>
        <p:xfrm>
          <a:off x="3675132" y="326839"/>
          <a:ext cx="7585708" cy="1072515"/>
        </p:xfrm>
        <a:graphic>
          <a:graphicData uri="http://schemas.openxmlformats.org/drawingml/2006/table">
            <a:tbl>
              <a:tblPr firstRow="1" bandRow="1">
                <a:tableStyleId>{2D5ABB26-0587-4C30-8999-92F81FD0307C}</a:tableStyleId>
              </a:tblPr>
              <a:tblGrid>
                <a:gridCol w="3500754">
                  <a:extLst>
                    <a:ext uri="{9D8B030D-6E8A-4147-A177-3AD203B41FA5}">
                      <a16:colId xmlns:a16="http://schemas.microsoft.com/office/drawing/2014/main" val="20000"/>
                    </a:ext>
                  </a:extLst>
                </a:gridCol>
                <a:gridCol w="2333625">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36929">
                  <a:extLst>
                    <a:ext uri="{9D8B030D-6E8A-4147-A177-3AD203B41FA5}">
                      <a16:colId xmlns:a16="http://schemas.microsoft.com/office/drawing/2014/main" val="20003"/>
                    </a:ext>
                  </a:extLst>
                </a:gridCol>
              </a:tblGrid>
              <a:tr h="254000">
                <a:tc>
                  <a:txBody>
                    <a:bodyPr/>
                    <a:lstStyle/>
                    <a:p>
                      <a:pPr>
                        <a:lnSpc>
                          <a:spcPts val="1695"/>
                        </a:lnSpc>
                      </a:pPr>
                      <a:r>
                        <a:rPr lang="en-US" sz="2000" b="1" dirty="0">
                          <a:latin typeface="Calibri"/>
                          <a:cs typeface="Calibri"/>
                        </a:rPr>
                        <a:t>Tax Office</a:t>
                      </a:r>
                      <a:endParaRPr sz="2000" dirty="0">
                        <a:latin typeface="Calibri"/>
                        <a:cs typeface="Calibri"/>
                      </a:endParaRPr>
                    </a:p>
                  </a:txBody>
                  <a:tcPr marL="0" marR="0" marT="0" marB="0">
                    <a:lnB w="19050">
                      <a:solidFill>
                        <a:srgbClr val="000000"/>
                      </a:solidFill>
                      <a:prstDash val="solid"/>
                    </a:lnB>
                  </a:tcPr>
                </a:tc>
                <a:tc>
                  <a:txBody>
                    <a:bodyPr/>
                    <a:lstStyle/>
                    <a:p>
                      <a:pPr marL="1527810">
                        <a:lnSpc>
                          <a:spcPts val="1695"/>
                        </a:lnSpc>
                      </a:pPr>
                      <a:r>
                        <a:rPr sz="2000" b="1" spc="-20" dirty="0">
                          <a:latin typeface="Calibri"/>
                          <a:cs typeface="Calibri"/>
                        </a:rPr>
                        <a:t>202</a:t>
                      </a:r>
                      <a:r>
                        <a:rPr lang="en-US" sz="2000" b="1" spc="-20" dirty="0">
                          <a:latin typeface="Calibri"/>
                          <a:cs typeface="Calibri"/>
                        </a:rPr>
                        <a:t>2</a:t>
                      </a:r>
                      <a:endParaRPr sz="2000" dirty="0">
                        <a:latin typeface="Calibri"/>
                        <a:cs typeface="Calibri"/>
                      </a:endParaRPr>
                    </a:p>
                  </a:txBody>
                  <a:tcPr marL="0" marR="0" marT="0" marB="0">
                    <a:lnB w="19050">
                      <a:solidFill>
                        <a:srgbClr val="000000"/>
                      </a:solidFill>
                      <a:prstDash val="solid"/>
                    </a:lnB>
                  </a:tcPr>
                </a:tc>
                <a:tc>
                  <a:txBody>
                    <a:bodyPr/>
                    <a:lstStyle/>
                    <a:p>
                      <a:pPr marL="109220">
                        <a:lnSpc>
                          <a:spcPts val="1695"/>
                        </a:lnSpc>
                      </a:pPr>
                      <a:r>
                        <a:rPr sz="2000" b="1" spc="-20" dirty="0">
                          <a:latin typeface="Calibri"/>
                          <a:cs typeface="Calibri"/>
                        </a:rPr>
                        <a:t>202</a:t>
                      </a:r>
                      <a:r>
                        <a:rPr lang="en-US" sz="2000" b="1" spc="-20" dirty="0">
                          <a:latin typeface="Calibri"/>
                          <a:cs typeface="Calibri"/>
                        </a:rPr>
                        <a:t>3</a:t>
                      </a:r>
                      <a:endParaRPr sz="2000" dirty="0">
                        <a:latin typeface="Calibri"/>
                        <a:cs typeface="Calibri"/>
                      </a:endParaRPr>
                    </a:p>
                  </a:txBody>
                  <a:tcPr marL="0" marR="0" marT="0" marB="0">
                    <a:lnB w="19050">
                      <a:solidFill>
                        <a:srgbClr val="000000"/>
                      </a:solidFill>
                      <a:prstDash val="solid"/>
                    </a:lnB>
                  </a:tcPr>
                </a:tc>
                <a:tc>
                  <a:txBody>
                    <a:bodyPr/>
                    <a:lstStyle/>
                    <a:p>
                      <a:pPr marL="109220">
                        <a:lnSpc>
                          <a:spcPts val="1695"/>
                        </a:lnSpc>
                      </a:pPr>
                      <a:r>
                        <a:rPr sz="2000" b="1" spc="-20" dirty="0">
                          <a:latin typeface="Calibri"/>
                          <a:cs typeface="Calibri"/>
                        </a:rPr>
                        <a:t>202</a:t>
                      </a:r>
                      <a:r>
                        <a:rPr lang="en-US" sz="2000" b="1" spc="-20" dirty="0">
                          <a:latin typeface="Calibri"/>
                          <a:cs typeface="Calibri"/>
                        </a:rPr>
                        <a:t>4</a:t>
                      </a:r>
                      <a:endParaRPr sz="2000" dirty="0">
                        <a:latin typeface="Calibri"/>
                        <a:cs typeface="Calibri"/>
                      </a:endParaRPr>
                    </a:p>
                  </a:txBody>
                  <a:tcPr marL="0" marR="0" marT="0" marB="0">
                    <a:lnB w="19050">
                      <a:solidFill>
                        <a:srgbClr val="000000"/>
                      </a:solidFill>
                      <a:prstDash val="solid"/>
                    </a:lnB>
                  </a:tcPr>
                </a:tc>
                <a:extLst>
                  <a:ext uri="{0D108BD9-81ED-4DB2-BD59-A6C34878D82A}">
                    <a16:rowId xmlns:a16="http://schemas.microsoft.com/office/drawing/2014/main" val="10000"/>
                  </a:ext>
                </a:extLst>
              </a:tr>
              <a:tr h="789940">
                <a:tc>
                  <a:txBody>
                    <a:bodyPr/>
                    <a:lstStyle/>
                    <a:p>
                      <a:pPr>
                        <a:lnSpc>
                          <a:spcPct val="100000"/>
                        </a:lnSpc>
                        <a:spcBef>
                          <a:spcPts val="1075"/>
                        </a:spcBef>
                      </a:pPr>
                      <a:r>
                        <a:rPr lang="en-US" sz="1800" b="1" u="sng" dirty="0">
                          <a:uFill>
                            <a:solidFill>
                              <a:srgbClr val="000000"/>
                            </a:solidFill>
                          </a:uFill>
                          <a:latin typeface="Calibri"/>
                          <a:cs typeface="Calibri"/>
                        </a:rPr>
                        <a:t>Contractual</a:t>
                      </a:r>
                      <a:endParaRPr sz="1800" dirty="0">
                        <a:latin typeface="Calibri"/>
                        <a:cs typeface="Calibri"/>
                      </a:endParaRPr>
                    </a:p>
                    <a:p>
                      <a:pPr>
                        <a:lnSpc>
                          <a:spcPts val="2150"/>
                        </a:lnSpc>
                        <a:spcBef>
                          <a:spcPts val="944"/>
                        </a:spcBef>
                      </a:pPr>
                      <a:r>
                        <a:rPr lang="en-US" sz="1800" spc="-10" dirty="0">
                          <a:latin typeface="Calibri"/>
                          <a:cs typeface="Calibri"/>
                        </a:rPr>
                        <a:t>5-01-20-145-000-132</a:t>
                      </a:r>
                      <a:endParaRPr sz="1800" dirty="0">
                        <a:latin typeface="Calibri"/>
                        <a:cs typeface="Calibri"/>
                      </a:endParaRPr>
                    </a:p>
                  </a:txBody>
                  <a:tcPr marL="0" marR="0" marT="136525"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528445">
                        <a:lnSpc>
                          <a:spcPts val="2150"/>
                        </a:lnSpc>
                      </a:pPr>
                      <a:r>
                        <a:rPr sz="1800" spc="-10" dirty="0">
                          <a:latin typeface="Calibri"/>
                          <a:cs typeface="Calibri"/>
                        </a:rPr>
                        <a:t>$</a:t>
                      </a:r>
                      <a:r>
                        <a:rPr lang="en-US" sz="1800" spc="-10" dirty="0">
                          <a:latin typeface="Calibri"/>
                          <a:cs typeface="Calibri"/>
                        </a:rPr>
                        <a:t>11000</a:t>
                      </a:r>
                      <a:endParaRPr sz="1800" dirty="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09220">
                        <a:lnSpc>
                          <a:spcPts val="2150"/>
                        </a:lnSpc>
                      </a:pPr>
                      <a:r>
                        <a:rPr sz="1800" spc="-10" dirty="0">
                          <a:latin typeface="Calibri"/>
                          <a:cs typeface="Calibri"/>
                        </a:rPr>
                        <a:t>$</a:t>
                      </a:r>
                      <a:r>
                        <a:rPr lang="en-US" sz="1800" spc="-10" dirty="0">
                          <a:latin typeface="Calibri"/>
                          <a:cs typeface="Calibri"/>
                        </a:rPr>
                        <a:t>19,000</a:t>
                      </a:r>
                      <a:endParaRPr sz="1800" dirty="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09220">
                        <a:lnSpc>
                          <a:spcPts val="2150"/>
                        </a:lnSpc>
                      </a:pPr>
                      <a:r>
                        <a:rPr sz="1800" b="1" spc="-10" dirty="0">
                          <a:latin typeface="Calibri"/>
                          <a:cs typeface="Calibri"/>
                        </a:rPr>
                        <a:t>$</a:t>
                      </a:r>
                      <a:r>
                        <a:rPr lang="en-US" sz="1800" b="1" spc="-10" dirty="0">
                          <a:latin typeface="Calibri"/>
                          <a:cs typeface="Calibri"/>
                        </a:rPr>
                        <a:t>5000</a:t>
                      </a:r>
                      <a:endParaRPr sz="1800" dirty="0">
                        <a:latin typeface="Calibri"/>
                        <a:cs typeface="Calibri"/>
                      </a:endParaRPr>
                    </a:p>
                  </a:txBody>
                  <a:tcPr marL="0" marR="0" marT="0" marB="0">
                    <a:lnT w="19050">
                      <a:solidFill>
                        <a:srgbClr val="000000"/>
                      </a:solidFill>
                      <a:prstDash val="solid"/>
                    </a:lnT>
                  </a:tcPr>
                </a:tc>
                <a:extLst>
                  <a:ext uri="{0D108BD9-81ED-4DB2-BD59-A6C34878D82A}">
                    <a16:rowId xmlns:a16="http://schemas.microsoft.com/office/drawing/2014/main" val="10001"/>
                  </a:ext>
                </a:extLst>
              </a:tr>
            </a:tbl>
          </a:graphicData>
        </a:graphic>
      </p:graphicFrame>
      <p:sp>
        <p:nvSpPr>
          <p:cNvPr id="6" name="object 6"/>
          <p:cNvSpPr txBox="1">
            <a:spLocks noGrp="1"/>
          </p:cNvSpPr>
          <p:nvPr>
            <p:ph type="ftr" sz="quarter" idx="5"/>
          </p:nvPr>
        </p:nvSpPr>
        <p:spPr>
          <a:xfrm>
            <a:off x="5204443" y="6280025"/>
            <a:ext cx="2866666" cy="235793"/>
          </a:xfrm>
          <a:prstGeom prst="rect">
            <a:avLst/>
          </a:prstGeom>
        </p:spPr>
        <p:txBody>
          <a:bodyPr vert="horz" wrap="square" lIns="0" tIns="104735" rIns="0" bIns="0" rtlCol="0">
            <a:spAutoFit/>
          </a:bodyPr>
          <a:lstStyle/>
          <a:p>
            <a:pPr marL="171450">
              <a:lnSpc>
                <a:spcPts val="1040"/>
              </a:lnSpc>
            </a:pPr>
            <a:r>
              <a:rPr lang="en-US" dirty="0"/>
              <a:t>Tax Office</a:t>
            </a:r>
            <a:r>
              <a:rPr dirty="0"/>
              <a:t>-</a:t>
            </a:r>
            <a:r>
              <a:rPr spc="-30" dirty="0"/>
              <a:t> </a:t>
            </a:r>
            <a:r>
              <a:rPr dirty="0"/>
              <a:t>202</a:t>
            </a:r>
            <a:r>
              <a:rPr lang="en-US" dirty="0"/>
              <a:t>5 </a:t>
            </a:r>
            <a:r>
              <a:rPr dirty="0"/>
              <a:t>Budget</a:t>
            </a:r>
            <a:r>
              <a:rPr spc="-20" dirty="0"/>
              <a:t> </a:t>
            </a:r>
            <a:r>
              <a:rPr spc="-10" dirty="0"/>
              <a:t>Presentation</a:t>
            </a:r>
          </a:p>
        </p:txBody>
      </p:sp>
      <p:sp>
        <p:nvSpPr>
          <p:cNvPr id="3" name="object 3"/>
          <p:cNvSpPr txBox="1">
            <a:spLocks noGrp="1"/>
          </p:cNvSpPr>
          <p:nvPr>
            <p:ph type="title"/>
          </p:nvPr>
        </p:nvSpPr>
        <p:spPr>
          <a:xfrm>
            <a:off x="3662432" y="1451348"/>
            <a:ext cx="7561580" cy="296043"/>
          </a:xfrm>
          <a:prstGeom prst="rect">
            <a:avLst/>
          </a:prstGeom>
        </p:spPr>
        <p:txBody>
          <a:bodyPr vert="horz" wrap="square" lIns="0" tIns="12700" rIns="0" bIns="0" rtlCol="0">
            <a:spAutoFit/>
          </a:bodyPr>
          <a:lstStyle/>
          <a:p>
            <a:pPr marL="12700" marR="5080">
              <a:lnSpc>
                <a:spcPct val="106700"/>
              </a:lnSpc>
              <a:spcBef>
                <a:spcPts val="100"/>
              </a:spcBef>
            </a:pPr>
            <a:r>
              <a:rPr lang="en-US" sz="1800" dirty="0">
                <a:latin typeface="Calibri"/>
                <a:cs typeface="Calibri"/>
              </a:rPr>
              <a:t>Professional Fees(Tax Attorney)</a:t>
            </a:r>
            <a:endParaRPr sz="1800" dirty="0">
              <a:latin typeface="Calibri"/>
              <a:cs typeface="Calibri"/>
            </a:endParaRPr>
          </a:p>
        </p:txBody>
      </p:sp>
      <p:sp>
        <p:nvSpPr>
          <p:cNvPr id="4" name="object 4"/>
          <p:cNvSpPr txBox="1"/>
          <p:nvPr/>
        </p:nvSpPr>
        <p:spPr>
          <a:xfrm>
            <a:off x="3662432" y="2035118"/>
            <a:ext cx="7731125" cy="3205365"/>
          </a:xfrm>
          <a:prstGeom prst="rect">
            <a:avLst/>
          </a:prstGeom>
        </p:spPr>
        <p:txBody>
          <a:bodyPr vert="horz" wrap="square" lIns="0" tIns="134620" rIns="0" bIns="0" rtlCol="0">
            <a:spAutoFit/>
          </a:bodyPr>
          <a:lstStyle/>
          <a:p>
            <a:pPr marL="12700">
              <a:lnSpc>
                <a:spcPct val="100000"/>
              </a:lnSpc>
              <a:spcBef>
                <a:spcPts val="1060"/>
              </a:spcBef>
            </a:pPr>
            <a:r>
              <a:rPr lang="en-US" sz="1800" b="1" u="sng" dirty="0">
                <a:uFill>
                  <a:solidFill>
                    <a:srgbClr val="000000"/>
                  </a:solidFill>
                </a:uFill>
                <a:latin typeface="Calibri"/>
                <a:cs typeface="Calibri"/>
              </a:rPr>
              <a:t>Miscellaneous</a:t>
            </a:r>
            <a:endParaRPr sz="1800" dirty="0">
              <a:latin typeface="Calibri"/>
              <a:cs typeface="Calibri"/>
            </a:endParaRPr>
          </a:p>
          <a:p>
            <a:pPr marL="12700">
              <a:lnSpc>
                <a:spcPct val="100000"/>
              </a:lnSpc>
              <a:spcBef>
                <a:spcPts val="960"/>
              </a:spcBef>
              <a:tabLst>
                <a:tab pos="5041265" algn="l"/>
                <a:tab pos="5955665" algn="l"/>
                <a:tab pos="6870065" algn="l"/>
              </a:tabLst>
            </a:pPr>
            <a:r>
              <a:rPr lang="en-US" spc="-10" dirty="0">
                <a:latin typeface="Calibri"/>
                <a:cs typeface="Calibri"/>
              </a:rPr>
              <a:t>5-01-20-145-000-299</a:t>
            </a:r>
            <a:r>
              <a:rPr sz="1800" dirty="0">
                <a:latin typeface="Calibri"/>
                <a:cs typeface="Calibri"/>
              </a:rPr>
              <a:t>	</a:t>
            </a:r>
            <a:r>
              <a:rPr sz="1800" spc="-10" dirty="0">
                <a:latin typeface="Calibri"/>
                <a:cs typeface="Calibri"/>
              </a:rPr>
              <a:t>$</a:t>
            </a:r>
            <a:r>
              <a:rPr lang="en-US" sz="1800" spc="-10" dirty="0">
                <a:latin typeface="Calibri"/>
                <a:cs typeface="Calibri"/>
              </a:rPr>
              <a:t>500</a:t>
            </a:r>
            <a:r>
              <a:rPr sz="1800" dirty="0">
                <a:latin typeface="Calibri"/>
                <a:cs typeface="Calibri"/>
              </a:rPr>
              <a:t>	</a:t>
            </a:r>
            <a:r>
              <a:rPr sz="1800" spc="-10" dirty="0">
                <a:latin typeface="Calibri"/>
                <a:cs typeface="Calibri"/>
              </a:rPr>
              <a:t>$</a:t>
            </a:r>
            <a:r>
              <a:rPr lang="en-US" sz="1800" spc="-10" dirty="0">
                <a:latin typeface="Calibri"/>
                <a:cs typeface="Calibri"/>
              </a:rPr>
              <a:t>0</a:t>
            </a:r>
            <a:r>
              <a:rPr sz="1800" dirty="0">
                <a:latin typeface="Calibri"/>
                <a:cs typeface="Calibri"/>
              </a:rPr>
              <a:t>	</a:t>
            </a:r>
            <a:r>
              <a:rPr sz="1800" b="1" spc="-10" dirty="0">
                <a:latin typeface="Calibri"/>
                <a:cs typeface="Calibri"/>
              </a:rPr>
              <a:t>$</a:t>
            </a:r>
            <a:r>
              <a:rPr lang="en-US" b="1" spc="-10" dirty="0">
                <a:latin typeface="Calibri"/>
                <a:cs typeface="Calibri"/>
              </a:rPr>
              <a:t>10</a:t>
            </a:r>
            <a:r>
              <a:rPr lang="en-US" sz="1800" b="1" spc="-10" dirty="0">
                <a:latin typeface="Calibri"/>
                <a:cs typeface="Calibri"/>
              </a:rPr>
              <a:t>00</a:t>
            </a:r>
            <a:endParaRPr sz="1800" dirty="0">
              <a:latin typeface="Calibri"/>
              <a:cs typeface="Calibri"/>
            </a:endParaRPr>
          </a:p>
          <a:p>
            <a:pPr marL="12700" marR="351155">
              <a:lnSpc>
                <a:spcPct val="107300"/>
              </a:lnSpc>
              <a:spcBef>
                <a:spcPts val="790"/>
              </a:spcBef>
            </a:pPr>
            <a:r>
              <a:rPr lang="en-US" sz="1800" dirty="0">
                <a:latin typeface="Calibri"/>
                <a:cs typeface="Calibri"/>
              </a:rPr>
              <a:t>Unforeseen expenses</a:t>
            </a:r>
          </a:p>
          <a:p>
            <a:pPr marL="12700" marR="351155">
              <a:lnSpc>
                <a:spcPct val="107300"/>
              </a:lnSpc>
              <a:spcBef>
                <a:spcPts val="790"/>
              </a:spcBef>
            </a:pPr>
            <a:endParaRPr lang="en-US" dirty="0">
              <a:latin typeface="Calibri"/>
              <a:cs typeface="Calibri"/>
            </a:endParaRPr>
          </a:p>
          <a:p>
            <a:pPr marL="12700" marR="351155">
              <a:lnSpc>
                <a:spcPct val="107300"/>
              </a:lnSpc>
              <a:spcBef>
                <a:spcPts val="790"/>
              </a:spcBef>
            </a:pPr>
            <a:r>
              <a:rPr lang="en-US" sz="1800" b="1" u="sng" dirty="0">
                <a:latin typeface="Calibri"/>
                <a:cs typeface="Calibri"/>
              </a:rPr>
              <a:t>Training</a:t>
            </a:r>
          </a:p>
          <a:p>
            <a:pPr marL="12700" marR="351155">
              <a:lnSpc>
                <a:spcPct val="107300"/>
              </a:lnSpc>
              <a:spcBef>
                <a:spcPts val="790"/>
              </a:spcBef>
            </a:pPr>
            <a:r>
              <a:rPr lang="en-US" dirty="0">
                <a:latin typeface="Calibri"/>
                <a:cs typeface="Calibri"/>
              </a:rPr>
              <a:t>5-01-20-145-000-028                                                           </a:t>
            </a:r>
          </a:p>
          <a:p>
            <a:pPr marL="12700" marR="351155">
              <a:lnSpc>
                <a:spcPct val="107300"/>
              </a:lnSpc>
              <a:spcBef>
                <a:spcPts val="790"/>
              </a:spcBef>
            </a:pPr>
            <a:r>
              <a:rPr lang="en-US" sz="1800" dirty="0">
                <a:latin typeface="Calibri"/>
                <a:cs typeface="Calibri"/>
              </a:rPr>
              <a:t>C</a:t>
            </a:r>
            <a:r>
              <a:rPr lang="en-US" dirty="0">
                <a:latin typeface="Calibri"/>
                <a:cs typeface="Calibri"/>
              </a:rPr>
              <a:t>EUs, Conferences(TCTA &amp; NJLM)</a:t>
            </a:r>
            <a:endParaRPr sz="1800" dirty="0">
              <a:latin typeface="Calibri"/>
              <a:cs typeface="Calibri"/>
            </a:endParaRPr>
          </a:p>
          <a:p>
            <a:pPr marL="12700">
              <a:lnSpc>
                <a:spcPct val="100000"/>
              </a:lnSpc>
              <a:spcBef>
                <a:spcPts val="944"/>
              </a:spcBef>
              <a:tabLst>
                <a:tab pos="5041265" algn="l"/>
                <a:tab pos="5955665" algn="l"/>
                <a:tab pos="6870065" algn="l"/>
              </a:tabLst>
            </a:pPr>
            <a:r>
              <a:rPr sz="1800" dirty="0">
                <a:latin typeface="Calibri"/>
                <a:cs typeface="Calibri"/>
              </a:rPr>
              <a:t>	</a:t>
            </a:r>
          </a:p>
        </p:txBody>
      </p:sp>
      <p:sp>
        <p:nvSpPr>
          <p:cNvPr id="5" name="object 5"/>
          <p:cNvSpPr txBox="1"/>
          <p:nvPr/>
        </p:nvSpPr>
        <p:spPr>
          <a:xfrm>
            <a:off x="11275959" y="5969317"/>
            <a:ext cx="147320" cy="177800"/>
          </a:xfrm>
          <a:prstGeom prst="rect">
            <a:avLst/>
          </a:prstGeom>
        </p:spPr>
        <p:txBody>
          <a:bodyPr vert="horz" wrap="square" lIns="0" tIns="12065" rIns="0" bIns="0" rtlCol="0">
            <a:spAutoFit/>
          </a:bodyPr>
          <a:lstStyle/>
          <a:p>
            <a:pPr marL="12700">
              <a:lnSpc>
                <a:spcPct val="100000"/>
              </a:lnSpc>
              <a:spcBef>
                <a:spcPts val="95"/>
              </a:spcBef>
            </a:pPr>
            <a:r>
              <a:rPr sz="1000" spc="-25" dirty="0">
                <a:latin typeface="Corbel"/>
                <a:cs typeface="Corbel"/>
              </a:rPr>
              <a:t>14</a:t>
            </a:r>
            <a:endParaRPr sz="1000" dirty="0">
              <a:latin typeface="Corbel"/>
              <a:cs typeface="Corbel"/>
            </a:endParaRPr>
          </a:p>
        </p:txBody>
      </p:sp>
    </p:spTree>
    <p:extLst>
      <p:ext uri="{BB962C8B-B14F-4D97-AF65-F5344CB8AC3E}">
        <p14:creationId xmlns:p14="http://schemas.microsoft.com/office/powerpoint/2010/main" val="1441347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573059166"/>
              </p:ext>
            </p:extLst>
          </p:nvPr>
        </p:nvGraphicFramePr>
        <p:xfrm>
          <a:off x="3675132" y="326839"/>
          <a:ext cx="7602468" cy="1078865"/>
        </p:xfrm>
        <a:graphic>
          <a:graphicData uri="http://schemas.openxmlformats.org/drawingml/2006/table">
            <a:tbl>
              <a:tblPr firstRow="1" bandRow="1">
                <a:tableStyleId>{2D5ABB26-0587-4C30-8999-92F81FD0307C}</a:tableStyleId>
              </a:tblPr>
              <a:tblGrid>
                <a:gridCol w="3500754">
                  <a:extLst>
                    <a:ext uri="{9D8B030D-6E8A-4147-A177-3AD203B41FA5}">
                      <a16:colId xmlns:a16="http://schemas.microsoft.com/office/drawing/2014/main" val="20000"/>
                    </a:ext>
                  </a:extLst>
                </a:gridCol>
                <a:gridCol w="2333625">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53689">
                  <a:extLst>
                    <a:ext uri="{9D8B030D-6E8A-4147-A177-3AD203B41FA5}">
                      <a16:colId xmlns:a16="http://schemas.microsoft.com/office/drawing/2014/main" val="20003"/>
                    </a:ext>
                  </a:extLst>
                </a:gridCol>
              </a:tblGrid>
              <a:tr h="254000">
                <a:tc>
                  <a:txBody>
                    <a:bodyPr/>
                    <a:lstStyle/>
                    <a:p>
                      <a:pPr>
                        <a:lnSpc>
                          <a:spcPts val="1695"/>
                        </a:lnSpc>
                      </a:pPr>
                      <a:r>
                        <a:rPr lang="en-US" sz="2000" b="1" dirty="0">
                          <a:latin typeface="Calibri"/>
                          <a:cs typeface="Calibri"/>
                        </a:rPr>
                        <a:t>Tax Assessment Office</a:t>
                      </a:r>
                      <a:endParaRPr sz="2000" dirty="0">
                        <a:latin typeface="Calibri"/>
                        <a:cs typeface="Calibri"/>
                      </a:endParaRPr>
                    </a:p>
                  </a:txBody>
                  <a:tcPr marL="0" marR="0" marT="0" marB="0">
                    <a:lnB w="19050">
                      <a:solidFill>
                        <a:srgbClr val="000000"/>
                      </a:solidFill>
                      <a:prstDash val="solid"/>
                    </a:lnB>
                  </a:tcPr>
                </a:tc>
                <a:tc>
                  <a:txBody>
                    <a:bodyPr/>
                    <a:lstStyle/>
                    <a:p>
                      <a:pPr marL="1527810">
                        <a:lnSpc>
                          <a:spcPts val="1695"/>
                        </a:lnSpc>
                      </a:pPr>
                      <a:r>
                        <a:rPr sz="2000" b="1" spc="-20" dirty="0">
                          <a:latin typeface="Calibri"/>
                          <a:cs typeface="Calibri"/>
                        </a:rPr>
                        <a:t>202</a:t>
                      </a:r>
                      <a:r>
                        <a:rPr lang="en-US" sz="2000" b="1" spc="-20" dirty="0">
                          <a:latin typeface="Calibri"/>
                          <a:cs typeface="Calibri"/>
                        </a:rPr>
                        <a:t>3</a:t>
                      </a:r>
                      <a:endParaRPr sz="2000" dirty="0">
                        <a:latin typeface="Calibri"/>
                        <a:cs typeface="Calibri"/>
                      </a:endParaRPr>
                    </a:p>
                  </a:txBody>
                  <a:tcPr marL="0" marR="0" marT="0" marB="0">
                    <a:lnB w="19050">
                      <a:solidFill>
                        <a:srgbClr val="000000"/>
                      </a:solidFill>
                      <a:prstDash val="solid"/>
                    </a:lnB>
                  </a:tcPr>
                </a:tc>
                <a:tc>
                  <a:txBody>
                    <a:bodyPr/>
                    <a:lstStyle/>
                    <a:p>
                      <a:pPr marL="109220">
                        <a:lnSpc>
                          <a:spcPts val="1695"/>
                        </a:lnSpc>
                      </a:pPr>
                      <a:r>
                        <a:rPr sz="2000" b="1" spc="-20" dirty="0">
                          <a:latin typeface="Calibri"/>
                          <a:cs typeface="Calibri"/>
                        </a:rPr>
                        <a:t>202</a:t>
                      </a:r>
                      <a:r>
                        <a:rPr lang="en-US" sz="2000" b="1" spc="-20" dirty="0">
                          <a:latin typeface="Calibri"/>
                          <a:cs typeface="Calibri"/>
                        </a:rPr>
                        <a:t>4</a:t>
                      </a:r>
                      <a:endParaRPr sz="2000" dirty="0">
                        <a:latin typeface="Calibri"/>
                        <a:cs typeface="Calibri"/>
                      </a:endParaRPr>
                    </a:p>
                  </a:txBody>
                  <a:tcPr marL="0" marR="0" marT="0" marB="0">
                    <a:lnB w="19050">
                      <a:solidFill>
                        <a:srgbClr val="000000"/>
                      </a:solidFill>
                      <a:prstDash val="solid"/>
                    </a:lnB>
                  </a:tcPr>
                </a:tc>
                <a:tc>
                  <a:txBody>
                    <a:bodyPr/>
                    <a:lstStyle/>
                    <a:p>
                      <a:pPr marL="109220">
                        <a:lnSpc>
                          <a:spcPts val="1695"/>
                        </a:lnSpc>
                      </a:pPr>
                      <a:r>
                        <a:rPr sz="2000" b="1" spc="-20" dirty="0">
                          <a:latin typeface="Calibri"/>
                          <a:cs typeface="Calibri"/>
                        </a:rPr>
                        <a:t>202</a:t>
                      </a:r>
                      <a:r>
                        <a:rPr lang="en-US" sz="2000" b="1" spc="-20" dirty="0">
                          <a:latin typeface="Calibri"/>
                          <a:cs typeface="Calibri"/>
                        </a:rPr>
                        <a:t>5</a:t>
                      </a:r>
                      <a:endParaRPr sz="2000" dirty="0">
                        <a:latin typeface="Calibri"/>
                        <a:cs typeface="Calibri"/>
                      </a:endParaRPr>
                    </a:p>
                  </a:txBody>
                  <a:tcPr marL="0" marR="0" marT="0" marB="0">
                    <a:lnB w="19050">
                      <a:solidFill>
                        <a:srgbClr val="000000"/>
                      </a:solidFill>
                      <a:prstDash val="solid"/>
                    </a:lnB>
                  </a:tcPr>
                </a:tc>
                <a:extLst>
                  <a:ext uri="{0D108BD9-81ED-4DB2-BD59-A6C34878D82A}">
                    <a16:rowId xmlns:a16="http://schemas.microsoft.com/office/drawing/2014/main" val="10000"/>
                  </a:ext>
                </a:extLst>
              </a:tr>
              <a:tr h="789940">
                <a:tc>
                  <a:txBody>
                    <a:bodyPr/>
                    <a:lstStyle/>
                    <a:p>
                      <a:pPr>
                        <a:lnSpc>
                          <a:spcPct val="100000"/>
                        </a:lnSpc>
                        <a:spcBef>
                          <a:spcPts val="1075"/>
                        </a:spcBef>
                      </a:pPr>
                      <a:r>
                        <a:rPr lang="en-US" sz="1800" b="1" u="sng" dirty="0">
                          <a:uFill>
                            <a:solidFill>
                              <a:srgbClr val="000000"/>
                            </a:solidFill>
                          </a:uFill>
                          <a:latin typeface="Calibri"/>
                          <a:cs typeface="Calibri"/>
                        </a:rPr>
                        <a:t>Awards &amp; Dues</a:t>
                      </a:r>
                    </a:p>
                    <a:p>
                      <a:pPr>
                        <a:lnSpc>
                          <a:spcPct val="100000"/>
                        </a:lnSpc>
                        <a:spcBef>
                          <a:spcPts val="1075"/>
                        </a:spcBef>
                      </a:pPr>
                      <a:r>
                        <a:rPr lang="en-US" sz="1800" spc="-10" dirty="0">
                          <a:latin typeface="Calibri"/>
                          <a:cs typeface="Calibri"/>
                        </a:rPr>
                        <a:t>5-01-20-150-000-020</a:t>
                      </a:r>
                      <a:endParaRPr sz="1800" dirty="0">
                        <a:latin typeface="Calibri"/>
                        <a:cs typeface="Calibri"/>
                      </a:endParaRPr>
                    </a:p>
                  </a:txBody>
                  <a:tcPr marL="0" marR="0" marT="136525"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528445">
                        <a:lnSpc>
                          <a:spcPts val="2150"/>
                        </a:lnSpc>
                      </a:pPr>
                      <a:r>
                        <a:rPr sz="1800" spc="-10" dirty="0">
                          <a:latin typeface="Calibri"/>
                          <a:cs typeface="Calibri"/>
                        </a:rPr>
                        <a:t>$</a:t>
                      </a:r>
                      <a:r>
                        <a:rPr lang="en-US" sz="1800" spc="-10" dirty="0">
                          <a:latin typeface="Calibri"/>
                          <a:cs typeface="Calibri"/>
                        </a:rPr>
                        <a:t>175</a:t>
                      </a:r>
                      <a:endParaRPr sz="1800" dirty="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09220">
                        <a:lnSpc>
                          <a:spcPts val="2150"/>
                        </a:lnSpc>
                      </a:pPr>
                      <a:r>
                        <a:rPr sz="1800" spc="-10" dirty="0">
                          <a:latin typeface="Calibri"/>
                          <a:cs typeface="Calibri"/>
                        </a:rPr>
                        <a:t>$</a:t>
                      </a:r>
                      <a:r>
                        <a:rPr lang="en-US" sz="1800" spc="-10" dirty="0">
                          <a:latin typeface="Calibri"/>
                          <a:cs typeface="Calibri"/>
                        </a:rPr>
                        <a:t>150</a:t>
                      </a:r>
                      <a:endParaRPr sz="1800" dirty="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09220">
                        <a:lnSpc>
                          <a:spcPts val="2150"/>
                        </a:lnSpc>
                      </a:pPr>
                      <a:r>
                        <a:rPr sz="1800" b="1" spc="-10" dirty="0">
                          <a:latin typeface="Calibri"/>
                          <a:cs typeface="Calibri"/>
                        </a:rPr>
                        <a:t>$</a:t>
                      </a:r>
                      <a:r>
                        <a:rPr lang="en-US" sz="1800" b="1" spc="-10" dirty="0">
                          <a:latin typeface="Calibri"/>
                          <a:cs typeface="Calibri"/>
                        </a:rPr>
                        <a:t>150</a:t>
                      </a:r>
                      <a:endParaRPr sz="1800" dirty="0">
                        <a:latin typeface="Calibri"/>
                        <a:cs typeface="Calibri"/>
                      </a:endParaRPr>
                    </a:p>
                  </a:txBody>
                  <a:tcPr marL="0" marR="0" marT="0" marB="0">
                    <a:lnT w="19050">
                      <a:solidFill>
                        <a:srgbClr val="000000"/>
                      </a:solidFill>
                      <a:prstDash val="solid"/>
                    </a:lnT>
                  </a:tcPr>
                </a:tc>
                <a:extLst>
                  <a:ext uri="{0D108BD9-81ED-4DB2-BD59-A6C34878D82A}">
                    <a16:rowId xmlns:a16="http://schemas.microsoft.com/office/drawing/2014/main" val="10001"/>
                  </a:ext>
                </a:extLst>
              </a:tr>
            </a:tbl>
          </a:graphicData>
        </a:graphic>
      </p:graphicFrame>
      <p:sp>
        <p:nvSpPr>
          <p:cNvPr id="6" name="object 6"/>
          <p:cNvSpPr txBox="1">
            <a:spLocks noGrp="1"/>
          </p:cNvSpPr>
          <p:nvPr>
            <p:ph type="ftr" sz="quarter" idx="5"/>
          </p:nvPr>
        </p:nvSpPr>
        <p:spPr>
          <a:xfrm>
            <a:off x="5204443" y="6280025"/>
            <a:ext cx="2866666" cy="235793"/>
          </a:xfrm>
          <a:prstGeom prst="rect">
            <a:avLst/>
          </a:prstGeom>
        </p:spPr>
        <p:txBody>
          <a:bodyPr vert="horz" wrap="square" lIns="0" tIns="104735" rIns="0" bIns="0" rtlCol="0">
            <a:spAutoFit/>
          </a:bodyPr>
          <a:lstStyle/>
          <a:p>
            <a:pPr marL="171450">
              <a:lnSpc>
                <a:spcPts val="1040"/>
              </a:lnSpc>
            </a:pPr>
            <a:r>
              <a:rPr lang="en-US" dirty="0"/>
              <a:t>Tax Assessment Office</a:t>
            </a:r>
            <a:r>
              <a:rPr dirty="0"/>
              <a:t>-</a:t>
            </a:r>
            <a:r>
              <a:rPr spc="-30" dirty="0"/>
              <a:t> </a:t>
            </a:r>
            <a:r>
              <a:rPr dirty="0"/>
              <a:t>202</a:t>
            </a:r>
            <a:r>
              <a:rPr lang="en-US" dirty="0"/>
              <a:t>5 </a:t>
            </a:r>
            <a:r>
              <a:rPr dirty="0"/>
              <a:t>Budget</a:t>
            </a:r>
            <a:r>
              <a:rPr spc="-20" dirty="0"/>
              <a:t> </a:t>
            </a:r>
            <a:r>
              <a:rPr spc="-10" dirty="0"/>
              <a:t>Presentation</a:t>
            </a:r>
          </a:p>
        </p:txBody>
      </p:sp>
      <p:sp>
        <p:nvSpPr>
          <p:cNvPr id="3" name="object 3"/>
          <p:cNvSpPr txBox="1">
            <a:spLocks noGrp="1"/>
          </p:cNvSpPr>
          <p:nvPr>
            <p:ph type="title"/>
          </p:nvPr>
        </p:nvSpPr>
        <p:spPr>
          <a:xfrm>
            <a:off x="3662432" y="1451348"/>
            <a:ext cx="7561580" cy="296043"/>
          </a:xfrm>
          <a:prstGeom prst="rect">
            <a:avLst/>
          </a:prstGeom>
        </p:spPr>
        <p:txBody>
          <a:bodyPr vert="horz" wrap="square" lIns="0" tIns="12700" rIns="0" bIns="0" rtlCol="0">
            <a:spAutoFit/>
          </a:bodyPr>
          <a:lstStyle/>
          <a:p>
            <a:pPr marL="12700" marR="5080">
              <a:lnSpc>
                <a:spcPct val="106700"/>
              </a:lnSpc>
              <a:spcBef>
                <a:spcPts val="100"/>
              </a:spcBef>
            </a:pPr>
            <a:r>
              <a:rPr lang="en-US" sz="1800" dirty="0">
                <a:latin typeface="Calibri"/>
                <a:cs typeface="Calibri"/>
              </a:rPr>
              <a:t>Membership Dues-Assoc. of Municipal Assessors-Burlington County</a:t>
            </a:r>
            <a:endParaRPr sz="1800" dirty="0">
              <a:latin typeface="Calibri"/>
              <a:cs typeface="Calibri"/>
            </a:endParaRPr>
          </a:p>
        </p:txBody>
      </p:sp>
      <p:sp>
        <p:nvSpPr>
          <p:cNvPr id="4" name="object 4"/>
          <p:cNvSpPr txBox="1"/>
          <p:nvPr/>
        </p:nvSpPr>
        <p:spPr>
          <a:xfrm>
            <a:off x="3662432" y="2035118"/>
            <a:ext cx="7731125" cy="1210588"/>
          </a:xfrm>
          <a:prstGeom prst="rect">
            <a:avLst/>
          </a:prstGeom>
        </p:spPr>
        <p:txBody>
          <a:bodyPr vert="horz" wrap="square" lIns="0" tIns="134620" rIns="0" bIns="0" rtlCol="0">
            <a:spAutoFit/>
          </a:bodyPr>
          <a:lstStyle/>
          <a:p>
            <a:pPr marL="12700">
              <a:lnSpc>
                <a:spcPct val="100000"/>
              </a:lnSpc>
              <a:spcBef>
                <a:spcPts val="1060"/>
              </a:spcBef>
            </a:pPr>
            <a:r>
              <a:rPr lang="en-US" sz="1800" b="1" u="sng" dirty="0">
                <a:uFill>
                  <a:solidFill>
                    <a:srgbClr val="000000"/>
                  </a:solidFill>
                </a:uFill>
                <a:latin typeface="Calibri"/>
                <a:cs typeface="Calibri"/>
              </a:rPr>
              <a:t>Travel Expenses</a:t>
            </a:r>
            <a:endParaRPr sz="1800" dirty="0">
              <a:latin typeface="Calibri"/>
              <a:cs typeface="Calibri"/>
            </a:endParaRPr>
          </a:p>
          <a:p>
            <a:pPr marL="12700">
              <a:lnSpc>
                <a:spcPct val="100000"/>
              </a:lnSpc>
              <a:spcBef>
                <a:spcPts val="960"/>
              </a:spcBef>
              <a:tabLst>
                <a:tab pos="5041265" algn="l"/>
                <a:tab pos="5955665" algn="l"/>
                <a:tab pos="6870065" algn="l"/>
              </a:tabLst>
            </a:pPr>
            <a:r>
              <a:rPr lang="en-US" spc="-10" dirty="0">
                <a:latin typeface="Calibri"/>
                <a:cs typeface="Calibri"/>
              </a:rPr>
              <a:t>5-01-20-150-000-022</a:t>
            </a:r>
            <a:r>
              <a:rPr sz="1800" dirty="0">
                <a:latin typeface="Calibri"/>
                <a:cs typeface="Calibri"/>
              </a:rPr>
              <a:t>	</a:t>
            </a:r>
            <a:r>
              <a:rPr sz="1800" spc="-10" dirty="0">
                <a:latin typeface="Calibri"/>
                <a:cs typeface="Calibri"/>
              </a:rPr>
              <a:t>$</a:t>
            </a:r>
            <a:r>
              <a:rPr lang="en-US" sz="1800" spc="-10" dirty="0">
                <a:latin typeface="Calibri"/>
                <a:cs typeface="Calibri"/>
              </a:rPr>
              <a:t>50</a:t>
            </a:r>
            <a:r>
              <a:rPr sz="1800" dirty="0">
                <a:latin typeface="Calibri"/>
                <a:cs typeface="Calibri"/>
              </a:rPr>
              <a:t>	</a:t>
            </a:r>
            <a:r>
              <a:rPr sz="1800" spc="-10" dirty="0">
                <a:latin typeface="Calibri"/>
                <a:cs typeface="Calibri"/>
              </a:rPr>
              <a:t>$</a:t>
            </a:r>
            <a:r>
              <a:rPr lang="en-US" sz="1800" spc="-10" dirty="0">
                <a:latin typeface="Calibri"/>
                <a:cs typeface="Calibri"/>
              </a:rPr>
              <a:t>50</a:t>
            </a:r>
            <a:r>
              <a:rPr sz="1800" dirty="0">
                <a:latin typeface="Calibri"/>
                <a:cs typeface="Calibri"/>
              </a:rPr>
              <a:t>	</a:t>
            </a:r>
            <a:r>
              <a:rPr sz="1800" b="1" spc="-10" dirty="0">
                <a:latin typeface="Calibri"/>
                <a:cs typeface="Calibri"/>
              </a:rPr>
              <a:t>$</a:t>
            </a:r>
            <a:r>
              <a:rPr lang="en-US" sz="1800" b="1" spc="-10" dirty="0">
                <a:latin typeface="Calibri"/>
                <a:cs typeface="Calibri"/>
              </a:rPr>
              <a:t>50</a:t>
            </a:r>
            <a:endParaRPr sz="1800" dirty="0">
              <a:latin typeface="Calibri"/>
              <a:cs typeface="Calibri"/>
            </a:endParaRPr>
          </a:p>
          <a:p>
            <a:pPr marL="12700">
              <a:lnSpc>
                <a:spcPct val="100000"/>
              </a:lnSpc>
              <a:spcBef>
                <a:spcPts val="944"/>
              </a:spcBef>
              <a:tabLst>
                <a:tab pos="5041265" algn="l"/>
                <a:tab pos="5955665" algn="l"/>
                <a:tab pos="6870065" algn="l"/>
              </a:tabLst>
            </a:pPr>
            <a:r>
              <a:rPr sz="1800" dirty="0">
                <a:latin typeface="Calibri"/>
                <a:cs typeface="Calibri"/>
              </a:rPr>
              <a:t>	</a:t>
            </a:r>
          </a:p>
        </p:txBody>
      </p:sp>
      <p:sp>
        <p:nvSpPr>
          <p:cNvPr id="5" name="object 5"/>
          <p:cNvSpPr txBox="1"/>
          <p:nvPr/>
        </p:nvSpPr>
        <p:spPr>
          <a:xfrm>
            <a:off x="11275959" y="5969317"/>
            <a:ext cx="147320" cy="177800"/>
          </a:xfrm>
          <a:prstGeom prst="rect">
            <a:avLst/>
          </a:prstGeom>
        </p:spPr>
        <p:txBody>
          <a:bodyPr vert="horz" wrap="square" lIns="0" tIns="12065" rIns="0" bIns="0" rtlCol="0">
            <a:spAutoFit/>
          </a:bodyPr>
          <a:lstStyle/>
          <a:p>
            <a:pPr marL="12700">
              <a:lnSpc>
                <a:spcPct val="100000"/>
              </a:lnSpc>
              <a:spcBef>
                <a:spcPts val="95"/>
              </a:spcBef>
            </a:pPr>
            <a:r>
              <a:rPr sz="1000" spc="-25" dirty="0">
                <a:latin typeface="Corbel"/>
                <a:cs typeface="Corbel"/>
              </a:rPr>
              <a:t>14</a:t>
            </a:r>
            <a:endParaRPr sz="1000" dirty="0">
              <a:latin typeface="Corbel"/>
              <a:cs typeface="Corbel"/>
            </a:endParaRPr>
          </a:p>
        </p:txBody>
      </p:sp>
    </p:spTree>
    <p:extLst>
      <p:ext uri="{BB962C8B-B14F-4D97-AF65-F5344CB8AC3E}">
        <p14:creationId xmlns:p14="http://schemas.microsoft.com/office/powerpoint/2010/main" val="3117408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357028409"/>
              </p:ext>
            </p:extLst>
          </p:nvPr>
        </p:nvGraphicFramePr>
        <p:xfrm>
          <a:off x="3675132" y="326839"/>
          <a:ext cx="7585708" cy="1072515"/>
        </p:xfrm>
        <a:graphic>
          <a:graphicData uri="http://schemas.openxmlformats.org/drawingml/2006/table">
            <a:tbl>
              <a:tblPr firstRow="1" bandRow="1">
                <a:tableStyleId>{2D5ABB26-0587-4C30-8999-92F81FD0307C}</a:tableStyleId>
              </a:tblPr>
              <a:tblGrid>
                <a:gridCol w="3500754">
                  <a:extLst>
                    <a:ext uri="{9D8B030D-6E8A-4147-A177-3AD203B41FA5}">
                      <a16:colId xmlns:a16="http://schemas.microsoft.com/office/drawing/2014/main" val="20000"/>
                    </a:ext>
                  </a:extLst>
                </a:gridCol>
                <a:gridCol w="2333625">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36929">
                  <a:extLst>
                    <a:ext uri="{9D8B030D-6E8A-4147-A177-3AD203B41FA5}">
                      <a16:colId xmlns:a16="http://schemas.microsoft.com/office/drawing/2014/main" val="20003"/>
                    </a:ext>
                  </a:extLst>
                </a:gridCol>
              </a:tblGrid>
              <a:tr h="254000">
                <a:tc>
                  <a:txBody>
                    <a:bodyPr/>
                    <a:lstStyle/>
                    <a:p>
                      <a:pPr>
                        <a:lnSpc>
                          <a:spcPts val="1695"/>
                        </a:lnSpc>
                      </a:pPr>
                      <a:r>
                        <a:rPr lang="en-US" sz="2000" b="1" dirty="0">
                          <a:latin typeface="Calibri"/>
                          <a:cs typeface="Calibri"/>
                        </a:rPr>
                        <a:t>Tax Assessment Office</a:t>
                      </a:r>
                      <a:endParaRPr sz="2000" dirty="0">
                        <a:latin typeface="Calibri"/>
                        <a:cs typeface="Calibri"/>
                      </a:endParaRPr>
                    </a:p>
                  </a:txBody>
                  <a:tcPr marL="0" marR="0" marT="0" marB="0">
                    <a:lnB w="19050">
                      <a:solidFill>
                        <a:srgbClr val="000000"/>
                      </a:solidFill>
                      <a:prstDash val="solid"/>
                    </a:lnB>
                  </a:tcPr>
                </a:tc>
                <a:tc>
                  <a:txBody>
                    <a:bodyPr/>
                    <a:lstStyle/>
                    <a:p>
                      <a:pPr marL="1527810">
                        <a:lnSpc>
                          <a:spcPts val="1695"/>
                        </a:lnSpc>
                      </a:pPr>
                      <a:r>
                        <a:rPr sz="2000" b="1" spc="-20" dirty="0">
                          <a:latin typeface="Calibri"/>
                          <a:cs typeface="Calibri"/>
                        </a:rPr>
                        <a:t>202</a:t>
                      </a:r>
                      <a:r>
                        <a:rPr lang="en-US" sz="2000" b="1" spc="-20" dirty="0">
                          <a:latin typeface="Calibri"/>
                          <a:cs typeface="Calibri"/>
                        </a:rPr>
                        <a:t>2</a:t>
                      </a:r>
                      <a:endParaRPr sz="2000" dirty="0">
                        <a:latin typeface="Calibri"/>
                        <a:cs typeface="Calibri"/>
                      </a:endParaRPr>
                    </a:p>
                  </a:txBody>
                  <a:tcPr marL="0" marR="0" marT="0" marB="0">
                    <a:lnB w="19050">
                      <a:solidFill>
                        <a:srgbClr val="000000"/>
                      </a:solidFill>
                      <a:prstDash val="solid"/>
                    </a:lnB>
                  </a:tcPr>
                </a:tc>
                <a:tc>
                  <a:txBody>
                    <a:bodyPr/>
                    <a:lstStyle/>
                    <a:p>
                      <a:pPr marL="109220">
                        <a:lnSpc>
                          <a:spcPts val="1695"/>
                        </a:lnSpc>
                      </a:pPr>
                      <a:r>
                        <a:rPr sz="2000" b="1" spc="-20" dirty="0">
                          <a:latin typeface="Calibri"/>
                          <a:cs typeface="Calibri"/>
                        </a:rPr>
                        <a:t>202</a:t>
                      </a:r>
                      <a:r>
                        <a:rPr lang="en-US" sz="2000" b="1" spc="-20" dirty="0">
                          <a:latin typeface="Calibri"/>
                          <a:cs typeface="Calibri"/>
                        </a:rPr>
                        <a:t>3</a:t>
                      </a:r>
                      <a:endParaRPr sz="2000" dirty="0">
                        <a:latin typeface="Calibri"/>
                        <a:cs typeface="Calibri"/>
                      </a:endParaRPr>
                    </a:p>
                  </a:txBody>
                  <a:tcPr marL="0" marR="0" marT="0" marB="0">
                    <a:lnB w="19050">
                      <a:solidFill>
                        <a:srgbClr val="000000"/>
                      </a:solidFill>
                      <a:prstDash val="solid"/>
                    </a:lnB>
                  </a:tcPr>
                </a:tc>
                <a:tc>
                  <a:txBody>
                    <a:bodyPr/>
                    <a:lstStyle/>
                    <a:p>
                      <a:pPr marL="109220">
                        <a:lnSpc>
                          <a:spcPts val="1695"/>
                        </a:lnSpc>
                      </a:pPr>
                      <a:r>
                        <a:rPr sz="2000" b="1" spc="-20" dirty="0">
                          <a:latin typeface="Calibri"/>
                          <a:cs typeface="Calibri"/>
                        </a:rPr>
                        <a:t>202</a:t>
                      </a:r>
                      <a:r>
                        <a:rPr lang="en-US" sz="2000" b="1" spc="-20" dirty="0">
                          <a:latin typeface="Calibri"/>
                          <a:cs typeface="Calibri"/>
                        </a:rPr>
                        <a:t>4</a:t>
                      </a:r>
                      <a:endParaRPr sz="2000" dirty="0">
                        <a:latin typeface="Calibri"/>
                        <a:cs typeface="Calibri"/>
                      </a:endParaRPr>
                    </a:p>
                  </a:txBody>
                  <a:tcPr marL="0" marR="0" marT="0" marB="0">
                    <a:lnB w="19050">
                      <a:solidFill>
                        <a:srgbClr val="000000"/>
                      </a:solidFill>
                      <a:prstDash val="solid"/>
                    </a:lnB>
                  </a:tcPr>
                </a:tc>
                <a:extLst>
                  <a:ext uri="{0D108BD9-81ED-4DB2-BD59-A6C34878D82A}">
                    <a16:rowId xmlns:a16="http://schemas.microsoft.com/office/drawing/2014/main" val="10000"/>
                  </a:ext>
                </a:extLst>
              </a:tr>
              <a:tr h="789940">
                <a:tc>
                  <a:txBody>
                    <a:bodyPr/>
                    <a:lstStyle/>
                    <a:p>
                      <a:pPr>
                        <a:lnSpc>
                          <a:spcPct val="100000"/>
                        </a:lnSpc>
                        <a:spcBef>
                          <a:spcPts val="1075"/>
                        </a:spcBef>
                      </a:pPr>
                      <a:r>
                        <a:rPr lang="en-US" sz="1800" b="1" u="sng" dirty="0">
                          <a:uFill>
                            <a:solidFill>
                              <a:srgbClr val="000000"/>
                            </a:solidFill>
                          </a:uFill>
                          <a:latin typeface="Calibri"/>
                          <a:cs typeface="Calibri"/>
                        </a:rPr>
                        <a:t>Office Supplies</a:t>
                      </a:r>
                      <a:endParaRPr sz="1800" dirty="0">
                        <a:latin typeface="Calibri"/>
                        <a:cs typeface="Calibri"/>
                      </a:endParaRPr>
                    </a:p>
                    <a:p>
                      <a:pPr>
                        <a:lnSpc>
                          <a:spcPts val="2150"/>
                        </a:lnSpc>
                        <a:spcBef>
                          <a:spcPts val="944"/>
                        </a:spcBef>
                      </a:pPr>
                      <a:r>
                        <a:rPr lang="en-US" sz="1800" spc="-10" dirty="0">
                          <a:latin typeface="Calibri"/>
                          <a:cs typeface="Calibri"/>
                        </a:rPr>
                        <a:t>5-01-20-150-000-023</a:t>
                      </a:r>
                      <a:endParaRPr sz="1800" dirty="0">
                        <a:latin typeface="Calibri"/>
                        <a:cs typeface="Calibri"/>
                      </a:endParaRPr>
                    </a:p>
                  </a:txBody>
                  <a:tcPr marL="0" marR="0" marT="136525"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528445">
                        <a:lnSpc>
                          <a:spcPts val="2150"/>
                        </a:lnSpc>
                      </a:pPr>
                      <a:r>
                        <a:rPr sz="1800" spc="-10" dirty="0">
                          <a:latin typeface="Calibri"/>
                          <a:cs typeface="Calibri"/>
                        </a:rPr>
                        <a:t>$</a:t>
                      </a:r>
                      <a:r>
                        <a:rPr lang="en-US" sz="1800" spc="-10" dirty="0">
                          <a:latin typeface="Calibri"/>
                          <a:cs typeface="Calibri"/>
                        </a:rPr>
                        <a:t>100</a:t>
                      </a:r>
                      <a:endParaRPr sz="1800" dirty="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09220">
                        <a:lnSpc>
                          <a:spcPts val="2150"/>
                        </a:lnSpc>
                      </a:pPr>
                      <a:r>
                        <a:rPr sz="1800" spc="-10" dirty="0">
                          <a:latin typeface="Calibri"/>
                          <a:cs typeface="Calibri"/>
                        </a:rPr>
                        <a:t>$</a:t>
                      </a:r>
                      <a:r>
                        <a:rPr lang="en-US" sz="1800" spc="-10" dirty="0">
                          <a:latin typeface="Calibri"/>
                          <a:cs typeface="Calibri"/>
                        </a:rPr>
                        <a:t>900</a:t>
                      </a:r>
                      <a:endParaRPr sz="1800" dirty="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09220">
                        <a:lnSpc>
                          <a:spcPts val="2150"/>
                        </a:lnSpc>
                      </a:pPr>
                      <a:r>
                        <a:rPr sz="1800" b="1" spc="-10" dirty="0">
                          <a:latin typeface="Calibri"/>
                          <a:cs typeface="Calibri"/>
                        </a:rPr>
                        <a:t>$</a:t>
                      </a:r>
                      <a:r>
                        <a:rPr lang="en-US" sz="1800" b="1" spc="-10" dirty="0">
                          <a:latin typeface="Calibri"/>
                          <a:cs typeface="Calibri"/>
                        </a:rPr>
                        <a:t>40</a:t>
                      </a:r>
                      <a:r>
                        <a:rPr sz="1800" b="1" spc="-10" dirty="0">
                          <a:latin typeface="Calibri"/>
                          <a:cs typeface="Calibri"/>
                        </a:rPr>
                        <a:t>00</a:t>
                      </a:r>
                      <a:endParaRPr sz="1800" dirty="0">
                        <a:latin typeface="Calibri"/>
                        <a:cs typeface="Calibri"/>
                      </a:endParaRPr>
                    </a:p>
                  </a:txBody>
                  <a:tcPr marL="0" marR="0" marT="0" marB="0">
                    <a:lnT w="19050">
                      <a:solidFill>
                        <a:srgbClr val="000000"/>
                      </a:solidFill>
                      <a:prstDash val="solid"/>
                    </a:lnT>
                  </a:tcPr>
                </a:tc>
                <a:extLst>
                  <a:ext uri="{0D108BD9-81ED-4DB2-BD59-A6C34878D82A}">
                    <a16:rowId xmlns:a16="http://schemas.microsoft.com/office/drawing/2014/main" val="10001"/>
                  </a:ext>
                </a:extLst>
              </a:tr>
            </a:tbl>
          </a:graphicData>
        </a:graphic>
      </p:graphicFrame>
      <p:sp>
        <p:nvSpPr>
          <p:cNvPr id="6" name="object 6"/>
          <p:cNvSpPr txBox="1">
            <a:spLocks noGrp="1"/>
          </p:cNvSpPr>
          <p:nvPr>
            <p:ph type="ftr" sz="quarter" idx="5"/>
          </p:nvPr>
        </p:nvSpPr>
        <p:spPr>
          <a:xfrm>
            <a:off x="5204443" y="6280025"/>
            <a:ext cx="2866666" cy="235793"/>
          </a:xfrm>
          <a:prstGeom prst="rect">
            <a:avLst/>
          </a:prstGeom>
        </p:spPr>
        <p:txBody>
          <a:bodyPr vert="horz" wrap="square" lIns="0" tIns="104735" rIns="0" bIns="0" rtlCol="0">
            <a:spAutoFit/>
          </a:bodyPr>
          <a:lstStyle/>
          <a:p>
            <a:pPr marL="171450">
              <a:lnSpc>
                <a:spcPts val="1040"/>
              </a:lnSpc>
            </a:pPr>
            <a:r>
              <a:rPr lang="en-US" dirty="0"/>
              <a:t>Tax Assessment Office</a:t>
            </a:r>
            <a:r>
              <a:rPr dirty="0"/>
              <a:t>-</a:t>
            </a:r>
            <a:r>
              <a:rPr spc="-30" dirty="0"/>
              <a:t> </a:t>
            </a:r>
            <a:r>
              <a:rPr dirty="0"/>
              <a:t>202</a:t>
            </a:r>
            <a:r>
              <a:rPr lang="en-US" dirty="0"/>
              <a:t>5 </a:t>
            </a:r>
            <a:r>
              <a:rPr dirty="0"/>
              <a:t>Budget</a:t>
            </a:r>
            <a:r>
              <a:rPr spc="-20" dirty="0"/>
              <a:t> </a:t>
            </a:r>
            <a:r>
              <a:rPr spc="-10" dirty="0"/>
              <a:t>Presentation</a:t>
            </a:r>
          </a:p>
        </p:txBody>
      </p:sp>
      <p:sp>
        <p:nvSpPr>
          <p:cNvPr id="3" name="object 3"/>
          <p:cNvSpPr txBox="1">
            <a:spLocks noGrp="1"/>
          </p:cNvSpPr>
          <p:nvPr>
            <p:ph type="title"/>
          </p:nvPr>
        </p:nvSpPr>
        <p:spPr>
          <a:xfrm>
            <a:off x="3492887" y="1451348"/>
            <a:ext cx="7731125" cy="296043"/>
          </a:xfrm>
          <a:prstGeom prst="rect">
            <a:avLst/>
          </a:prstGeom>
        </p:spPr>
        <p:txBody>
          <a:bodyPr vert="horz" wrap="square" lIns="0" tIns="12700" rIns="0" bIns="0" rtlCol="0">
            <a:spAutoFit/>
          </a:bodyPr>
          <a:lstStyle/>
          <a:p>
            <a:pPr marL="12700" marR="5080">
              <a:lnSpc>
                <a:spcPct val="106700"/>
              </a:lnSpc>
              <a:spcBef>
                <a:spcPts val="100"/>
              </a:spcBef>
            </a:pPr>
            <a:r>
              <a:rPr lang="en-US" sz="1800" dirty="0">
                <a:latin typeface="Calibri"/>
                <a:cs typeface="Calibri"/>
              </a:rPr>
              <a:t>Office Supplies specific to the Tax Assessor’s Office</a:t>
            </a:r>
            <a:endParaRPr sz="1800" dirty="0">
              <a:latin typeface="Calibri"/>
              <a:cs typeface="Calibri"/>
            </a:endParaRPr>
          </a:p>
        </p:txBody>
      </p:sp>
      <p:sp>
        <p:nvSpPr>
          <p:cNvPr id="4" name="object 4"/>
          <p:cNvSpPr txBox="1"/>
          <p:nvPr/>
        </p:nvSpPr>
        <p:spPr>
          <a:xfrm>
            <a:off x="3662432" y="2035118"/>
            <a:ext cx="7731125" cy="2400594"/>
          </a:xfrm>
          <a:prstGeom prst="rect">
            <a:avLst/>
          </a:prstGeom>
        </p:spPr>
        <p:txBody>
          <a:bodyPr vert="horz" wrap="square" lIns="0" tIns="134620" rIns="0" bIns="0" rtlCol="0">
            <a:spAutoFit/>
          </a:bodyPr>
          <a:lstStyle/>
          <a:p>
            <a:pPr marL="12700">
              <a:lnSpc>
                <a:spcPct val="100000"/>
              </a:lnSpc>
              <a:spcBef>
                <a:spcPts val="1060"/>
              </a:spcBef>
            </a:pPr>
            <a:r>
              <a:rPr lang="en-US" sz="1800" b="1" u="sng" dirty="0">
                <a:uFill>
                  <a:solidFill>
                    <a:srgbClr val="000000"/>
                  </a:solidFill>
                </a:uFill>
                <a:latin typeface="Calibri"/>
                <a:cs typeface="Calibri"/>
              </a:rPr>
              <a:t>Printing</a:t>
            </a:r>
            <a:endParaRPr sz="1800" dirty="0">
              <a:latin typeface="Calibri"/>
              <a:cs typeface="Calibri"/>
            </a:endParaRPr>
          </a:p>
          <a:p>
            <a:pPr marL="12700">
              <a:lnSpc>
                <a:spcPct val="100000"/>
              </a:lnSpc>
              <a:spcBef>
                <a:spcPts val="960"/>
              </a:spcBef>
              <a:tabLst>
                <a:tab pos="5041265" algn="l"/>
                <a:tab pos="5955665" algn="l"/>
                <a:tab pos="6870065" algn="l"/>
              </a:tabLst>
            </a:pPr>
            <a:r>
              <a:rPr lang="en-US" spc="-10" dirty="0">
                <a:latin typeface="Calibri"/>
                <a:cs typeface="Calibri"/>
              </a:rPr>
              <a:t>5-01-20-150-000-024</a:t>
            </a:r>
            <a:r>
              <a:rPr sz="1800" dirty="0">
                <a:latin typeface="Calibri"/>
                <a:cs typeface="Calibri"/>
              </a:rPr>
              <a:t>	</a:t>
            </a:r>
            <a:r>
              <a:rPr sz="1800" spc="-10" dirty="0">
                <a:latin typeface="Calibri"/>
                <a:cs typeface="Calibri"/>
              </a:rPr>
              <a:t>$</a:t>
            </a:r>
            <a:r>
              <a:rPr lang="en-US" spc="-10" dirty="0">
                <a:latin typeface="Calibri"/>
                <a:cs typeface="Calibri"/>
              </a:rPr>
              <a:t>90</a:t>
            </a:r>
            <a:r>
              <a:rPr lang="en-US" sz="1800" spc="-10" dirty="0">
                <a:latin typeface="Calibri"/>
                <a:cs typeface="Calibri"/>
              </a:rPr>
              <a:t>00</a:t>
            </a:r>
            <a:r>
              <a:rPr sz="1800" dirty="0">
                <a:latin typeface="Calibri"/>
                <a:cs typeface="Calibri"/>
              </a:rPr>
              <a:t>	</a:t>
            </a:r>
            <a:r>
              <a:rPr sz="1800" spc="-10" dirty="0">
                <a:latin typeface="Calibri"/>
                <a:cs typeface="Calibri"/>
              </a:rPr>
              <a:t>$</a:t>
            </a:r>
            <a:r>
              <a:rPr lang="en-US" spc="-10" dirty="0">
                <a:latin typeface="Calibri"/>
                <a:cs typeface="Calibri"/>
              </a:rPr>
              <a:t>9</a:t>
            </a:r>
            <a:r>
              <a:rPr sz="1800" spc="-10" dirty="0">
                <a:latin typeface="Calibri"/>
                <a:cs typeface="Calibri"/>
              </a:rPr>
              <a:t>000</a:t>
            </a:r>
            <a:r>
              <a:rPr sz="1800" dirty="0">
                <a:latin typeface="Calibri"/>
                <a:cs typeface="Calibri"/>
              </a:rPr>
              <a:t>	</a:t>
            </a:r>
            <a:r>
              <a:rPr sz="1800" b="1" spc="-10" dirty="0">
                <a:latin typeface="Calibri"/>
                <a:cs typeface="Calibri"/>
              </a:rPr>
              <a:t>$</a:t>
            </a:r>
            <a:r>
              <a:rPr lang="en-US" sz="1800" b="1" spc="-10" dirty="0">
                <a:latin typeface="Calibri"/>
                <a:cs typeface="Calibri"/>
              </a:rPr>
              <a:t>13</a:t>
            </a:r>
            <a:r>
              <a:rPr sz="1800" b="1" spc="-10" dirty="0">
                <a:latin typeface="Calibri"/>
                <a:cs typeface="Calibri"/>
              </a:rPr>
              <a:t>000</a:t>
            </a:r>
            <a:endParaRPr sz="1800" dirty="0">
              <a:latin typeface="Calibri"/>
              <a:cs typeface="Calibri"/>
            </a:endParaRPr>
          </a:p>
          <a:p>
            <a:pPr marL="12700" marR="351155">
              <a:lnSpc>
                <a:spcPct val="107300"/>
              </a:lnSpc>
              <a:spcBef>
                <a:spcPts val="790"/>
              </a:spcBef>
            </a:pPr>
            <a:r>
              <a:rPr lang="en-US" sz="1800" dirty="0">
                <a:latin typeface="Calibri"/>
                <a:cs typeface="Calibri"/>
              </a:rPr>
              <a:t>Annual Assessment Cards</a:t>
            </a:r>
            <a:endParaRPr sz="1800" dirty="0">
              <a:latin typeface="Calibri"/>
              <a:cs typeface="Calibri"/>
            </a:endParaRPr>
          </a:p>
          <a:p>
            <a:pPr marL="12700">
              <a:lnSpc>
                <a:spcPct val="100000"/>
              </a:lnSpc>
              <a:spcBef>
                <a:spcPts val="950"/>
              </a:spcBef>
            </a:pPr>
            <a:r>
              <a:rPr lang="en-US" sz="1800" b="1" u="sng" spc="-10" dirty="0">
                <a:uFill>
                  <a:solidFill>
                    <a:srgbClr val="000000"/>
                  </a:solidFill>
                </a:uFill>
                <a:latin typeface="Calibri"/>
                <a:cs typeface="Calibri"/>
              </a:rPr>
              <a:t>Training</a:t>
            </a:r>
            <a:endParaRPr sz="1800" dirty="0">
              <a:latin typeface="Calibri"/>
              <a:cs typeface="Calibri"/>
            </a:endParaRPr>
          </a:p>
          <a:p>
            <a:pPr marL="12700">
              <a:lnSpc>
                <a:spcPct val="100000"/>
              </a:lnSpc>
              <a:spcBef>
                <a:spcPts val="944"/>
              </a:spcBef>
              <a:tabLst>
                <a:tab pos="5041265" algn="l"/>
                <a:tab pos="5955665" algn="l"/>
                <a:tab pos="6870065" algn="l"/>
              </a:tabLst>
            </a:pPr>
            <a:r>
              <a:rPr lang="en-US" spc="-10" dirty="0">
                <a:latin typeface="Calibri"/>
                <a:cs typeface="Calibri"/>
              </a:rPr>
              <a:t>5-01-20-150-000-028</a:t>
            </a:r>
            <a:r>
              <a:rPr sz="1800" dirty="0">
                <a:latin typeface="Calibri"/>
                <a:cs typeface="Calibri"/>
              </a:rPr>
              <a:t>	</a:t>
            </a:r>
            <a:r>
              <a:rPr sz="1800" spc="-10" dirty="0">
                <a:latin typeface="Calibri"/>
                <a:cs typeface="Calibri"/>
              </a:rPr>
              <a:t>$</a:t>
            </a:r>
            <a:r>
              <a:rPr lang="en-US" spc="-10" dirty="0">
                <a:latin typeface="Calibri"/>
                <a:cs typeface="Calibri"/>
              </a:rPr>
              <a:t>1150</a:t>
            </a:r>
            <a:r>
              <a:rPr sz="1800" dirty="0">
                <a:latin typeface="Calibri"/>
                <a:cs typeface="Calibri"/>
              </a:rPr>
              <a:t>	</a:t>
            </a:r>
            <a:r>
              <a:rPr sz="1800" spc="-10" dirty="0">
                <a:latin typeface="Calibri"/>
                <a:cs typeface="Calibri"/>
              </a:rPr>
              <a:t>$</a:t>
            </a:r>
            <a:r>
              <a:rPr lang="en-US" spc="-10" dirty="0">
                <a:latin typeface="Calibri"/>
                <a:cs typeface="Calibri"/>
              </a:rPr>
              <a:t>0</a:t>
            </a:r>
            <a:r>
              <a:rPr sz="1800" dirty="0">
                <a:latin typeface="Calibri"/>
                <a:cs typeface="Calibri"/>
              </a:rPr>
              <a:t>	</a:t>
            </a:r>
            <a:r>
              <a:rPr sz="1800" b="1" spc="-10" dirty="0">
                <a:latin typeface="Calibri"/>
                <a:cs typeface="Calibri"/>
              </a:rPr>
              <a:t>$</a:t>
            </a:r>
            <a:r>
              <a:rPr lang="en-US" sz="1800" b="1" spc="-10" dirty="0">
                <a:latin typeface="Calibri"/>
                <a:cs typeface="Calibri"/>
              </a:rPr>
              <a:t>1,150</a:t>
            </a:r>
            <a:endParaRPr sz="1800" dirty="0">
              <a:latin typeface="Calibri"/>
              <a:cs typeface="Calibri"/>
            </a:endParaRPr>
          </a:p>
          <a:p>
            <a:pPr marL="12700" marR="5080">
              <a:lnSpc>
                <a:spcPct val="107300"/>
              </a:lnSpc>
              <a:spcBef>
                <a:spcPts val="790"/>
              </a:spcBef>
            </a:pPr>
            <a:r>
              <a:rPr lang="en-US" sz="1800" dirty="0">
                <a:latin typeface="Calibri"/>
                <a:cs typeface="Calibri"/>
              </a:rPr>
              <a:t>Staff enrichment/training</a:t>
            </a:r>
            <a:endParaRPr sz="1800" dirty="0">
              <a:latin typeface="Calibri"/>
              <a:cs typeface="Calibri"/>
            </a:endParaRPr>
          </a:p>
        </p:txBody>
      </p:sp>
    </p:spTree>
    <p:extLst>
      <p:ext uri="{BB962C8B-B14F-4D97-AF65-F5344CB8AC3E}">
        <p14:creationId xmlns:p14="http://schemas.microsoft.com/office/powerpoint/2010/main" val="3891999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006635732"/>
              </p:ext>
            </p:extLst>
          </p:nvPr>
        </p:nvGraphicFramePr>
        <p:xfrm>
          <a:off x="3675132" y="326839"/>
          <a:ext cx="7585708" cy="1072515"/>
        </p:xfrm>
        <a:graphic>
          <a:graphicData uri="http://schemas.openxmlformats.org/drawingml/2006/table">
            <a:tbl>
              <a:tblPr firstRow="1" bandRow="1">
                <a:tableStyleId>{2D5ABB26-0587-4C30-8999-92F81FD0307C}</a:tableStyleId>
              </a:tblPr>
              <a:tblGrid>
                <a:gridCol w="3500754">
                  <a:extLst>
                    <a:ext uri="{9D8B030D-6E8A-4147-A177-3AD203B41FA5}">
                      <a16:colId xmlns:a16="http://schemas.microsoft.com/office/drawing/2014/main" val="20000"/>
                    </a:ext>
                  </a:extLst>
                </a:gridCol>
                <a:gridCol w="2333625">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36929">
                  <a:extLst>
                    <a:ext uri="{9D8B030D-6E8A-4147-A177-3AD203B41FA5}">
                      <a16:colId xmlns:a16="http://schemas.microsoft.com/office/drawing/2014/main" val="20003"/>
                    </a:ext>
                  </a:extLst>
                </a:gridCol>
              </a:tblGrid>
              <a:tr h="254000">
                <a:tc>
                  <a:txBody>
                    <a:bodyPr/>
                    <a:lstStyle/>
                    <a:p>
                      <a:pPr>
                        <a:lnSpc>
                          <a:spcPts val="1695"/>
                        </a:lnSpc>
                      </a:pPr>
                      <a:r>
                        <a:rPr lang="en-US" sz="2000" b="1" dirty="0">
                          <a:latin typeface="Calibri"/>
                          <a:cs typeface="Calibri"/>
                        </a:rPr>
                        <a:t>Tax Assessment Office</a:t>
                      </a:r>
                      <a:endParaRPr sz="2000" dirty="0">
                        <a:latin typeface="Calibri"/>
                        <a:cs typeface="Calibri"/>
                      </a:endParaRPr>
                    </a:p>
                  </a:txBody>
                  <a:tcPr marL="0" marR="0" marT="0" marB="0">
                    <a:lnB w="19050">
                      <a:solidFill>
                        <a:srgbClr val="000000"/>
                      </a:solidFill>
                      <a:prstDash val="solid"/>
                    </a:lnB>
                  </a:tcPr>
                </a:tc>
                <a:tc>
                  <a:txBody>
                    <a:bodyPr/>
                    <a:lstStyle/>
                    <a:p>
                      <a:pPr marL="1527810">
                        <a:lnSpc>
                          <a:spcPts val="1695"/>
                        </a:lnSpc>
                      </a:pPr>
                      <a:r>
                        <a:rPr sz="2000" b="1" spc="-20" dirty="0">
                          <a:latin typeface="Calibri"/>
                          <a:cs typeface="Calibri"/>
                        </a:rPr>
                        <a:t>202</a:t>
                      </a:r>
                      <a:r>
                        <a:rPr lang="en-US" sz="2000" b="1" spc="-20" dirty="0">
                          <a:latin typeface="Calibri"/>
                          <a:cs typeface="Calibri"/>
                        </a:rPr>
                        <a:t>3</a:t>
                      </a:r>
                      <a:endParaRPr sz="2000" dirty="0">
                        <a:latin typeface="Calibri"/>
                        <a:cs typeface="Calibri"/>
                      </a:endParaRPr>
                    </a:p>
                  </a:txBody>
                  <a:tcPr marL="0" marR="0" marT="0" marB="0">
                    <a:lnB w="19050">
                      <a:solidFill>
                        <a:srgbClr val="000000"/>
                      </a:solidFill>
                      <a:prstDash val="solid"/>
                    </a:lnB>
                  </a:tcPr>
                </a:tc>
                <a:tc>
                  <a:txBody>
                    <a:bodyPr/>
                    <a:lstStyle/>
                    <a:p>
                      <a:pPr marL="109220">
                        <a:lnSpc>
                          <a:spcPts val="1695"/>
                        </a:lnSpc>
                      </a:pPr>
                      <a:r>
                        <a:rPr sz="2000" b="1" spc="-20" dirty="0">
                          <a:latin typeface="Calibri"/>
                          <a:cs typeface="Calibri"/>
                        </a:rPr>
                        <a:t>202</a:t>
                      </a:r>
                      <a:r>
                        <a:rPr lang="en-US" sz="2000" b="1" spc="-20" dirty="0">
                          <a:latin typeface="Calibri"/>
                          <a:cs typeface="Calibri"/>
                        </a:rPr>
                        <a:t>4</a:t>
                      </a:r>
                      <a:endParaRPr sz="2000" dirty="0">
                        <a:latin typeface="Calibri"/>
                        <a:cs typeface="Calibri"/>
                      </a:endParaRPr>
                    </a:p>
                  </a:txBody>
                  <a:tcPr marL="0" marR="0" marT="0" marB="0">
                    <a:lnB w="19050">
                      <a:solidFill>
                        <a:srgbClr val="000000"/>
                      </a:solidFill>
                      <a:prstDash val="solid"/>
                    </a:lnB>
                  </a:tcPr>
                </a:tc>
                <a:tc>
                  <a:txBody>
                    <a:bodyPr/>
                    <a:lstStyle/>
                    <a:p>
                      <a:pPr marL="109220">
                        <a:lnSpc>
                          <a:spcPts val="1695"/>
                        </a:lnSpc>
                      </a:pPr>
                      <a:r>
                        <a:rPr sz="2000" b="1" spc="-20" dirty="0">
                          <a:latin typeface="Calibri"/>
                          <a:cs typeface="Calibri"/>
                        </a:rPr>
                        <a:t>202</a:t>
                      </a:r>
                      <a:r>
                        <a:rPr lang="en-US" sz="2000" b="1" spc="-20" dirty="0">
                          <a:latin typeface="Calibri"/>
                          <a:cs typeface="Calibri"/>
                        </a:rPr>
                        <a:t>5</a:t>
                      </a:r>
                      <a:endParaRPr sz="2000" dirty="0">
                        <a:latin typeface="Calibri"/>
                        <a:cs typeface="Calibri"/>
                      </a:endParaRPr>
                    </a:p>
                  </a:txBody>
                  <a:tcPr marL="0" marR="0" marT="0" marB="0">
                    <a:lnB w="19050">
                      <a:solidFill>
                        <a:srgbClr val="000000"/>
                      </a:solidFill>
                      <a:prstDash val="solid"/>
                    </a:lnB>
                  </a:tcPr>
                </a:tc>
                <a:extLst>
                  <a:ext uri="{0D108BD9-81ED-4DB2-BD59-A6C34878D82A}">
                    <a16:rowId xmlns:a16="http://schemas.microsoft.com/office/drawing/2014/main" val="10000"/>
                  </a:ext>
                </a:extLst>
              </a:tr>
              <a:tr h="789940">
                <a:tc>
                  <a:txBody>
                    <a:bodyPr/>
                    <a:lstStyle/>
                    <a:p>
                      <a:pPr>
                        <a:lnSpc>
                          <a:spcPct val="100000"/>
                        </a:lnSpc>
                        <a:spcBef>
                          <a:spcPts val="1075"/>
                        </a:spcBef>
                      </a:pPr>
                      <a:r>
                        <a:rPr lang="en-US" sz="1800" b="1" u="sng" dirty="0">
                          <a:uFill>
                            <a:solidFill>
                              <a:srgbClr val="000000"/>
                            </a:solidFill>
                          </a:uFill>
                          <a:latin typeface="Calibri"/>
                          <a:cs typeface="Calibri"/>
                        </a:rPr>
                        <a:t>Photo &amp; Film</a:t>
                      </a:r>
                      <a:endParaRPr sz="1800" dirty="0">
                        <a:latin typeface="Calibri"/>
                        <a:cs typeface="Calibri"/>
                      </a:endParaRPr>
                    </a:p>
                    <a:p>
                      <a:pPr>
                        <a:lnSpc>
                          <a:spcPts val="2150"/>
                        </a:lnSpc>
                        <a:spcBef>
                          <a:spcPts val="944"/>
                        </a:spcBef>
                      </a:pPr>
                      <a:r>
                        <a:rPr lang="en-US" sz="1800" spc="-10" dirty="0">
                          <a:latin typeface="Calibri"/>
                          <a:cs typeface="Calibri"/>
                        </a:rPr>
                        <a:t>5-01-20-150-000-029</a:t>
                      </a:r>
                      <a:endParaRPr sz="1800" dirty="0">
                        <a:latin typeface="Calibri"/>
                        <a:cs typeface="Calibri"/>
                      </a:endParaRPr>
                    </a:p>
                  </a:txBody>
                  <a:tcPr marL="0" marR="0" marT="136525"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528445">
                        <a:lnSpc>
                          <a:spcPts val="2150"/>
                        </a:lnSpc>
                      </a:pPr>
                      <a:r>
                        <a:rPr sz="1800" spc="-10" dirty="0">
                          <a:latin typeface="Calibri"/>
                          <a:cs typeface="Calibri"/>
                        </a:rPr>
                        <a:t>$</a:t>
                      </a:r>
                      <a:r>
                        <a:rPr lang="en-US" sz="1800" spc="-10" dirty="0">
                          <a:latin typeface="Calibri"/>
                          <a:cs typeface="Calibri"/>
                        </a:rPr>
                        <a:t>25</a:t>
                      </a:r>
                      <a:endParaRPr sz="1800" dirty="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09220">
                        <a:lnSpc>
                          <a:spcPts val="2150"/>
                        </a:lnSpc>
                      </a:pPr>
                      <a:r>
                        <a:rPr sz="1800" spc="-10" dirty="0">
                          <a:latin typeface="Calibri"/>
                          <a:cs typeface="Calibri"/>
                        </a:rPr>
                        <a:t>$</a:t>
                      </a:r>
                      <a:r>
                        <a:rPr lang="en-US" sz="1800" spc="-10" dirty="0">
                          <a:latin typeface="Calibri"/>
                          <a:cs typeface="Calibri"/>
                        </a:rPr>
                        <a:t>25</a:t>
                      </a:r>
                      <a:endParaRPr sz="1800" dirty="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09220">
                        <a:lnSpc>
                          <a:spcPts val="2150"/>
                        </a:lnSpc>
                      </a:pPr>
                      <a:r>
                        <a:rPr sz="1800" b="1" spc="-10" dirty="0">
                          <a:latin typeface="Calibri"/>
                          <a:cs typeface="Calibri"/>
                        </a:rPr>
                        <a:t>$</a:t>
                      </a:r>
                      <a:r>
                        <a:rPr lang="en-US" sz="1800" b="1" spc="-10" dirty="0">
                          <a:latin typeface="Calibri"/>
                          <a:cs typeface="Calibri"/>
                        </a:rPr>
                        <a:t>25</a:t>
                      </a:r>
                      <a:endParaRPr sz="1800" dirty="0">
                        <a:latin typeface="Calibri"/>
                        <a:cs typeface="Calibri"/>
                      </a:endParaRPr>
                    </a:p>
                  </a:txBody>
                  <a:tcPr marL="0" marR="0" marT="0" marB="0">
                    <a:lnT w="19050">
                      <a:solidFill>
                        <a:srgbClr val="000000"/>
                      </a:solidFill>
                      <a:prstDash val="solid"/>
                    </a:lnT>
                  </a:tcPr>
                </a:tc>
                <a:extLst>
                  <a:ext uri="{0D108BD9-81ED-4DB2-BD59-A6C34878D82A}">
                    <a16:rowId xmlns:a16="http://schemas.microsoft.com/office/drawing/2014/main" val="10001"/>
                  </a:ext>
                </a:extLst>
              </a:tr>
            </a:tbl>
          </a:graphicData>
        </a:graphic>
      </p:graphicFrame>
      <p:sp>
        <p:nvSpPr>
          <p:cNvPr id="6" name="object 6"/>
          <p:cNvSpPr txBox="1">
            <a:spLocks noGrp="1"/>
          </p:cNvSpPr>
          <p:nvPr>
            <p:ph type="ftr" sz="quarter" idx="5"/>
          </p:nvPr>
        </p:nvSpPr>
        <p:spPr>
          <a:xfrm>
            <a:off x="5204443" y="6280025"/>
            <a:ext cx="2866666" cy="235793"/>
          </a:xfrm>
          <a:prstGeom prst="rect">
            <a:avLst/>
          </a:prstGeom>
        </p:spPr>
        <p:txBody>
          <a:bodyPr vert="horz" wrap="square" lIns="0" tIns="104735" rIns="0" bIns="0" rtlCol="0">
            <a:spAutoFit/>
          </a:bodyPr>
          <a:lstStyle/>
          <a:p>
            <a:pPr marL="171450">
              <a:lnSpc>
                <a:spcPts val="1040"/>
              </a:lnSpc>
            </a:pPr>
            <a:r>
              <a:rPr lang="en-US" dirty="0"/>
              <a:t>Tax Assessment Office</a:t>
            </a:r>
            <a:r>
              <a:rPr dirty="0"/>
              <a:t>-</a:t>
            </a:r>
            <a:r>
              <a:rPr spc="-30" dirty="0"/>
              <a:t> </a:t>
            </a:r>
            <a:r>
              <a:rPr dirty="0"/>
              <a:t>202</a:t>
            </a:r>
            <a:r>
              <a:rPr lang="en-US" dirty="0"/>
              <a:t>5 </a:t>
            </a:r>
            <a:r>
              <a:rPr dirty="0"/>
              <a:t>Budget</a:t>
            </a:r>
            <a:r>
              <a:rPr spc="-20" dirty="0"/>
              <a:t> </a:t>
            </a:r>
            <a:r>
              <a:rPr spc="-10" dirty="0"/>
              <a:t>Presentation</a:t>
            </a:r>
          </a:p>
        </p:txBody>
      </p:sp>
      <p:sp>
        <p:nvSpPr>
          <p:cNvPr id="3" name="object 3"/>
          <p:cNvSpPr txBox="1">
            <a:spLocks noGrp="1"/>
          </p:cNvSpPr>
          <p:nvPr>
            <p:ph type="title"/>
          </p:nvPr>
        </p:nvSpPr>
        <p:spPr>
          <a:xfrm>
            <a:off x="3492887" y="1451348"/>
            <a:ext cx="7731125" cy="296043"/>
          </a:xfrm>
          <a:prstGeom prst="rect">
            <a:avLst/>
          </a:prstGeom>
        </p:spPr>
        <p:txBody>
          <a:bodyPr vert="horz" wrap="square" lIns="0" tIns="12700" rIns="0" bIns="0" rtlCol="0">
            <a:spAutoFit/>
          </a:bodyPr>
          <a:lstStyle/>
          <a:p>
            <a:pPr marL="12700" marR="5080">
              <a:lnSpc>
                <a:spcPct val="106700"/>
              </a:lnSpc>
              <a:spcBef>
                <a:spcPts val="100"/>
              </a:spcBef>
            </a:pPr>
            <a:r>
              <a:rPr lang="en-US" sz="1800" dirty="0">
                <a:latin typeface="Calibri"/>
                <a:cs typeface="Calibri"/>
              </a:rPr>
              <a:t>Mandatory fees paid to the state of New Jersey to hold archived records</a:t>
            </a:r>
            <a:endParaRPr sz="1800" dirty="0">
              <a:latin typeface="Calibri"/>
              <a:cs typeface="Calibri"/>
            </a:endParaRPr>
          </a:p>
        </p:txBody>
      </p:sp>
      <p:sp>
        <p:nvSpPr>
          <p:cNvPr id="4" name="object 4"/>
          <p:cNvSpPr txBox="1"/>
          <p:nvPr/>
        </p:nvSpPr>
        <p:spPr>
          <a:xfrm>
            <a:off x="3662432" y="2035118"/>
            <a:ext cx="7731125" cy="2696957"/>
          </a:xfrm>
          <a:prstGeom prst="rect">
            <a:avLst/>
          </a:prstGeom>
        </p:spPr>
        <p:txBody>
          <a:bodyPr vert="horz" wrap="square" lIns="0" tIns="134620" rIns="0" bIns="0" rtlCol="0">
            <a:spAutoFit/>
          </a:bodyPr>
          <a:lstStyle/>
          <a:p>
            <a:pPr marL="12700">
              <a:lnSpc>
                <a:spcPct val="100000"/>
              </a:lnSpc>
              <a:spcBef>
                <a:spcPts val="1060"/>
              </a:spcBef>
            </a:pPr>
            <a:r>
              <a:rPr lang="en-US" sz="1800" b="1" u="sng" dirty="0">
                <a:uFill>
                  <a:solidFill>
                    <a:srgbClr val="000000"/>
                  </a:solidFill>
                </a:uFill>
                <a:latin typeface="Calibri"/>
                <a:cs typeface="Calibri"/>
              </a:rPr>
              <a:t>Tax Maps</a:t>
            </a:r>
            <a:endParaRPr sz="1800" dirty="0">
              <a:latin typeface="Calibri"/>
              <a:cs typeface="Calibri"/>
            </a:endParaRPr>
          </a:p>
          <a:p>
            <a:pPr marL="12700">
              <a:lnSpc>
                <a:spcPct val="100000"/>
              </a:lnSpc>
              <a:spcBef>
                <a:spcPts val="960"/>
              </a:spcBef>
              <a:tabLst>
                <a:tab pos="5041265" algn="l"/>
                <a:tab pos="5955665" algn="l"/>
                <a:tab pos="6870065" algn="l"/>
              </a:tabLst>
            </a:pPr>
            <a:r>
              <a:rPr lang="en-US" spc="-10" dirty="0">
                <a:latin typeface="Calibri"/>
                <a:cs typeface="Calibri"/>
              </a:rPr>
              <a:t>5-01-20-150-000-105</a:t>
            </a:r>
            <a:r>
              <a:rPr sz="1800" dirty="0">
                <a:latin typeface="Calibri"/>
                <a:cs typeface="Calibri"/>
              </a:rPr>
              <a:t>	</a:t>
            </a:r>
            <a:r>
              <a:rPr sz="1800" spc="-10" dirty="0">
                <a:latin typeface="Calibri"/>
                <a:cs typeface="Calibri"/>
              </a:rPr>
              <a:t>$</a:t>
            </a:r>
            <a:r>
              <a:rPr lang="en-US" spc="-10" dirty="0">
                <a:latin typeface="Calibri"/>
                <a:cs typeface="Calibri"/>
              </a:rPr>
              <a:t>15</a:t>
            </a:r>
            <a:r>
              <a:rPr lang="en-US" sz="1800" spc="-10" dirty="0">
                <a:latin typeface="Calibri"/>
                <a:cs typeface="Calibri"/>
              </a:rPr>
              <a:t>00</a:t>
            </a:r>
            <a:r>
              <a:rPr sz="1800" dirty="0">
                <a:latin typeface="Calibri"/>
                <a:cs typeface="Calibri"/>
              </a:rPr>
              <a:t>	</a:t>
            </a:r>
            <a:r>
              <a:rPr sz="1800" spc="-10" dirty="0">
                <a:latin typeface="Calibri"/>
                <a:cs typeface="Calibri"/>
              </a:rPr>
              <a:t>$</a:t>
            </a:r>
            <a:r>
              <a:rPr lang="en-US" spc="-10" dirty="0">
                <a:latin typeface="Calibri"/>
                <a:cs typeface="Calibri"/>
              </a:rPr>
              <a:t>0</a:t>
            </a:r>
            <a:r>
              <a:rPr sz="1800" dirty="0">
                <a:latin typeface="Calibri"/>
                <a:cs typeface="Calibri"/>
              </a:rPr>
              <a:t>	</a:t>
            </a:r>
            <a:r>
              <a:rPr sz="1800" b="1" spc="-10" dirty="0">
                <a:latin typeface="Calibri"/>
                <a:cs typeface="Calibri"/>
              </a:rPr>
              <a:t>$</a:t>
            </a:r>
            <a:r>
              <a:rPr lang="en-US" b="1" spc="-10" dirty="0">
                <a:latin typeface="Calibri"/>
                <a:cs typeface="Calibri"/>
              </a:rPr>
              <a:t>1000</a:t>
            </a:r>
            <a:endParaRPr sz="1800" dirty="0">
              <a:latin typeface="Calibri"/>
              <a:cs typeface="Calibri"/>
            </a:endParaRPr>
          </a:p>
          <a:p>
            <a:pPr marL="12700" marR="351155">
              <a:lnSpc>
                <a:spcPct val="107300"/>
              </a:lnSpc>
              <a:spcBef>
                <a:spcPts val="790"/>
              </a:spcBef>
            </a:pPr>
            <a:r>
              <a:rPr lang="en-US" sz="1800" dirty="0">
                <a:latin typeface="Calibri"/>
                <a:cs typeface="Calibri"/>
              </a:rPr>
              <a:t>Annual Assessment Cards</a:t>
            </a:r>
            <a:endParaRPr sz="1800" dirty="0">
              <a:latin typeface="Calibri"/>
              <a:cs typeface="Calibri"/>
            </a:endParaRPr>
          </a:p>
          <a:p>
            <a:pPr marL="12700">
              <a:lnSpc>
                <a:spcPct val="100000"/>
              </a:lnSpc>
              <a:spcBef>
                <a:spcPts val="950"/>
              </a:spcBef>
            </a:pPr>
            <a:r>
              <a:rPr lang="en-US" sz="1800" b="1" u="sng" spc="-10" dirty="0">
                <a:uFill>
                  <a:solidFill>
                    <a:srgbClr val="000000"/>
                  </a:solidFill>
                </a:uFill>
                <a:latin typeface="Calibri"/>
                <a:cs typeface="Calibri"/>
              </a:rPr>
              <a:t>Office Equipment</a:t>
            </a:r>
            <a:endParaRPr sz="1800" dirty="0">
              <a:latin typeface="Calibri"/>
              <a:cs typeface="Calibri"/>
            </a:endParaRPr>
          </a:p>
          <a:p>
            <a:pPr marL="12700">
              <a:lnSpc>
                <a:spcPct val="100000"/>
              </a:lnSpc>
              <a:spcBef>
                <a:spcPts val="944"/>
              </a:spcBef>
              <a:tabLst>
                <a:tab pos="5041265" algn="l"/>
                <a:tab pos="5955665" algn="l"/>
                <a:tab pos="6870065" algn="l"/>
              </a:tabLst>
            </a:pPr>
            <a:r>
              <a:rPr lang="en-US" spc="-10" dirty="0">
                <a:latin typeface="Calibri"/>
                <a:cs typeface="Calibri"/>
              </a:rPr>
              <a:t>5-01-20-150-000-107</a:t>
            </a:r>
            <a:r>
              <a:rPr sz="1800" dirty="0">
                <a:latin typeface="Calibri"/>
                <a:cs typeface="Calibri"/>
              </a:rPr>
              <a:t>	</a:t>
            </a:r>
            <a:r>
              <a:rPr sz="1800" spc="-10" dirty="0">
                <a:latin typeface="Calibri"/>
                <a:cs typeface="Calibri"/>
              </a:rPr>
              <a:t>$</a:t>
            </a:r>
            <a:r>
              <a:rPr lang="en-US" spc="-10" dirty="0">
                <a:latin typeface="Calibri"/>
                <a:cs typeface="Calibri"/>
              </a:rPr>
              <a:t>750</a:t>
            </a:r>
            <a:r>
              <a:rPr sz="1800" dirty="0">
                <a:latin typeface="Calibri"/>
                <a:cs typeface="Calibri"/>
              </a:rPr>
              <a:t>	</a:t>
            </a:r>
            <a:r>
              <a:rPr sz="1800" spc="-10" dirty="0">
                <a:latin typeface="Calibri"/>
                <a:cs typeface="Calibri"/>
              </a:rPr>
              <a:t>$</a:t>
            </a:r>
            <a:r>
              <a:rPr lang="en-US" spc="-10" dirty="0">
                <a:latin typeface="Calibri"/>
                <a:cs typeface="Calibri"/>
              </a:rPr>
              <a:t>0</a:t>
            </a:r>
            <a:r>
              <a:rPr sz="1800" dirty="0">
                <a:latin typeface="Calibri"/>
                <a:cs typeface="Calibri"/>
              </a:rPr>
              <a:t>	</a:t>
            </a:r>
            <a:r>
              <a:rPr sz="1800" b="1" spc="-10" dirty="0">
                <a:latin typeface="Calibri"/>
                <a:cs typeface="Calibri"/>
              </a:rPr>
              <a:t>$</a:t>
            </a:r>
            <a:r>
              <a:rPr lang="en-US" b="1" spc="-10" dirty="0">
                <a:latin typeface="Calibri"/>
                <a:cs typeface="Calibri"/>
              </a:rPr>
              <a:t>600</a:t>
            </a:r>
            <a:r>
              <a:rPr lang="en-US" sz="1800" b="1" spc="-10" dirty="0">
                <a:latin typeface="Calibri"/>
                <a:cs typeface="Calibri"/>
              </a:rPr>
              <a:t>0</a:t>
            </a:r>
            <a:endParaRPr sz="1800" dirty="0">
              <a:latin typeface="Calibri"/>
              <a:cs typeface="Calibri"/>
            </a:endParaRPr>
          </a:p>
          <a:p>
            <a:pPr marL="12700" marR="5080">
              <a:lnSpc>
                <a:spcPct val="107300"/>
              </a:lnSpc>
              <a:spcBef>
                <a:spcPts val="790"/>
              </a:spcBef>
            </a:pPr>
            <a:r>
              <a:rPr lang="en-US" sz="1800" dirty="0">
                <a:latin typeface="Calibri"/>
                <a:cs typeface="Calibri"/>
              </a:rPr>
              <a:t>Increase in software needed in new update for inspections software-surface pro for ongoing inspections</a:t>
            </a:r>
            <a:endParaRPr sz="1800" dirty="0">
              <a:latin typeface="Calibri"/>
              <a:cs typeface="Calibri"/>
            </a:endParaRPr>
          </a:p>
        </p:txBody>
      </p:sp>
    </p:spTree>
    <p:extLst>
      <p:ext uri="{BB962C8B-B14F-4D97-AF65-F5344CB8AC3E}">
        <p14:creationId xmlns:p14="http://schemas.microsoft.com/office/powerpoint/2010/main" val="1228239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103297934"/>
              </p:ext>
            </p:extLst>
          </p:nvPr>
        </p:nvGraphicFramePr>
        <p:xfrm>
          <a:off x="3675132" y="326839"/>
          <a:ext cx="7585708" cy="1072515"/>
        </p:xfrm>
        <a:graphic>
          <a:graphicData uri="http://schemas.openxmlformats.org/drawingml/2006/table">
            <a:tbl>
              <a:tblPr firstRow="1" bandRow="1">
                <a:tableStyleId>{2D5ABB26-0587-4C30-8999-92F81FD0307C}</a:tableStyleId>
              </a:tblPr>
              <a:tblGrid>
                <a:gridCol w="3500754">
                  <a:extLst>
                    <a:ext uri="{9D8B030D-6E8A-4147-A177-3AD203B41FA5}">
                      <a16:colId xmlns:a16="http://schemas.microsoft.com/office/drawing/2014/main" val="20000"/>
                    </a:ext>
                  </a:extLst>
                </a:gridCol>
                <a:gridCol w="2333625">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36929">
                  <a:extLst>
                    <a:ext uri="{9D8B030D-6E8A-4147-A177-3AD203B41FA5}">
                      <a16:colId xmlns:a16="http://schemas.microsoft.com/office/drawing/2014/main" val="20003"/>
                    </a:ext>
                  </a:extLst>
                </a:gridCol>
              </a:tblGrid>
              <a:tr h="254000">
                <a:tc>
                  <a:txBody>
                    <a:bodyPr/>
                    <a:lstStyle/>
                    <a:p>
                      <a:pPr>
                        <a:lnSpc>
                          <a:spcPts val="1695"/>
                        </a:lnSpc>
                      </a:pPr>
                      <a:r>
                        <a:rPr lang="en-US" sz="2000" b="1" dirty="0">
                          <a:latin typeface="Calibri"/>
                          <a:cs typeface="Calibri"/>
                        </a:rPr>
                        <a:t>Tax Assessment Office</a:t>
                      </a:r>
                      <a:endParaRPr sz="2000" dirty="0">
                        <a:latin typeface="Calibri"/>
                        <a:cs typeface="Calibri"/>
                      </a:endParaRPr>
                    </a:p>
                  </a:txBody>
                  <a:tcPr marL="0" marR="0" marT="0" marB="0">
                    <a:lnB w="19050">
                      <a:solidFill>
                        <a:srgbClr val="000000"/>
                      </a:solidFill>
                      <a:prstDash val="solid"/>
                    </a:lnB>
                  </a:tcPr>
                </a:tc>
                <a:tc>
                  <a:txBody>
                    <a:bodyPr/>
                    <a:lstStyle/>
                    <a:p>
                      <a:pPr marL="1527810">
                        <a:lnSpc>
                          <a:spcPts val="1695"/>
                        </a:lnSpc>
                      </a:pPr>
                      <a:r>
                        <a:rPr sz="2000" b="1" spc="-20" dirty="0">
                          <a:latin typeface="Calibri"/>
                          <a:cs typeface="Calibri"/>
                        </a:rPr>
                        <a:t>202</a:t>
                      </a:r>
                      <a:r>
                        <a:rPr lang="en-US" sz="2000" b="1" spc="-20" dirty="0">
                          <a:latin typeface="Calibri"/>
                          <a:cs typeface="Calibri"/>
                        </a:rPr>
                        <a:t>3</a:t>
                      </a:r>
                      <a:endParaRPr sz="2000" dirty="0">
                        <a:latin typeface="Calibri"/>
                        <a:cs typeface="Calibri"/>
                      </a:endParaRPr>
                    </a:p>
                  </a:txBody>
                  <a:tcPr marL="0" marR="0" marT="0" marB="0">
                    <a:lnB w="19050">
                      <a:solidFill>
                        <a:srgbClr val="000000"/>
                      </a:solidFill>
                      <a:prstDash val="solid"/>
                    </a:lnB>
                  </a:tcPr>
                </a:tc>
                <a:tc>
                  <a:txBody>
                    <a:bodyPr/>
                    <a:lstStyle/>
                    <a:p>
                      <a:pPr marL="109220">
                        <a:lnSpc>
                          <a:spcPts val="1695"/>
                        </a:lnSpc>
                      </a:pPr>
                      <a:r>
                        <a:rPr sz="2000" b="1" spc="-20" dirty="0">
                          <a:latin typeface="Calibri"/>
                          <a:cs typeface="Calibri"/>
                        </a:rPr>
                        <a:t>202</a:t>
                      </a:r>
                      <a:r>
                        <a:rPr lang="en-US" sz="2000" b="1" spc="-20" dirty="0">
                          <a:latin typeface="Calibri"/>
                          <a:cs typeface="Calibri"/>
                        </a:rPr>
                        <a:t>4</a:t>
                      </a:r>
                      <a:endParaRPr sz="2000" dirty="0">
                        <a:latin typeface="Calibri"/>
                        <a:cs typeface="Calibri"/>
                      </a:endParaRPr>
                    </a:p>
                  </a:txBody>
                  <a:tcPr marL="0" marR="0" marT="0" marB="0">
                    <a:lnB w="19050">
                      <a:solidFill>
                        <a:srgbClr val="000000"/>
                      </a:solidFill>
                      <a:prstDash val="solid"/>
                    </a:lnB>
                  </a:tcPr>
                </a:tc>
                <a:tc>
                  <a:txBody>
                    <a:bodyPr/>
                    <a:lstStyle/>
                    <a:p>
                      <a:pPr marL="109220">
                        <a:lnSpc>
                          <a:spcPts val="1695"/>
                        </a:lnSpc>
                      </a:pPr>
                      <a:r>
                        <a:rPr sz="2000" b="1" spc="-20" dirty="0">
                          <a:latin typeface="Calibri"/>
                          <a:cs typeface="Calibri"/>
                        </a:rPr>
                        <a:t>202</a:t>
                      </a:r>
                      <a:r>
                        <a:rPr lang="en-US" sz="2000" b="1" spc="-20" dirty="0">
                          <a:latin typeface="Calibri"/>
                          <a:cs typeface="Calibri"/>
                        </a:rPr>
                        <a:t>5</a:t>
                      </a:r>
                      <a:endParaRPr sz="2000" dirty="0">
                        <a:latin typeface="Calibri"/>
                        <a:cs typeface="Calibri"/>
                      </a:endParaRPr>
                    </a:p>
                  </a:txBody>
                  <a:tcPr marL="0" marR="0" marT="0" marB="0">
                    <a:lnB w="19050">
                      <a:solidFill>
                        <a:srgbClr val="000000"/>
                      </a:solidFill>
                      <a:prstDash val="solid"/>
                    </a:lnB>
                  </a:tcPr>
                </a:tc>
                <a:extLst>
                  <a:ext uri="{0D108BD9-81ED-4DB2-BD59-A6C34878D82A}">
                    <a16:rowId xmlns:a16="http://schemas.microsoft.com/office/drawing/2014/main" val="10000"/>
                  </a:ext>
                </a:extLst>
              </a:tr>
              <a:tr h="789940">
                <a:tc>
                  <a:txBody>
                    <a:bodyPr/>
                    <a:lstStyle/>
                    <a:p>
                      <a:pPr>
                        <a:lnSpc>
                          <a:spcPct val="100000"/>
                        </a:lnSpc>
                        <a:spcBef>
                          <a:spcPts val="1075"/>
                        </a:spcBef>
                      </a:pPr>
                      <a:r>
                        <a:rPr lang="en-US" sz="1800" b="1" u="sng" dirty="0">
                          <a:uFill>
                            <a:solidFill>
                              <a:srgbClr val="000000"/>
                            </a:solidFill>
                          </a:uFill>
                          <a:latin typeface="Calibri"/>
                          <a:cs typeface="Calibri"/>
                        </a:rPr>
                        <a:t>Contractual</a:t>
                      </a:r>
                      <a:endParaRPr sz="1800" dirty="0">
                        <a:latin typeface="Calibri"/>
                        <a:cs typeface="Calibri"/>
                      </a:endParaRPr>
                    </a:p>
                    <a:p>
                      <a:pPr>
                        <a:lnSpc>
                          <a:spcPts val="2150"/>
                        </a:lnSpc>
                        <a:spcBef>
                          <a:spcPts val="944"/>
                        </a:spcBef>
                      </a:pPr>
                      <a:r>
                        <a:rPr lang="en-US" sz="1800" spc="-10" dirty="0">
                          <a:latin typeface="Calibri"/>
                          <a:cs typeface="Calibri"/>
                        </a:rPr>
                        <a:t>5-01-20-150-000-132</a:t>
                      </a:r>
                      <a:endParaRPr sz="1800" dirty="0">
                        <a:latin typeface="Calibri"/>
                        <a:cs typeface="Calibri"/>
                      </a:endParaRPr>
                    </a:p>
                  </a:txBody>
                  <a:tcPr marL="0" marR="0" marT="136525"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528445">
                        <a:lnSpc>
                          <a:spcPts val="2150"/>
                        </a:lnSpc>
                      </a:pPr>
                      <a:r>
                        <a:rPr sz="1800" spc="-10" dirty="0">
                          <a:latin typeface="Calibri"/>
                          <a:cs typeface="Calibri"/>
                        </a:rPr>
                        <a:t>$</a:t>
                      </a:r>
                      <a:r>
                        <a:rPr lang="en-US" sz="1800" spc="-10" dirty="0">
                          <a:latin typeface="Calibri"/>
                          <a:cs typeface="Calibri"/>
                        </a:rPr>
                        <a:t>1600</a:t>
                      </a:r>
                      <a:endParaRPr sz="1800" dirty="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09220">
                        <a:lnSpc>
                          <a:spcPts val="2150"/>
                        </a:lnSpc>
                      </a:pPr>
                      <a:r>
                        <a:rPr sz="1800" spc="-10" dirty="0">
                          <a:latin typeface="Calibri"/>
                          <a:cs typeface="Calibri"/>
                        </a:rPr>
                        <a:t>$</a:t>
                      </a:r>
                      <a:r>
                        <a:rPr lang="en-US" sz="1800" spc="-10" dirty="0">
                          <a:latin typeface="Calibri"/>
                          <a:cs typeface="Calibri"/>
                        </a:rPr>
                        <a:t>11,700</a:t>
                      </a:r>
                      <a:endParaRPr sz="1800" dirty="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09220">
                        <a:lnSpc>
                          <a:spcPts val="2150"/>
                        </a:lnSpc>
                      </a:pPr>
                      <a:r>
                        <a:rPr sz="1800" b="1" spc="-10" dirty="0">
                          <a:latin typeface="Calibri"/>
                          <a:cs typeface="Calibri"/>
                        </a:rPr>
                        <a:t>$</a:t>
                      </a:r>
                      <a:r>
                        <a:rPr lang="en-US" sz="1800" b="1" spc="-10" dirty="0">
                          <a:latin typeface="Calibri"/>
                          <a:cs typeface="Calibri"/>
                        </a:rPr>
                        <a:t>11700</a:t>
                      </a:r>
                      <a:endParaRPr sz="1800" dirty="0">
                        <a:latin typeface="Calibri"/>
                        <a:cs typeface="Calibri"/>
                      </a:endParaRPr>
                    </a:p>
                  </a:txBody>
                  <a:tcPr marL="0" marR="0" marT="0" marB="0">
                    <a:lnT w="19050">
                      <a:solidFill>
                        <a:srgbClr val="000000"/>
                      </a:solidFill>
                      <a:prstDash val="solid"/>
                    </a:lnT>
                  </a:tcPr>
                </a:tc>
                <a:extLst>
                  <a:ext uri="{0D108BD9-81ED-4DB2-BD59-A6C34878D82A}">
                    <a16:rowId xmlns:a16="http://schemas.microsoft.com/office/drawing/2014/main" val="10001"/>
                  </a:ext>
                </a:extLst>
              </a:tr>
            </a:tbl>
          </a:graphicData>
        </a:graphic>
      </p:graphicFrame>
      <p:sp>
        <p:nvSpPr>
          <p:cNvPr id="6" name="object 6"/>
          <p:cNvSpPr txBox="1">
            <a:spLocks noGrp="1"/>
          </p:cNvSpPr>
          <p:nvPr>
            <p:ph type="ftr" sz="quarter" idx="5"/>
          </p:nvPr>
        </p:nvSpPr>
        <p:spPr>
          <a:xfrm>
            <a:off x="5204443" y="6280025"/>
            <a:ext cx="2866666" cy="235793"/>
          </a:xfrm>
          <a:prstGeom prst="rect">
            <a:avLst/>
          </a:prstGeom>
        </p:spPr>
        <p:txBody>
          <a:bodyPr vert="horz" wrap="square" lIns="0" tIns="104735" rIns="0" bIns="0" rtlCol="0">
            <a:spAutoFit/>
          </a:bodyPr>
          <a:lstStyle/>
          <a:p>
            <a:pPr marL="171450">
              <a:lnSpc>
                <a:spcPts val="1040"/>
              </a:lnSpc>
            </a:pPr>
            <a:r>
              <a:rPr lang="en-US" dirty="0"/>
              <a:t>Tax Assessment Office</a:t>
            </a:r>
            <a:r>
              <a:rPr dirty="0"/>
              <a:t>-</a:t>
            </a:r>
            <a:r>
              <a:rPr spc="-30" dirty="0"/>
              <a:t> </a:t>
            </a:r>
            <a:r>
              <a:rPr dirty="0"/>
              <a:t>202</a:t>
            </a:r>
            <a:r>
              <a:rPr lang="en-US" dirty="0"/>
              <a:t>5 </a:t>
            </a:r>
            <a:r>
              <a:rPr dirty="0"/>
              <a:t>Budget</a:t>
            </a:r>
            <a:r>
              <a:rPr spc="-20" dirty="0"/>
              <a:t> </a:t>
            </a:r>
            <a:r>
              <a:rPr spc="-10" dirty="0"/>
              <a:t>Presentation</a:t>
            </a:r>
          </a:p>
        </p:txBody>
      </p:sp>
      <p:sp>
        <p:nvSpPr>
          <p:cNvPr id="3" name="object 3"/>
          <p:cNvSpPr txBox="1">
            <a:spLocks noGrp="1"/>
          </p:cNvSpPr>
          <p:nvPr>
            <p:ph type="title"/>
          </p:nvPr>
        </p:nvSpPr>
        <p:spPr>
          <a:xfrm>
            <a:off x="3492887" y="1451348"/>
            <a:ext cx="7731125" cy="296043"/>
          </a:xfrm>
          <a:prstGeom prst="rect">
            <a:avLst/>
          </a:prstGeom>
        </p:spPr>
        <p:txBody>
          <a:bodyPr vert="horz" wrap="square" lIns="0" tIns="12700" rIns="0" bIns="0" rtlCol="0">
            <a:spAutoFit/>
          </a:bodyPr>
          <a:lstStyle/>
          <a:p>
            <a:pPr marL="12700" marR="5080">
              <a:lnSpc>
                <a:spcPct val="106700"/>
              </a:lnSpc>
              <a:spcBef>
                <a:spcPts val="100"/>
              </a:spcBef>
            </a:pPr>
            <a:r>
              <a:rPr lang="en-US" sz="1800" dirty="0">
                <a:latin typeface="Calibri"/>
                <a:cs typeface="Calibri"/>
              </a:rPr>
              <a:t>Software Maintenance</a:t>
            </a:r>
            <a:endParaRPr sz="1800" dirty="0">
              <a:latin typeface="Calibri"/>
              <a:cs typeface="Calibri"/>
            </a:endParaRPr>
          </a:p>
        </p:txBody>
      </p:sp>
      <p:sp>
        <p:nvSpPr>
          <p:cNvPr id="4" name="object 4"/>
          <p:cNvSpPr txBox="1"/>
          <p:nvPr/>
        </p:nvSpPr>
        <p:spPr>
          <a:xfrm>
            <a:off x="3658919" y="1833432"/>
            <a:ext cx="7731125" cy="2014782"/>
          </a:xfrm>
          <a:prstGeom prst="rect">
            <a:avLst/>
          </a:prstGeom>
        </p:spPr>
        <p:txBody>
          <a:bodyPr vert="horz" wrap="square" lIns="0" tIns="134620" rIns="0" bIns="0" rtlCol="0">
            <a:spAutoFit/>
          </a:bodyPr>
          <a:lstStyle/>
          <a:p>
            <a:pPr marL="12700">
              <a:lnSpc>
                <a:spcPct val="100000"/>
              </a:lnSpc>
              <a:spcBef>
                <a:spcPts val="1060"/>
              </a:spcBef>
            </a:pPr>
            <a:r>
              <a:rPr lang="en-US" sz="1800" b="1" u="sng" dirty="0">
                <a:uFill>
                  <a:solidFill>
                    <a:srgbClr val="000000"/>
                  </a:solidFill>
                </a:uFill>
                <a:latin typeface="Calibri"/>
                <a:cs typeface="Calibri"/>
              </a:rPr>
              <a:t>Legal Services</a:t>
            </a:r>
            <a:endParaRPr sz="1800" dirty="0">
              <a:latin typeface="Calibri"/>
              <a:cs typeface="Calibri"/>
            </a:endParaRPr>
          </a:p>
          <a:p>
            <a:pPr marL="12700">
              <a:lnSpc>
                <a:spcPct val="100000"/>
              </a:lnSpc>
              <a:spcBef>
                <a:spcPts val="960"/>
              </a:spcBef>
              <a:tabLst>
                <a:tab pos="5041265" algn="l"/>
                <a:tab pos="5955665" algn="l"/>
                <a:tab pos="6870065" algn="l"/>
              </a:tabLst>
            </a:pPr>
            <a:r>
              <a:rPr lang="en-US" spc="-10" dirty="0">
                <a:latin typeface="Calibri"/>
                <a:cs typeface="Calibri"/>
              </a:rPr>
              <a:t>5-01-20-150-000-137</a:t>
            </a:r>
            <a:r>
              <a:rPr sz="1800" dirty="0">
                <a:latin typeface="Calibri"/>
                <a:cs typeface="Calibri"/>
              </a:rPr>
              <a:t>	</a:t>
            </a:r>
            <a:r>
              <a:rPr sz="1800" spc="-10" dirty="0">
                <a:latin typeface="Calibri"/>
                <a:cs typeface="Calibri"/>
              </a:rPr>
              <a:t>$</a:t>
            </a:r>
            <a:r>
              <a:rPr lang="en-US" spc="-10" dirty="0">
                <a:latin typeface="Calibri"/>
                <a:cs typeface="Calibri"/>
              </a:rPr>
              <a:t>15</a:t>
            </a:r>
            <a:r>
              <a:rPr lang="en-US" sz="1800" spc="-10" dirty="0">
                <a:latin typeface="Calibri"/>
                <a:cs typeface="Calibri"/>
              </a:rPr>
              <a:t>00</a:t>
            </a:r>
            <a:r>
              <a:rPr sz="1800" dirty="0">
                <a:latin typeface="Calibri"/>
                <a:cs typeface="Calibri"/>
              </a:rPr>
              <a:t>	</a:t>
            </a:r>
            <a:r>
              <a:rPr sz="1800" spc="-10" dirty="0">
                <a:latin typeface="Calibri"/>
                <a:cs typeface="Calibri"/>
              </a:rPr>
              <a:t>$</a:t>
            </a:r>
            <a:r>
              <a:rPr lang="en-US" spc="-10" dirty="0">
                <a:latin typeface="Calibri"/>
                <a:cs typeface="Calibri"/>
              </a:rPr>
              <a:t>0</a:t>
            </a:r>
            <a:r>
              <a:rPr sz="1800" dirty="0">
                <a:latin typeface="Calibri"/>
                <a:cs typeface="Calibri"/>
              </a:rPr>
              <a:t>	</a:t>
            </a:r>
            <a:r>
              <a:rPr sz="1800" b="1" spc="-10" dirty="0">
                <a:latin typeface="Calibri"/>
                <a:cs typeface="Calibri"/>
              </a:rPr>
              <a:t>$</a:t>
            </a:r>
            <a:r>
              <a:rPr lang="en-US" b="1" spc="-10" dirty="0">
                <a:latin typeface="Calibri"/>
                <a:cs typeface="Calibri"/>
              </a:rPr>
              <a:t>1500</a:t>
            </a:r>
            <a:endParaRPr sz="1800" dirty="0">
              <a:latin typeface="Calibri"/>
              <a:cs typeface="Calibri"/>
            </a:endParaRPr>
          </a:p>
          <a:p>
            <a:pPr marL="12700" marR="351155">
              <a:lnSpc>
                <a:spcPct val="107300"/>
              </a:lnSpc>
              <a:spcBef>
                <a:spcPts val="790"/>
              </a:spcBef>
            </a:pPr>
            <a:r>
              <a:rPr lang="en-US" sz="1800" dirty="0">
                <a:latin typeface="Calibri"/>
                <a:cs typeface="Calibri"/>
              </a:rPr>
              <a:t>Professional legal services/appeals</a:t>
            </a:r>
            <a:endParaRPr lang="en-US" sz="1800" b="1" u="sng" spc="-10" dirty="0">
              <a:uFill>
                <a:solidFill>
                  <a:srgbClr val="000000"/>
                </a:solidFill>
              </a:uFill>
              <a:latin typeface="Calibri"/>
              <a:cs typeface="Calibri"/>
            </a:endParaRPr>
          </a:p>
          <a:p>
            <a:pPr marL="12700">
              <a:lnSpc>
                <a:spcPct val="100000"/>
              </a:lnSpc>
              <a:spcBef>
                <a:spcPts val="950"/>
              </a:spcBef>
            </a:pPr>
            <a:r>
              <a:rPr lang="en-US" sz="1800" b="1" u="sng" spc="-10" dirty="0">
                <a:uFill>
                  <a:solidFill>
                    <a:srgbClr val="000000"/>
                  </a:solidFill>
                </a:uFill>
                <a:latin typeface="Calibri"/>
                <a:cs typeface="Calibri"/>
              </a:rPr>
              <a:t>Computer Repairs</a:t>
            </a:r>
            <a:endParaRPr sz="1800" dirty="0">
              <a:latin typeface="Calibri"/>
              <a:cs typeface="Calibri"/>
            </a:endParaRPr>
          </a:p>
          <a:p>
            <a:pPr marL="12700">
              <a:lnSpc>
                <a:spcPct val="100000"/>
              </a:lnSpc>
              <a:spcBef>
                <a:spcPts val="944"/>
              </a:spcBef>
              <a:tabLst>
                <a:tab pos="5041265" algn="l"/>
                <a:tab pos="5955665" algn="l"/>
                <a:tab pos="6870065" algn="l"/>
              </a:tabLst>
            </a:pPr>
            <a:r>
              <a:rPr lang="en-US" spc="-10" dirty="0">
                <a:latin typeface="Calibri"/>
                <a:cs typeface="Calibri"/>
              </a:rPr>
              <a:t>5-01-20-150-000-156</a:t>
            </a:r>
            <a:r>
              <a:rPr sz="1800" dirty="0">
                <a:latin typeface="Calibri"/>
                <a:cs typeface="Calibri"/>
              </a:rPr>
              <a:t>	</a:t>
            </a:r>
            <a:r>
              <a:rPr sz="1800" spc="-10" dirty="0">
                <a:latin typeface="Calibri"/>
                <a:cs typeface="Calibri"/>
              </a:rPr>
              <a:t>$</a:t>
            </a:r>
            <a:r>
              <a:rPr lang="en-US" sz="1800" spc="-10" dirty="0">
                <a:latin typeface="Calibri"/>
                <a:cs typeface="Calibri"/>
              </a:rPr>
              <a:t>1600</a:t>
            </a:r>
            <a:r>
              <a:rPr sz="1800" dirty="0">
                <a:latin typeface="Calibri"/>
                <a:cs typeface="Calibri"/>
              </a:rPr>
              <a:t>	</a:t>
            </a:r>
            <a:r>
              <a:rPr sz="1800" spc="-10" dirty="0">
                <a:latin typeface="Calibri"/>
                <a:cs typeface="Calibri"/>
              </a:rPr>
              <a:t>$</a:t>
            </a:r>
            <a:r>
              <a:rPr lang="en-US" spc="-10" dirty="0">
                <a:latin typeface="Calibri"/>
                <a:cs typeface="Calibri"/>
              </a:rPr>
              <a:t>0</a:t>
            </a:r>
            <a:r>
              <a:rPr sz="1800" dirty="0">
                <a:latin typeface="Calibri"/>
                <a:cs typeface="Calibri"/>
              </a:rPr>
              <a:t>	</a:t>
            </a:r>
            <a:r>
              <a:rPr sz="1800" b="1" spc="-10" dirty="0">
                <a:latin typeface="Calibri"/>
                <a:cs typeface="Calibri"/>
              </a:rPr>
              <a:t>$</a:t>
            </a:r>
            <a:r>
              <a:rPr lang="en-US" sz="1800" b="1" spc="-10" dirty="0">
                <a:latin typeface="Calibri"/>
                <a:cs typeface="Calibri"/>
              </a:rPr>
              <a:t>0</a:t>
            </a:r>
            <a:endParaRPr sz="1800" dirty="0">
              <a:latin typeface="Calibri"/>
              <a:cs typeface="Calibri"/>
            </a:endParaRPr>
          </a:p>
        </p:txBody>
      </p:sp>
    </p:spTree>
    <p:extLst>
      <p:ext uri="{BB962C8B-B14F-4D97-AF65-F5344CB8AC3E}">
        <p14:creationId xmlns:p14="http://schemas.microsoft.com/office/powerpoint/2010/main" val="2006910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ftr" sz="quarter" idx="5"/>
          </p:nvPr>
        </p:nvSpPr>
        <p:spPr>
          <a:xfrm>
            <a:off x="5204443" y="6280025"/>
            <a:ext cx="2720357" cy="235793"/>
          </a:xfrm>
          <a:prstGeom prst="rect">
            <a:avLst/>
          </a:prstGeom>
        </p:spPr>
        <p:txBody>
          <a:bodyPr vert="horz" wrap="square" lIns="0" tIns="104735" rIns="0" bIns="0" rtlCol="0">
            <a:spAutoFit/>
          </a:bodyPr>
          <a:lstStyle/>
          <a:p>
            <a:pPr marL="171450">
              <a:lnSpc>
                <a:spcPts val="1040"/>
              </a:lnSpc>
            </a:pPr>
            <a:r>
              <a:rPr lang="en-US" spc="-10" dirty="0"/>
              <a:t>Finance Department 2025 Budget Presentation</a:t>
            </a:r>
            <a:endParaRPr spc="-10" dirty="0"/>
          </a:p>
        </p:txBody>
      </p:sp>
      <p:sp>
        <p:nvSpPr>
          <p:cNvPr id="3" name="object 3"/>
          <p:cNvSpPr txBox="1">
            <a:spLocks noGrp="1"/>
          </p:cNvSpPr>
          <p:nvPr>
            <p:ph type="title"/>
          </p:nvPr>
        </p:nvSpPr>
        <p:spPr>
          <a:xfrm>
            <a:off x="3581400" y="586825"/>
            <a:ext cx="7561580" cy="579326"/>
          </a:xfrm>
          <a:prstGeom prst="rect">
            <a:avLst/>
          </a:prstGeom>
        </p:spPr>
        <p:txBody>
          <a:bodyPr vert="horz" wrap="square" lIns="0" tIns="12700" rIns="0" bIns="0" rtlCol="0">
            <a:spAutoFit/>
          </a:bodyPr>
          <a:lstStyle/>
          <a:p>
            <a:pPr marL="12700" marR="5080" algn="ctr">
              <a:lnSpc>
                <a:spcPct val="106700"/>
              </a:lnSpc>
              <a:spcBef>
                <a:spcPts val="100"/>
              </a:spcBef>
            </a:pPr>
            <a:r>
              <a:rPr lang="en-US" sz="3600" dirty="0">
                <a:latin typeface="Calibri"/>
                <a:cs typeface="Calibri"/>
              </a:rPr>
              <a:t>Summary Increases/Decreases</a:t>
            </a:r>
            <a:endParaRPr sz="3600" dirty="0">
              <a:latin typeface="Calibri"/>
              <a:cs typeface="Calibri"/>
            </a:endParaRPr>
          </a:p>
        </p:txBody>
      </p:sp>
      <p:sp>
        <p:nvSpPr>
          <p:cNvPr id="8" name="TextBox 7">
            <a:extLst>
              <a:ext uri="{FF2B5EF4-FFF2-40B4-BE49-F238E27FC236}">
                <a16:creationId xmlns:a16="http://schemas.microsoft.com/office/drawing/2014/main" id="{25AB1EBD-D0DB-3F22-93FA-3AECDCB09C23}"/>
              </a:ext>
            </a:extLst>
          </p:cNvPr>
          <p:cNvSpPr txBox="1"/>
          <p:nvPr/>
        </p:nvSpPr>
        <p:spPr>
          <a:xfrm>
            <a:off x="4559782" y="1703857"/>
            <a:ext cx="5867400" cy="646331"/>
          </a:xfrm>
          <a:prstGeom prst="rect">
            <a:avLst/>
          </a:prstGeom>
          <a:noFill/>
        </p:spPr>
        <p:txBody>
          <a:bodyPr wrap="square" rtlCol="0">
            <a:spAutoFit/>
          </a:bodyPr>
          <a:lstStyle/>
          <a:p>
            <a:pPr marL="285750" indent="-285750">
              <a:buFont typeface="Arial" panose="020B0604020202020204" pitchFamily="34" charset="0"/>
              <a:buChar char="•"/>
            </a:pPr>
            <a:r>
              <a:rPr lang="en-US" dirty="0"/>
              <a:t>The Finance Department proposed OE appropriations is stable</a:t>
            </a:r>
          </a:p>
        </p:txBody>
      </p:sp>
      <p:sp>
        <p:nvSpPr>
          <p:cNvPr id="10" name="TextBox 9">
            <a:extLst>
              <a:ext uri="{FF2B5EF4-FFF2-40B4-BE49-F238E27FC236}">
                <a16:creationId xmlns:a16="http://schemas.microsoft.com/office/drawing/2014/main" id="{B306EF60-20D5-2558-1AB7-D1A8EF8B7405}"/>
              </a:ext>
            </a:extLst>
          </p:cNvPr>
          <p:cNvSpPr txBox="1"/>
          <p:nvPr/>
        </p:nvSpPr>
        <p:spPr>
          <a:xfrm>
            <a:off x="4559782" y="2667000"/>
            <a:ext cx="5724728" cy="3139321"/>
          </a:xfrm>
          <a:prstGeom prst="rect">
            <a:avLst/>
          </a:prstGeom>
          <a:noFill/>
        </p:spPr>
        <p:txBody>
          <a:bodyPr wrap="square" rtlCol="0">
            <a:spAutoFit/>
          </a:bodyPr>
          <a:lstStyle/>
          <a:p>
            <a:pPr marL="285750" indent="-285750">
              <a:buFont typeface="Arial" panose="020B0604020202020204" pitchFamily="34" charset="0"/>
              <a:buChar char="•"/>
            </a:pPr>
            <a:r>
              <a:rPr lang="en-US" dirty="0"/>
              <a:t>The Purchasing Office proposed OE appropriations increased by $23,500.00 due to some increased in-Service Contracts:(printers and copiers contracts)</a:t>
            </a:r>
          </a:p>
          <a:p>
            <a:endParaRPr lang="en-US" dirty="0"/>
          </a:p>
          <a:p>
            <a:pPr marL="285750" indent="-285750">
              <a:buFont typeface="Arial" panose="020B0604020202020204" pitchFamily="34" charset="0"/>
              <a:buChar char="•"/>
            </a:pPr>
            <a:r>
              <a:rPr lang="en-US" dirty="0"/>
              <a:t>The Tax Office proposed OE appropriations increased by $5,100.00 due to upcoming training for 2025</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Tax Assessment Office OE appropriations increased by $17,350 due to on-going inspections/re-assessment program.</a:t>
            </a:r>
          </a:p>
        </p:txBody>
      </p:sp>
    </p:spTree>
    <p:extLst>
      <p:ext uri="{BB962C8B-B14F-4D97-AF65-F5344CB8AC3E}">
        <p14:creationId xmlns:p14="http://schemas.microsoft.com/office/powerpoint/2010/main" val="3637836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THANK</a:t>
            </a:r>
            <a:r>
              <a:rPr spc="-695" dirty="0"/>
              <a:t> </a:t>
            </a:r>
            <a:r>
              <a:rPr spc="-20" dirty="0"/>
              <a:t>YOU!</a:t>
            </a:r>
          </a:p>
        </p:txBody>
      </p:sp>
      <p:pic>
        <p:nvPicPr>
          <p:cNvPr id="3" name="object 3"/>
          <p:cNvPicPr/>
          <p:nvPr/>
        </p:nvPicPr>
        <p:blipFill>
          <a:blip r:embed="rId2" cstate="print"/>
          <a:stretch>
            <a:fillRect/>
          </a:stretch>
        </p:blipFill>
        <p:spPr>
          <a:xfrm>
            <a:off x="4037076" y="158495"/>
            <a:ext cx="5049011" cy="1744967"/>
          </a:xfrm>
          <a:prstGeom prst="rect">
            <a:avLst/>
          </a:prstGeom>
        </p:spPr>
      </p:pic>
      <p:sp>
        <p:nvSpPr>
          <p:cNvPr id="4" name="object 4"/>
          <p:cNvSpPr txBox="1"/>
          <p:nvPr/>
        </p:nvSpPr>
        <p:spPr>
          <a:xfrm>
            <a:off x="5411128" y="6001743"/>
            <a:ext cx="2707640" cy="130036"/>
          </a:xfrm>
          <a:prstGeom prst="rect">
            <a:avLst/>
          </a:prstGeom>
        </p:spPr>
        <p:txBody>
          <a:bodyPr vert="horz" wrap="square" lIns="0" tIns="0" rIns="0" bIns="0" rtlCol="0">
            <a:spAutoFit/>
          </a:bodyPr>
          <a:lstStyle/>
          <a:p>
            <a:pPr marL="12700">
              <a:lnSpc>
                <a:spcPts val="1040"/>
              </a:lnSpc>
            </a:pPr>
            <a:r>
              <a:rPr lang="en-US" sz="1000" dirty="0">
                <a:latin typeface="Corbel"/>
                <a:cs typeface="Corbel"/>
              </a:rPr>
              <a:t>Finance Department</a:t>
            </a:r>
            <a:r>
              <a:rPr sz="1000" dirty="0">
                <a:latin typeface="Corbel"/>
                <a:cs typeface="Corbel"/>
              </a:rPr>
              <a:t>-</a:t>
            </a:r>
            <a:r>
              <a:rPr sz="1000" spc="-30" dirty="0">
                <a:latin typeface="Corbel"/>
                <a:cs typeface="Corbel"/>
              </a:rPr>
              <a:t> </a:t>
            </a:r>
            <a:r>
              <a:rPr sz="1000" dirty="0">
                <a:latin typeface="Corbel"/>
                <a:cs typeface="Corbel"/>
              </a:rPr>
              <a:t>202</a:t>
            </a:r>
            <a:r>
              <a:rPr lang="en-US" sz="1000" dirty="0">
                <a:latin typeface="Corbel"/>
                <a:cs typeface="Corbel"/>
              </a:rPr>
              <a:t>5 </a:t>
            </a:r>
            <a:r>
              <a:rPr sz="1000" dirty="0">
                <a:latin typeface="Corbel"/>
                <a:cs typeface="Corbel"/>
              </a:rPr>
              <a:t>Budget</a:t>
            </a:r>
            <a:r>
              <a:rPr sz="1000" spc="-20" dirty="0">
                <a:latin typeface="Corbel"/>
                <a:cs typeface="Corbel"/>
              </a:rPr>
              <a:t> </a:t>
            </a:r>
            <a:r>
              <a:rPr sz="1000" spc="-10" dirty="0">
                <a:latin typeface="Corbel"/>
                <a:cs typeface="Corbel"/>
              </a:rPr>
              <a:t>Presentation</a:t>
            </a:r>
            <a:endParaRPr sz="1000" dirty="0">
              <a:latin typeface="Corbel"/>
              <a:cs typeface="Corbe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94209" y="1219200"/>
            <a:ext cx="5911215" cy="4630755"/>
          </a:xfrm>
          <a:prstGeom prst="rect">
            <a:avLst/>
          </a:prstGeom>
        </p:spPr>
        <p:txBody>
          <a:bodyPr vert="horz" wrap="square" lIns="0" tIns="13970" rIns="0" bIns="0" rtlCol="0">
            <a:spAutoFit/>
          </a:bodyPr>
          <a:lstStyle/>
          <a:p>
            <a:pPr marL="12700" marR="5080" algn="l">
              <a:lnSpc>
                <a:spcPct val="99500"/>
              </a:lnSpc>
              <a:spcBef>
                <a:spcPts val="110"/>
              </a:spcBef>
            </a:pPr>
            <a:r>
              <a:rPr lang="en-US" sz="2500" dirty="0">
                <a:latin typeface="Times New Roman"/>
                <a:cs typeface="Times New Roman"/>
              </a:rPr>
              <a:t>DEPARTMENT SUMMARY:</a:t>
            </a:r>
            <a:br>
              <a:rPr lang="en-US" sz="2500" dirty="0">
                <a:latin typeface="Times New Roman"/>
                <a:cs typeface="Times New Roman"/>
              </a:rPr>
            </a:br>
            <a:br>
              <a:rPr lang="en-US" sz="2500" dirty="0">
                <a:latin typeface="Times New Roman"/>
                <a:cs typeface="Times New Roman"/>
              </a:rPr>
            </a:br>
            <a:r>
              <a:rPr lang="en-US" sz="2500" dirty="0">
                <a:latin typeface="Times New Roman"/>
                <a:cs typeface="Times New Roman"/>
              </a:rPr>
              <a:t>The</a:t>
            </a:r>
            <a:r>
              <a:rPr lang="en-US" sz="2500" spc="-65" dirty="0">
                <a:latin typeface="Times New Roman"/>
                <a:cs typeface="Times New Roman"/>
              </a:rPr>
              <a:t> Finance </a:t>
            </a:r>
            <a:r>
              <a:rPr lang="en-US" sz="2500" dirty="0">
                <a:latin typeface="Times New Roman"/>
                <a:cs typeface="Times New Roman"/>
              </a:rPr>
              <a:t>Department</a:t>
            </a:r>
            <a:r>
              <a:rPr lang="en-US" sz="2500" spc="-60" dirty="0">
                <a:latin typeface="Times New Roman"/>
                <a:cs typeface="Times New Roman"/>
              </a:rPr>
              <a:t> </a:t>
            </a:r>
            <a:r>
              <a:rPr lang="en-US" sz="2500" dirty="0">
                <a:latin typeface="Times New Roman"/>
                <a:cs typeface="Times New Roman"/>
              </a:rPr>
              <a:t>is</a:t>
            </a:r>
            <a:r>
              <a:rPr lang="en-US" sz="2500" spc="-60" dirty="0">
                <a:latin typeface="Times New Roman"/>
                <a:cs typeface="Times New Roman"/>
              </a:rPr>
              <a:t> </a:t>
            </a:r>
            <a:r>
              <a:rPr lang="en-US" sz="2500" dirty="0">
                <a:latin typeface="Times New Roman"/>
                <a:cs typeface="Times New Roman"/>
              </a:rPr>
              <a:t>responsible</a:t>
            </a:r>
            <a:r>
              <a:rPr lang="en-US" sz="2500" spc="-30" dirty="0">
                <a:latin typeface="Times New Roman"/>
                <a:cs typeface="Times New Roman"/>
              </a:rPr>
              <a:t> </a:t>
            </a:r>
            <a:r>
              <a:rPr lang="en-US" sz="2500" dirty="0">
                <a:latin typeface="Times New Roman"/>
                <a:cs typeface="Times New Roman"/>
              </a:rPr>
              <a:t>for</a:t>
            </a:r>
            <a:r>
              <a:rPr lang="en-US" sz="2500" spc="-55" dirty="0">
                <a:latin typeface="Times New Roman"/>
                <a:cs typeface="Times New Roman"/>
              </a:rPr>
              <a:t> </a:t>
            </a:r>
            <a:r>
              <a:rPr lang="en-US" sz="2500" dirty="0">
                <a:latin typeface="Times New Roman"/>
                <a:cs typeface="Times New Roman"/>
              </a:rPr>
              <a:t>the</a:t>
            </a:r>
            <a:r>
              <a:rPr lang="en-US" sz="2500" spc="-60" dirty="0">
                <a:latin typeface="Times New Roman"/>
                <a:cs typeface="Times New Roman"/>
              </a:rPr>
              <a:t> </a:t>
            </a:r>
            <a:r>
              <a:rPr lang="en-US" sz="2500" spc="-10" dirty="0">
                <a:latin typeface="Times New Roman"/>
                <a:cs typeface="Times New Roman"/>
              </a:rPr>
              <a:t>collection </a:t>
            </a:r>
            <a:r>
              <a:rPr lang="en-US" sz="2500" dirty="0">
                <a:latin typeface="Times New Roman"/>
                <a:cs typeface="Times New Roman"/>
              </a:rPr>
              <a:t>and</a:t>
            </a:r>
            <a:r>
              <a:rPr lang="en-US" sz="2500" spc="-70" dirty="0">
                <a:latin typeface="Times New Roman"/>
                <a:cs typeface="Times New Roman"/>
              </a:rPr>
              <a:t> </a:t>
            </a:r>
            <a:r>
              <a:rPr lang="en-US" sz="2500" dirty="0">
                <a:latin typeface="Times New Roman"/>
                <a:cs typeface="Times New Roman"/>
              </a:rPr>
              <a:t>disbursement of</a:t>
            </a:r>
            <a:r>
              <a:rPr lang="en-US" sz="2500" spc="-70" dirty="0">
                <a:latin typeface="Times New Roman"/>
                <a:cs typeface="Times New Roman"/>
              </a:rPr>
              <a:t> </a:t>
            </a:r>
            <a:r>
              <a:rPr lang="en-US" sz="2500" dirty="0">
                <a:latin typeface="Times New Roman"/>
                <a:cs typeface="Times New Roman"/>
              </a:rPr>
              <a:t>all</a:t>
            </a:r>
            <a:r>
              <a:rPr lang="en-US" sz="2500" spc="-75" dirty="0">
                <a:latin typeface="Times New Roman"/>
                <a:cs typeface="Times New Roman"/>
              </a:rPr>
              <a:t> </a:t>
            </a:r>
            <a:r>
              <a:rPr lang="en-US" sz="2500" spc="-10" dirty="0">
                <a:latin typeface="Times New Roman"/>
                <a:cs typeface="Times New Roman"/>
              </a:rPr>
              <a:t>township’s</a:t>
            </a:r>
            <a:r>
              <a:rPr lang="en-US" sz="2500" spc="-65" dirty="0">
                <a:latin typeface="Times New Roman"/>
                <a:cs typeface="Times New Roman"/>
              </a:rPr>
              <a:t> </a:t>
            </a:r>
            <a:r>
              <a:rPr lang="en-US" sz="2500" dirty="0">
                <a:latin typeface="Times New Roman"/>
                <a:cs typeface="Times New Roman"/>
              </a:rPr>
              <a:t>funds, financial reporting and analysis.</a:t>
            </a:r>
            <a:r>
              <a:rPr lang="en-US" sz="2500" spc="-30" dirty="0">
                <a:latin typeface="Times New Roman"/>
                <a:cs typeface="Times New Roman"/>
              </a:rPr>
              <a:t> </a:t>
            </a:r>
            <a:r>
              <a:rPr lang="en-US" sz="2500" dirty="0">
                <a:latin typeface="Times New Roman"/>
                <a:cs typeface="Times New Roman"/>
              </a:rPr>
              <a:t>Additionally, the department efficiently and effectively maintains the township’s financial records. </a:t>
            </a:r>
            <a:br>
              <a:rPr lang="en-US" sz="2500" dirty="0">
                <a:latin typeface="Times New Roman"/>
                <a:cs typeface="Times New Roman"/>
              </a:rPr>
            </a:br>
            <a:br>
              <a:rPr lang="en-US" sz="2500" dirty="0">
                <a:latin typeface="Times New Roman"/>
                <a:cs typeface="Times New Roman"/>
              </a:rPr>
            </a:br>
            <a:r>
              <a:rPr lang="en-US" sz="2500" dirty="0">
                <a:latin typeface="Times New Roman"/>
                <a:cs typeface="Times New Roman"/>
              </a:rPr>
              <a:t>The department assists in the preparation and overseeing of the municipal budgets and forecasts.</a:t>
            </a:r>
            <a:endParaRPr sz="2500" dirty="0">
              <a:latin typeface="Times New Roman"/>
              <a:cs typeface="Times New Roman"/>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40640">
              <a:lnSpc>
                <a:spcPts val="1040"/>
              </a:lnSpc>
            </a:pPr>
            <a:fld id="{81D60167-4931-47E6-BA6A-407CBD079E47}" type="slidenum">
              <a:rPr spc="-5" dirty="0"/>
              <a:t>2</a:t>
            </a:fld>
            <a:endParaRPr spc="-5" dirty="0"/>
          </a:p>
        </p:txBody>
      </p:sp>
      <p:pic>
        <p:nvPicPr>
          <p:cNvPr id="6" name="object 3">
            <a:extLst>
              <a:ext uri="{FF2B5EF4-FFF2-40B4-BE49-F238E27FC236}">
                <a16:creationId xmlns:a16="http://schemas.microsoft.com/office/drawing/2014/main" id="{CF7EFF00-D357-F081-D7F9-5717536FBE30}"/>
              </a:ext>
            </a:extLst>
          </p:cNvPr>
          <p:cNvPicPr/>
          <p:nvPr/>
        </p:nvPicPr>
        <p:blipFill>
          <a:blip r:embed="rId2" cstate="print"/>
          <a:stretch>
            <a:fillRect/>
          </a:stretch>
        </p:blipFill>
        <p:spPr>
          <a:xfrm>
            <a:off x="2133601" y="-76199"/>
            <a:ext cx="4495800" cy="1143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53000" y="685800"/>
            <a:ext cx="6722612" cy="6169638"/>
          </a:xfrm>
          <a:prstGeom prst="rect">
            <a:avLst/>
          </a:prstGeom>
        </p:spPr>
        <p:txBody>
          <a:bodyPr vert="horz" wrap="square" lIns="0" tIns="13970" rIns="0" bIns="0" rtlCol="0">
            <a:spAutoFit/>
          </a:bodyPr>
          <a:lstStyle/>
          <a:p>
            <a:pPr marL="12700" marR="5080" algn="l">
              <a:lnSpc>
                <a:spcPct val="99500"/>
              </a:lnSpc>
            </a:pPr>
            <a:r>
              <a:rPr lang="en-US" sz="2500" dirty="0">
                <a:latin typeface="Times New Roman"/>
                <a:cs typeface="Times New Roman"/>
              </a:rPr>
              <a:t>DEPARTMENT SUMMARY:</a:t>
            </a:r>
            <a:br>
              <a:rPr lang="en-US" sz="2500" dirty="0">
                <a:latin typeface="Times New Roman"/>
                <a:cs typeface="Times New Roman"/>
              </a:rPr>
            </a:br>
            <a:br>
              <a:rPr lang="en-US" sz="2500" dirty="0">
                <a:latin typeface="Times New Roman"/>
                <a:cs typeface="Times New Roman"/>
              </a:rPr>
            </a:br>
            <a:r>
              <a:rPr lang="en-US" sz="2500" dirty="0">
                <a:latin typeface="Times New Roman"/>
                <a:cs typeface="Times New Roman"/>
              </a:rPr>
              <a:t>The department ensures proper controls are in place, relative to financial accounting, cash flow management, debt financing, account receivables and payables are all properly maintained and efficiently managed.</a:t>
            </a:r>
            <a:br>
              <a:rPr lang="en-US" sz="2500" dirty="0">
                <a:latin typeface="Times New Roman"/>
                <a:cs typeface="Times New Roman"/>
              </a:rPr>
            </a:br>
            <a:br>
              <a:rPr lang="en-US" sz="2500" dirty="0">
                <a:latin typeface="Times New Roman"/>
                <a:cs typeface="Times New Roman"/>
              </a:rPr>
            </a:br>
            <a:r>
              <a:rPr lang="en-US" sz="2500" dirty="0">
                <a:latin typeface="Times New Roman"/>
                <a:cs typeface="Times New Roman"/>
              </a:rPr>
              <a:t>The department is primarily governed by NJ statues and laws and follows the modified accrual accounting principles.</a:t>
            </a:r>
            <a:br>
              <a:rPr lang="en-US" sz="2500" dirty="0">
                <a:latin typeface="Times New Roman"/>
                <a:cs typeface="Times New Roman"/>
              </a:rPr>
            </a:br>
            <a:br>
              <a:rPr lang="en-US" sz="2500" dirty="0">
                <a:latin typeface="Times New Roman"/>
                <a:cs typeface="Times New Roman"/>
              </a:rPr>
            </a:br>
            <a:r>
              <a:rPr lang="en-US" sz="2500" dirty="0">
                <a:latin typeface="Times New Roman"/>
                <a:cs typeface="Times New Roman"/>
              </a:rPr>
              <a:t> This method of accounting is commonly used by government organization/local governments in NJ. It recognizes revenue when they are realized and expenses when they occur.</a:t>
            </a:r>
            <a:endParaRPr sz="2500" dirty="0">
              <a:latin typeface="Times New Roman"/>
              <a:cs typeface="Times New Roman"/>
            </a:endParaRPr>
          </a:p>
        </p:txBody>
      </p:sp>
      <p:pic>
        <p:nvPicPr>
          <p:cNvPr id="3" name="object 3"/>
          <p:cNvPicPr/>
          <p:nvPr/>
        </p:nvPicPr>
        <p:blipFill>
          <a:blip r:embed="rId2" cstate="print"/>
          <a:stretch>
            <a:fillRect/>
          </a:stretch>
        </p:blipFill>
        <p:spPr>
          <a:xfrm>
            <a:off x="2133601" y="-76200"/>
            <a:ext cx="4114800" cy="914400"/>
          </a:xfrm>
          <a:prstGeom prst="rect">
            <a:avLst/>
          </a:prstGeom>
        </p:spPr>
      </p:pic>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40640">
              <a:lnSpc>
                <a:spcPts val="1040"/>
              </a:lnSpc>
            </a:pPr>
            <a:fld id="{81D60167-4931-47E6-BA6A-407CBD079E47}" type="slidenum">
              <a:rPr spc="-5" dirty="0"/>
              <a:t>3</a:t>
            </a:fld>
            <a:endParaRPr spc="-5" dirty="0"/>
          </a:p>
        </p:txBody>
      </p:sp>
    </p:spTree>
    <p:extLst>
      <p:ext uri="{BB962C8B-B14F-4D97-AF65-F5344CB8AC3E}">
        <p14:creationId xmlns:p14="http://schemas.microsoft.com/office/powerpoint/2010/main" val="2032436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761232" y="108204"/>
            <a:ext cx="4553711" cy="1572767"/>
          </a:xfrm>
          <a:prstGeom prst="rect">
            <a:avLst/>
          </a:prstGeom>
        </p:spPr>
      </p:pic>
      <p:sp>
        <p:nvSpPr>
          <p:cNvPr id="3" name="object 3"/>
          <p:cNvSpPr txBox="1"/>
          <p:nvPr/>
        </p:nvSpPr>
        <p:spPr>
          <a:xfrm>
            <a:off x="3252398" y="1520577"/>
            <a:ext cx="6724650" cy="3349635"/>
          </a:xfrm>
          <a:prstGeom prst="rect">
            <a:avLst/>
          </a:prstGeom>
        </p:spPr>
        <p:txBody>
          <a:bodyPr vert="horz" wrap="square" lIns="0" tIns="12700" rIns="0" bIns="0" rtlCol="0">
            <a:spAutoFit/>
          </a:bodyPr>
          <a:lstStyle/>
          <a:p>
            <a:pPr marL="12700" marR="5080" indent="807720">
              <a:lnSpc>
                <a:spcPct val="100000"/>
              </a:lnSpc>
              <a:spcBef>
                <a:spcPts val="100"/>
              </a:spcBef>
            </a:pPr>
            <a:r>
              <a:rPr sz="1800" b="1" dirty="0">
                <a:latin typeface="Corbel"/>
                <a:cs typeface="Corbel"/>
              </a:rPr>
              <a:t>The</a:t>
            </a:r>
            <a:r>
              <a:rPr sz="1800" b="1" spc="-15" dirty="0">
                <a:latin typeface="Corbel"/>
                <a:cs typeface="Corbel"/>
              </a:rPr>
              <a:t> </a:t>
            </a:r>
            <a:r>
              <a:rPr lang="en-US" sz="1800" b="1" dirty="0">
                <a:latin typeface="Corbel"/>
                <a:cs typeface="Corbel"/>
              </a:rPr>
              <a:t>Finance Department</a:t>
            </a:r>
            <a:r>
              <a:rPr sz="1800" b="1" spc="5" dirty="0">
                <a:latin typeface="Corbel"/>
                <a:cs typeface="Corbel"/>
              </a:rPr>
              <a:t> </a:t>
            </a:r>
            <a:r>
              <a:rPr sz="1800" b="1" dirty="0">
                <a:latin typeface="Corbel"/>
                <a:cs typeface="Corbel"/>
              </a:rPr>
              <a:t>staff</a:t>
            </a:r>
            <a:r>
              <a:rPr sz="1800" b="1" spc="-10" dirty="0">
                <a:latin typeface="Corbel"/>
                <a:cs typeface="Corbel"/>
              </a:rPr>
              <a:t> </a:t>
            </a:r>
            <a:r>
              <a:rPr sz="1800" b="1" dirty="0">
                <a:latin typeface="Corbel"/>
                <a:cs typeface="Corbel"/>
              </a:rPr>
              <a:t>consists</a:t>
            </a:r>
            <a:r>
              <a:rPr sz="1800" b="1" spc="5" dirty="0">
                <a:latin typeface="Corbel"/>
                <a:cs typeface="Corbel"/>
              </a:rPr>
              <a:t> </a:t>
            </a:r>
            <a:r>
              <a:rPr sz="1800" b="1" dirty="0">
                <a:latin typeface="Corbel"/>
                <a:cs typeface="Corbel"/>
              </a:rPr>
              <a:t>of</a:t>
            </a:r>
            <a:r>
              <a:rPr sz="1800" b="1" spc="-5" dirty="0">
                <a:latin typeface="Corbel"/>
                <a:cs typeface="Corbel"/>
              </a:rPr>
              <a:t> </a:t>
            </a:r>
            <a:r>
              <a:rPr lang="en-US" sz="1800" b="1" dirty="0">
                <a:latin typeface="Corbel"/>
                <a:cs typeface="Corbel"/>
              </a:rPr>
              <a:t>11</a:t>
            </a:r>
            <a:r>
              <a:rPr sz="1800" b="1" spc="-5" dirty="0">
                <a:latin typeface="Corbel"/>
                <a:cs typeface="Corbel"/>
              </a:rPr>
              <a:t> </a:t>
            </a:r>
            <a:r>
              <a:rPr sz="1800" b="1" dirty="0">
                <a:latin typeface="Corbel"/>
                <a:cs typeface="Corbel"/>
              </a:rPr>
              <a:t>Budgeted</a:t>
            </a:r>
            <a:r>
              <a:rPr sz="1800" b="1" spc="5" dirty="0">
                <a:latin typeface="Corbel"/>
                <a:cs typeface="Corbel"/>
              </a:rPr>
              <a:t> </a:t>
            </a:r>
            <a:r>
              <a:rPr sz="1800" b="1" spc="-10" dirty="0">
                <a:latin typeface="Corbel"/>
                <a:cs typeface="Corbel"/>
              </a:rPr>
              <a:t>full-</a:t>
            </a:r>
            <a:r>
              <a:rPr sz="1800" b="1" dirty="0">
                <a:latin typeface="Corbel"/>
                <a:cs typeface="Corbel"/>
              </a:rPr>
              <a:t>time </a:t>
            </a:r>
            <a:r>
              <a:rPr sz="1800" b="1" spc="-10" dirty="0">
                <a:latin typeface="Corbel"/>
                <a:cs typeface="Corbel"/>
              </a:rPr>
              <a:t>employees</a:t>
            </a:r>
            <a:r>
              <a:rPr lang="en-US" sz="1800" b="1" spc="-10" dirty="0">
                <a:latin typeface="Corbel"/>
                <a:cs typeface="Corbel"/>
              </a:rPr>
              <a:t> and 1 Part-Time employee:</a:t>
            </a:r>
            <a:r>
              <a:rPr sz="1800" b="1" spc="-10" dirty="0">
                <a:latin typeface="Corbel"/>
                <a:cs typeface="Corbel"/>
              </a:rPr>
              <a:t> </a:t>
            </a:r>
            <a:endParaRPr lang="en-US" sz="1800" b="1" spc="-10" dirty="0">
              <a:latin typeface="Corbel"/>
              <a:cs typeface="Corbel"/>
            </a:endParaRPr>
          </a:p>
          <a:p>
            <a:pPr marL="12700" marR="5080" indent="807720">
              <a:lnSpc>
                <a:spcPct val="100000"/>
              </a:lnSpc>
              <a:spcBef>
                <a:spcPts val="100"/>
              </a:spcBef>
            </a:pPr>
            <a:r>
              <a:rPr sz="1800" b="1" dirty="0">
                <a:latin typeface="Corbel"/>
                <a:cs typeface="Corbel"/>
              </a:rPr>
              <a:t>Director</a:t>
            </a:r>
            <a:r>
              <a:rPr sz="1800" b="1" spc="10" dirty="0">
                <a:latin typeface="Corbel"/>
                <a:cs typeface="Corbel"/>
              </a:rPr>
              <a:t> </a:t>
            </a:r>
            <a:r>
              <a:rPr sz="1800" b="1" dirty="0">
                <a:latin typeface="Corbel"/>
                <a:cs typeface="Corbel"/>
              </a:rPr>
              <a:t>of</a:t>
            </a:r>
            <a:r>
              <a:rPr sz="1800" b="1" spc="15" dirty="0">
                <a:latin typeface="Corbel"/>
                <a:cs typeface="Corbel"/>
              </a:rPr>
              <a:t> </a:t>
            </a:r>
            <a:r>
              <a:rPr lang="en-US" sz="1800" b="1" spc="-10" dirty="0">
                <a:latin typeface="Corbel"/>
                <a:cs typeface="Corbel"/>
              </a:rPr>
              <a:t>Finance/CFO</a:t>
            </a:r>
            <a:endParaRPr sz="1800" dirty="0">
              <a:latin typeface="Corbel"/>
              <a:cs typeface="Corbel"/>
            </a:endParaRPr>
          </a:p>
          <a:p>
            <a:pPr marL="12700" marR="2637155">
              <a:lnSpc>
                <a:spcPct val="100000"/>
              </a:lnSpc>
              <a:tabLst>
                <a:tab pos="926465" algn="l"/>
              </a:tabLst>
            </a:pPr>
            <a:r>
              <a:rPr lang="en-US" sz="1800" b="1" dirty="0">
                <a:latin typeface="Corbel"/>
                <a:cs typeface="Corbel"/>
              </a:rPr>
              <a:t>Tax Collector(1)</a:t>
            </a:r>
          </a:p>
          <a:p>
            <a:pPr marL="12700" marR="2637155">
              <a:lnSpc>
                <a:spcPct val="100000"/>
              </a:lnSpc>
              <a:tabLst>
                <a:tab pos="926465" algn="l"/>
              </a:tabLst>
            </a:pPr>
            <a:r>
              <a:rPr sz="1800" b="1" spc="-10" dirty="0">
                <a:latin typeface="Corbel"/>
                <a:cs typeface="Corbel"/>
              </a:rPr>
              <a:t> Clerks</a:t>
            </a:r>
            <a:r>
              <a:rPr sz="1800" b="1" dirty="0">
                <a:latin typeface="Corbel"/>
                <a:cs typeface="Corbel"/>
              </a:rPr>
              <a:t>	</a:t>
            </a:r>
            <a:r>
              <a:rPr sz="1800" b="1" spc="-25" dirty="0">
                <a:latin typeface="Corbel"/>
                <a:cs typeface="Corbel"/>
              </a:rPr>
              <a:t>(2)</a:t>
            </a:r>
            <a:endParaRPr sz="1800" dirty="0">
              <a:latin typeface="Corbel"/>
              <a:cs typeface="Corbel"/>
            </a:endParaRPr>
          </a:p>
          <a:p>
            <a:pPr marL="12700">
              <a:lnSpc>
                <a:spcPct val="100000"/>
              </a:lnSpc>
            </a:pPr>
            <a:r>
              <a:rPr lang="en-US" sz="1800" b="1" dirty="0">
                <a:latin typeface="Corbel"/>
                <a:cs typeface="Corbel"/>
              </a:rPr>
              <a:t>Supervising Accountant</a:t>
            </a:r>
            <a:r>
              <a:rPr sz="1800" b="1" spc="-25" dirty="0">
                <a:latin typeface="Corbel"/>
                <a:cs typeface="Corbel"/>
              </a:rPr>
              <a:t>(1)</a:t>
            </a:r>
            <a:endParaRPr sz="1800" dirty="0">
              <a:latin typeface="Corbel"/>
              <a:cs typeface="Corbel"/>
            </a:endParaRPr>
          </a:p>
          <a:p>
            <a:pPr marL="12700" marR="3175635">
              <a:lnSpc>
                <a:spcPct val="100000"/>
              </a:lnSpc>
            </a:pPr>
            <a:r>
              <a:rPr lang="en-US" sz="1800" b="1" dirty="0">
                <a:latin typeface="Corbel"/>
                <a:cs typeface="Corbel"/>
              </a:rPr>
              <a:t>Accountant</a:t>
            </a:r>
            <a:r>
              <a:rPr sz="1800" b="1" spc="-25" dirty="0">
                <a:latin typeface="Corbel"/>
                <a:cs typeface="Corbel"/>
              </a:rPr>
              <a:t>(1) </a:t>
            </a:r>
            <a:endParaRPr lang="en-US" sz="1800" b="1" spc="-25" dirty="0">
              <a:latin typeface="Corbel"/>
              <a:cs typeface="Corbel"/>
            </a:endParaRPr>
          </a:p>
          <a:p>
            <a:pPr marL="12700" marR="3175635">
              <a:lnSpc>
                <a:spcPct val="100000"/>
              </a:lnSpc>
            </a:pPr>
            <a:r>
              <a:rPr lang="en-US" sz="1800" b="1" dirty="0">
                <a:latin typeface="Corbel"/>
                <a:cs typeface="Corbel"/>
              </a:rPr>
              <a:t>Purchasing Agent</a:t>
            </a:r>
            <a:r>
              <a:rPr sz="1800" b="1" spc="-25" dirty="0">
                <a:latin typeface="Corbel"/>
                <a:cs typeface="Corbel"/>
              </a:rPr>
              <a:t>(</a:t>
            </a:r>
            <a:r>
              <a:rPr lang="en-US" sz="1800" b="1" spc="-25" dirty="0">
                <a:latin typeface="Corbel"/>
                <a:cs typeface="Corbel"/>
              </a:rPr>
              <a:t>1</a:t>
            </a:r>
            <a:r>
              <a:rPr sz="1800" b="1" spc="-25" dirty="0">
                <a:latin typeface="Corbel"/>
                <a:cs typeface="Corbel"/>
              </a:rPr>
              <a:t>) </a:t>
            </a:r>
            <a:endParaRPr lang="en-US" sz="1800" b="1" spc="-25" dirty="0">
              <a:latin typeface="Corbel"/>
              <a:cs typeface="Corbel"/>
            </a:endParaRPr>
          </a:p>
          <a:p>
            <a:pPr marL="12700" marR="3175635">
              <a:lnSpc>
                <a:spcPct val="100000"/>
              </a:lnSpc>
            </a:pPr>
            <a:r>
              <a:rPr lang="en-US" sz="1800" b="1" dirty="0">
                <a:latin typeface="Corbel"/>
                <a:cs typeface="Corbel"/>
              </a:rPr>
              <a:t>Principal Payroll Clerk</a:t>
            </a:r>
            <a:r>
              <a:rPr sz="1800" b="1" spc="-25" dirty="0">
                <a:latin typeface="Corbel"/>
                <a:cs typeface="Corbel"/>
              </a:rPr>
              <a:t>(1) </a:t>
            </a:r>
            <a:endParaRPr lang="en-US" sz="1800" b="1" spc="-25" dirty="0">
              <a:latin typeface="Corbel"/>
              <a:cs typeface="Corbel"/>
            </a:endParaRPr>
          </a:p>
          <a:p>
            <a:pPr marL="12700" marR="3175635">
              <a:lnSpc>
                <a:spcPct val="100000"/>
              </a:lnSpc>
            </a:pPr>
            <a:r>
              <a:rPr lang="en-US" sz="1800" b="1" dirty="0">
                <a:latin typeface="Corbel"/>
                <a:cs typeface="Corbel"/>
              </a:rPr>
              <a:t>Principal Account Clerk</a:t>
            </a:r>
            <a:r>
              <a:rPr sz="1800" b="1" spc="-10" dirty="0">
                <a:latin typeface="Corbel"/>
                <a:cs typeface="Corbel"/>
              </a:rPr>
              <a:t> </a:t>
            </a:r>
            <a:r>
              <a:rPr sz="1800" b="1" dirty="0">
                <a:latin typeface="Corbel"/>
                <a:cs typeface="Corbel"/>
              </a:rPr>
              <a:t>(</a:t>
            </a:r>
            <a:r>
              <a:rPr lang="en-US" sz="1800" b="1" dirty="0">
                <a:latin typeface="Corbel"/>
                <a:cs typeface="Corbel"/>
              </a:rPr>
              <a:t>1)</a:t>
            </a:r>
          </a:p>
          <a:p>
            <a:pPr marL="12700" marR="3175635">
              <a:lnSpc>
                <a:spcPct val="100000"/>
              </a:lnSpc>
            </a:pPr>
            <a:r>
              <a:rPr lang="en-US" sz="1800" b="1" dirty="0">
                <a:latin typeface="Corbel"/>
                <a:cs typeface="Corbel"/>
              </a:rPr>
              <a:t>Tax Assessor</a:t>
            </a:r>
            <a:r>
              <a:rPr lang="en-US" b="1" dirty="0">
                <a:latin typeface="Corbel"/>
                <a:cs typeface="Corbel"/>
              </a:rPr>
              <a:t>(1 PT)</a:t>
            </a:r>
          </a:p>
          <a:p>
            <a:pPr marL="12700" marR="3175635">
              <a:lnSpc>
                <a:spcPct val="100000"/>
              </a:lnSpc>
            </a:pPr>
            <a:r>
              <a:rPr lang="en-US" sz="1800" b="1" dirty="0">
                <a:latin typeface="Corbel"/>
                <a:cs typeface="Corbel"/>
              </a:rPr>
              <a:t>Assistant Tax Assessor(2)</a:t>
            </a:r>
            <a:endParaRPr sz="1800" dirty="0">
              <a:latin typeface="Corbel"/>
              <a:cs typeface="Corbel"/>
            </a:endParaRPr>
          </a:p>
        </p:txBody>
      </p:sp>
      <p:sp>
        <p:nvSpPr>
          <p:cNvPr id="4" name="object 4"/>
          <p:cNvSpPr txBox="1"/>
          <p:nvPr/>
        </p:nvSpPr>
        <p:spPr>
          <a:xfrm>
            <a:off x="5411125" y="6001743"/>
            <a:ext cx="2707640" cy="130036"/>
          </a:xfrm>
          <a:prstGeom prst="rect">
            <a:avLst/>
          </a:prstGeom>
        </p:spPr>
        <p:txBody>
          <a:bodyPr vert="horz" wrap="square" lIns="0" tIns="0" rIns="0" bIns="0" rtlCol="0">
            <a:spAutoFit/>
          </a:bodyPr>
          <a:lstStyle/>
          <a:p>
            <a:pPr marL="12700">
              <a:lnSpc>
                <a:spcPts val="1040"/>
              </a:lnSpc>
            </a:pPr>
            <a:r>
              <a:rPr lang="en-US" sz="1000" dirty="0">
                <a:latin typeface="Corbel"/>
                <a:cs typeface="Corbel"/>
              </a:rPr>
              <a:t>Finance Department</a:t>
            </a:r>
            <a:r>
              <a:rPr sz="1000" dirty="0">
                <a:latin typeface="Corbel"/>
                <a:cs typeface="Corbel"/>
              </a:rPr>
              <a:t>-</a:t>
            </a:r>
            <a:r>
              <a:rPr sz="1000" spc="-30" dirty="0">
                <a:latin typeface="Corbel"/>
                <a:cs typeface="Corbel"/>
              </a:rPr>
              <a:t> </a:t>
            </a:r>
            <a:r>
              <a:rPr sz="1000" dirty="0">
                <a:latin typeface="Corbel"/>
                <a:cs typeface="Corbel"/>
              </a:rPr>
              <a:t>202</a:t>
            </a:r>
            <a:r>
              <a:rPr sz="1000" spc="-25" dirty="0">
                <a:latin typeface="Corbel"/>
                <a:cs typeface="Corbel"/>
              </a:rPr>
              <a:t> </a:t>
            </a:r>
            <a:r>
              <a:rPr sz="1000" dirty="0">
                <a:latin typeface="Corbel"/>
                <a:cs typeface="Corbel"/>
              </a:rPr>
              <a:t>Budget</a:t>
            </a:r>
            <a:r>
              <a:rPr sz="1000" spc="-20" dirty="0">
                <a:latin typeface="Corbel"/>
                <a:cs typeface="Corbel"/>
              </a:rPr>
              <a:t> </a:t>
            </a:r>
            <a:r>
              <a:rPr sz="1000" spc="-10" dirty="0">
                <a:latin typeface="Corbel"/>
                <a:cs typeface="Corbel"/>
              </a:rPr>
              <a:t>Presentation</a:t>
            </a:r>
            <a:endParaRPr sz="1000" dirty="0">
              <a:latin typeface="Corbel"/>
              <a:cs typeface="Corbel"/>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040"/>
              </a:lnSpc>
            </a:pPr>
            <a:fld id="{81D60167-4931-47E6-BA6A-407CBD079E47}" type="slidenum">
              <a:rPr spc="-5" dirty="0"/>
              <a:t>4</a:t>
            </a:fld>
            <a:endParaRPr spc="-5"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030008209"/>
              </p:ext>
            </p:extLst>
          </p:nvPr>
        </p:nvGraphicFramePr>
        <p:xfrm>
          <a:off x="3309076" y="649907"/>
          <a:ext cx="8261349" cy="2492375"/>
        </p:xfrm>
        <a:graphic>
          <a:graphicData uri="http://schemas.openxmlformats.org/drawingml/2006/table">
            <a:tbl>
              <a:tblPr firstRow="1" bandRow="1">
                <a:tableStyleId>{2D5ABB26-0587-4C30-8999-92F81FD0307C}</a:tableStyleId>
              </a:tblPr>
              <a:tblGrid>
                <a:gridCol w="3532504">
                  <a:extLst>
                    <a:ext uri="{9D8B030D-6E8A-4147-A177-3AD203B41FA5}">
                      <a16:colId xmlns:a16="http://schemas.microsoft.com/office/drawing/2014/main" val="20000"/>
                    </a:ext>
                  </a:extLst>
                </a:gridCol>
                <a:gridCol w="2244725">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569720">
                  <a:extLst>
                    <a:ext uri="{9D8B030D-6E8A-4147-A177-3AD203B41FA5}">
                      <a16:colId xmlns:a16="http://schemas.microsoft.com/office/drawing/2014/main" val="20003"/>
                    </a:ext>
                  </a:extLst>
                </a:gridCol>
              </a:tblGrid>
              <a:tr h="254000">
                <a:tc>
                  <a:txBody>
                    <a:bodyPr/>
                    <a:lstStyle/>
                    <a:p>
                      <a:pPr marL="31750">
                        <a:lnSpc>
                          <a:spcPts val="1695"/>
                        </a:lnSpc>
                      </a:pPr>
                      <a:r>
                        <a:rPr lang="en-US" sz="2000" b="1" dirty="0">
                          <a:latin typeface="Calibri"/>
                          <a:cs typeface="Calibri"/>
                        </a:rPr>
                        <a:t>Finance Department</a:t>
                      </a:r>
                      <a:endParaRPr sz="2000" dirty="0">
                        <a:latin typeface="Calibri"/>
                        <a:cs typeface="Calibri"/>
                      </a:endParaRPr>
                    </a:p>
                  </a:txBody>
                  <a:tcPr marL="0" marR="0" marT="0" marB="0">
                    <a:lnB w="19050">
                      <a:solidFill>
                        <a:srgbClr val="000000"/>
                      </a:solidFill>
                      <a:prstDash val="solid"/>
                    </a:lnB>
                  </a:tcPr>
                </a:tc>
                <a:tc>
                  <a:txBody>
                    <a:bodyPr/>
                    <a:lstStyle/>
                    <a:p>
                      <a:pPr marR="190500" algn="r">
                        <a:lnSpc>
                          <a:spcPts val="1695"/>
                        </a:lnSpc>
                      </a:pPr>
                      <a:r>
                        <a:rPr sz="2000" b="1" spc="-20" dirty="0">
                          <a:latin typeface="Calibri"/>
                          <a:cs typeface="Calibri"/>
                        </a:rPr>
                        <a:t>202</a:t>
                      </a:r>
                      <a:r>
                        <a:rPr lang="en-US" sz="2000" b="1" spc="-20" dirty="0">
                          <a:latin typeface="Calibri"/>
                          <a:cs typeface="Calibri"/>
                        </a:rPr>
                        <a:t>3</a:t>
                      </a:r>
                      <a:endParaRPr sz="2000" dirty="0">
                        <a:latin typeface="Calibri"/>
                        <a:cs typeface="Calibri"/>
                      </a:endParaRPr>
                    </a:p>
                  </a:txBody>
                  <a:tcPr marL="0" marR="0" marT="0" marB="0">
                    <a:lnB w="19050">
                      <a:solidFill>
                        <a:srgbClr val="000000"/>
                      </a:solidFill>
                      <a:prstDash val="solid"/>
                    </a:lnB>
                  </a:tcPr>
                </a:tc>
                <a:tc>
                  <a:txBody>
                    <a:bodyPr/>
                    <a:lstStyle/>
                    <a:p>
                      <a:pPr algn="ctr">
                        <a:lnSpc>
                          <a:spcPts val="1695"/>
                        </a:lnSpc>
                      </a:pPr>
                      <a:r>
                        <a:rPr sz="2000" b="1" spc="-20" dirty="0">
                          <a:latin typeface="Calibri"/>
                          <a:cs typeface="Calibri"/>
                        </a:rPr>
                        <a:t>202</a:t>
                      </a:r>
                      <a:r>
                        <a:rPr lang="en-US" sz="2000" b="1" spc="-20" dirty="0">
                          <a:latin typeface="Calibri"/>
                          <a:cs typeface="Calibri"/>
                        </a:rPr>
                        <a:t>4</a:t>
                      </a:r>
                      <a:endParaRPr sz="2000" dirty="0">
                        <a:latin typeface="Calibri"/>
                        <a:cs typeface="Calibri"/>
                      </a:endParaRPr>
                    </a:p>
                  </a:txBody>
                  <a:tcPr marL="0" marR="0" marT="0" marB="0">
                    <a:lnB w="19050">
                      <a:solidFill>
                        <a:srgbClr val="000000"/>
                      </a:solidFill>
                      <a:prstDash val="solid"/>
                    </a:lnB>
                  </a:tcPr>
                </a:tc>
                <a:tc>
                  <a:txBody>
                    <a:bodyPr/>
                    <a:lstStyle/>
                    <a:p>
                      <a:pPr marL="198120">
                        <a:lnSpc>
                          <a:spcPts val="1695"/>
                        </a:lnSpc>
                      </a:pPr>
                      <a:r>
                        <a:rPr sz="2000" b="1" spc="-20" dirty="0">
                          <a:latin typeface="Calibri"/>
                          <a:cs typeface="Calibri"/>
                        </a:rPr>
                        <a:t>202</a:t>
                      </a:r>
                      <a:r>
                        <a:rPr lang="en-US" sz="2000" b="1" spc="-20" dirty="0">
                          <a:latin typeface="Calibri"/>
                          <a:cs typeface="Calibri"/>
                        </a:rPr>
                        <a:t>5</a:t>
                      </a:r>
                      <a:endParaRPr sz="2000" dirty="0">
                        <a:latin typeface="Calibri"/>
                        <a:cs typeface="Calibri"/>
                      </a:endParaRPr>
                    </a:p>
                  </a:txBody>
                  <a:tcPr marL="0" marR="0" marT="0" marB="0">
                    <a:lnB w="19050">
                      <a:solidFill>
                        <a:srgbClr val="000000"/>
                      </a:solidFill>
                      <a:prstDash val="solid"/>
                    </a:lnB>
                  </a:tcPr>
                </a:tc>
                <a:extLst>
                  <a:ext uri="{0D108BD9-81ED-4DB2-BD59-A6C34878D82A}">
                    <a16:rowId xmlns:a16="http://schemas.microsoft.com/office/drawing/2014/main" val="10000"/>
                  </a:ext>
                </a:extLst>
              </a:tr>
              <a:tr h="479425">
                <a:tc>
                  <a:txBody>
                    <a:bodyPr/>
                    <a:lstStyle/>
                    <a:p>
                      <a:pPr marL="31750">
                        <a:lnSpc>
                          <a:spcPct val="100000"/>
                        </a:lnSpc>
                        <a:spcBef>
                          <a:spcPts val="1070"/>
                        </a:spcBef>
                      </a:pPr>
                      <a:r>
                        <a:rPr sz="1800" b="1" u="sng" dirty="0">
                          <a:uFill>
                            <a:solidFill>
                              <a:srgbClr val="000000"/>
                            </a:solidFill>
                          </a:uFill>
                          <a:latin typeface="Calibri"/>
                          <a:cs typeface="Calibri"/>
                        </a:rPr>
                        <a:t>Awards</a:t>
                      </a:r>
                      <a:r>
                        <a:rPr sz="1800" b="1" u="sng" spc="-50" dirty="0">
                          <a:uFill>
                            <a:solidFill>
                              <a:srgbClr val="000000"/>
                            </a:solidFill>
                          </a:uFill>
                          <a:latin typeface="Calibri"/>
                          <a:cs typeface="Calibri"/>
                        </a:rPr>
                        <a:t> </a:t>
                      </a:r>
                      <a:r>
                        <a:rPr sz="1800" b="1" u="sng" dirty="0">
                          <a:uFill>
                            <a:solidFill>
                              <a:srgbClr val="000000"/>
                            </a:solidFill>
                          </a:uFill>
                          <a:latin typeface="Calibri"/>
                          <a:cs typeface="Calibri"/>
                        </a:rPr>
                        <a:t>and</a:t>
                      </a:r>
                      <a:r>
                        <a:rPr sz="1800" b="1" u="sng" spc="-45" dirty="0">
                          <a:uFill>
                            <a:solidFill>
                              <a:srgbClr val="000000"/>
                            </a:solidFill>
                          </a:uFill>
                          <a:latin typeface="Calibri"/>
                          <a:cs typeface="Calibri"/>
                        </a:rPr>
                        <a:t> </a:t>
                      </a:r>
                      <a:r>
                        <a:rPr sz="1800" b="1" u="sng" spc="-20" dirty="0">
                          <a:uFill>
                            <a:solidFill>
                              <a:srgbClr val="000000"/>
                            </a:solidFill>
                          </a:uFill>
                          <a:latin typeface="Calibri"/>
                          <a:cs typeface="Calibri"/>
                        </a:rPr>
                        <a:t>Dues</a:t>
                      </a:r>
                      <a:endParaRPr sz="1800">
                        <a:latin typeface="Calibri"/>
                        <a:cs typeface="Calibri"/>
                      </a:endParaRPr>
                    </a:p>
                  </a:txBody>
                  <a:tcPr marL="0" marR="0" marT="135890" marB="0">
                    <a:lnT w="19050">
                      <a:solidFill>
                        <a:srgbClr val="000000"/>
                      </a:solidFill>
                      <a:prstDash val="solid"/>
                    </a:lnT>
                  </a:tcPr>
                </a:tc>
                <a:tc>
                  <a:txBody>
                    <a:bodyPr/>
                    <a:lstStyle/>
                    <a:p>
                      <a:pPr>
                        <a:lnSpc>
                          <a:spcPct val="100000"/>
                        </a:lnSpc>
                      </a:pPr>
                      <a:endParaRPr sz="1700">
                        <a:latin typeface="Times New Roman"/>
                        <a:cs typeface="Times New Roman"/>
                      </a:endParaRPr>
                    </a:p>
                  </a:txBody>
                  <a:tcPr marL="0" marR="0" marT="0" marB="0">
                    <a:lnT w="19050">
                      <a:solidFill>
                        <a:srgbClr val="000000"/>
                      </a:solidFill>
                      <a:prstDash val="solid"/>
                    </a:lnT>
                  </a:tcPr>
                </a:tc>
                <a:tc>
                  <a:txBody>
                    <a:bodyPr/>
                    <a:lstStyle/>
                    <a:p>
                      <a:pPr>
                        <a:lnSpc>
                          <a:spcPct val="100000"/>
                        </a:lnSpc>
                      </a:pPr>
                      <a:endParaRPr sz="1700">
                        <a:latin typeface="Times New Roman"/>
                        <a:cs typeface="Times New Roman"/>
                      </a:endParaRPr>
                    </a:p>
                  </a:txBody>
                  <a:tcPr marL="0" marR="0" marT="0" marB="0">
                    <a:lnT w="19050">
                      <a:solidFill>
                        <a:srgbClr val="000000"/>
                      </a:solidFill>
                      <a:prstDash val="solid"/>
                    </a:lnT>
                  </a:tcPr>
                </a:tc>
                <a:tc>
                  <a:txBody>
                    <a:bodyPr/>
                    <a:lstStyle/>
                    <a:p>
                      <a:pPr>
                        <a:lnSpc>
                          <a:spcPct val="100000"/>
                        </a:lnSpc>
                      </a:pPr>
                      <a:endParaRPr sz="1700">
                        <a:latin typeface="Times New Roman"/>
                        <a:cs typeface="Times New Roman"/>
                      </a:endParaRPr>
                    </a:p>
                  </a:txBody>
                  <a:tcPr marL="0" marR="0" marT="0" marB="0">
                    <a:lnT w="19050">
                      <a:solidFill>
                        <a:srgbClr val="000000"/>
                      </a:solidFill>
                      <a:prstDash val="solid"/>
                    </a:lnT>
                  </a:tcPr>
                </a:tc>
                <a:extLst>
                  <a:ext uri="{0D108BD9-81ED-4DB2-BD59-A6C34878D82A}">
                    <a16:rowId xmlns:a16="http://schemas.microsoft.com/office/drawing/2014/main" val="10001"/>
                  </a:ext>
                </a:extLst>
              </a:tr>
              <a:tr h="312420">
                <a:tc>
                  <a:txBody>
                    <a:bodyPr/>
                    <a:lstStyle/>
                    <a:p>
                      <a:pPr marL="31750">
                        <a:lnSpc>
                          <a:spcPts val="2150"/>
                        </a:lnSpc>
                        <a:spcBef>
                          <a:spcPts val="210"/>
                        </a:spcBef>
                      </a:pPr>
                      <a:r>
                        <a:rPr lang="en-US" sz="1800" spc="-10" dirty="0">
                          <a:latin typeface="Calibri"/>
                          <a:cs typeface="Calibri"/>
                        </a:rPr>
                        <a:t>5-01-20-130-000-021</a:t>
                      </a:r>
                      <a:endParaRPr sz="1800" dirty="0">
                        <a:latin typeface="Calibri"/>
                        <a:cs typeface="Calibri"/>
                      </a:endParaRPr>
                    </a:p>
                  </a:txBody>
                  <a:tcPr marL="0" marR="0" marT="26670" marB="0"/>
                </a:tc>
                <a:tc>
                  <a:txBody>
                    <a:bodyPr/>
                    <a:lstStyle/>
                    <a:p>
                      <a:pPr marR="244475" algn="r">
                        <a:lnSpc>
                          <a:spcPts val="2150"/>
                        </a:lnSpc>
                        <a:spcBef>
                          <a:spcPts val="210"/>
                        </a:spcBef>
                      </a:pPr>
                      <a:r>
                        <a:rPr sz="1800" spc="-20" dirty="0">
                          <a:latin typeface="Calibri"/>
                          <a:cs typeface="Calibri"/>
                        </a:rPr>
                        <a:t>$</a:t>
                      </a:r>
                      <a:r>
                        <a:rPr lang="en-US" sz="1800" spc="-20" dirty="0">
                          <a:latin typeface="Calibri"/>
                          <a:cs typeface="Calibri"/>
                        </a:rPr>
                        <a:t>380</a:t>
                      </a:r>
                      <a:endParaRPr sz="1800" dirty="0">
                        <a:latin typeface="Calibri"/>
                        <a:cs typeface="Calibri"/>
                      </a:endParaRPr>
                    </a:p>
                  </a:txBody>
                  <a:tcPr marL="0" marR="0" marT="26670" marB="0"/>
                </a:tc>
                <a:tc>
                  <a:txBody>
                    <a:bodyPr/>
                    <a:lstStyle/>
                    <a:p>
                      <a:pPr marR="46355" algn="ctr">
                        <a:lnSpc>
                          <a:spcPts val="2150"/>
                        </a:lnSpc>
                        <a:spcBef>
                          <a:spcPts val="210"/>
                        </a:spcBef>
                      </a:pPr>
                      <a:r>
                        <a:rPr sz="1800" spc="-20" dirty="0">
                          <a:latin typeface="Calibri"/>
                          <a:cs typeface="Calibri"/>
                        </a:rPr>
                        <a:t>$</a:t>
                      </a:r>
                      <a:r>
                        <a:rPr lang="en-US" sz="1800" spc="-20" dirty="0">
                          <a:latin typeface="Calibri"/>
                          <a:cs typeface="Calibri"/>
                        </a:rPr>
                        <a:t>280</a:t>
                      </a:r>
                      <a:endParaRPr sz="1800" dirty="0">
                        <a:latin typeface="Calibri"/>
                        <a:cs typeface="Calibri"/>
                      </a:endParaRPr>
                    </a:p>
                  </a:txBody>
                  <a:tcPr marL="0" marR="0" marT="26670" marB="0"/>
                </a:tc>
                <a:tc>
                  <a:txBody>
                    <a:bodyPr/>
                    <a:lstStyle/>
                    <a:p>
                      <a:pPr marL="198120">
                        <a:lnSpc>
                          <a:spcPts val="2150"/>
                        </a:lnSpc>
                        <a:spcBef>
                          <a:spcPts val="210"/>
                        </a:spcBef>
                      </a:pPr>
                      <a:r>
                        <a:rPr sz="1800" b="1" spc="-20" dirty="0">
                          <a:latin typeface="Calibri"/>
                          <a:cs typeface="Calibri"/>
                        </a:rPr>
                        <a:t>$</a:t>
                      </a:r>
                      <a:r>
                        <a:rPr lang="en-US" sz="1800" b="1" spc="-20" dirty="0">
                          <a:latin typeface="Calibri"/>
                          <a:cs typeface="Calibri"/>
                        </a:rPr>
                        <a:t>330</a:t>
                      </a:r>
                      <a:endParaRPr sz="1800" dirty="0">
                        <a:latin typeface="Calibri"/>
                        <a:cs typeface="Calibri"/>
                      </a:endParaRPr>
                    </a:p>
                  </a:txBody>
                  <a:tcPr marL="0" marR="0" marT="26670" marB="0"/>
                </a:tc>
                <a:extLst>
                  <a:ext uri="{0D108BD9-81ED-4DB2-BD59-A6C34878D82A}">
                    <a16:rowId xmlns:a16="http://schemas.microsoft.com/office/drawing/2014/main" val="10002"/>
                  </a:ext>
                </a:extLst>
              </a:tr>
              <a:tr h="394335">
                <a:tc gridSpan="4">
                  <a:txBody>
                    <a:bodyPr/>
                    <a:lstStyle/>
                    <a:p>
                      <a:pPr marL="488950">
                        <a:lnSpc>
                          <a:spcPts val="2150"/>
                        </a:lnSpc>
                        <a:spcBef>
                          <a:spcPts val="855"/>
                        </a:spcBef>
                      </a:pPr>
                      <a:r>
                        <a:rPr sz="1800" dirty="0">
                          <a:latin typeface="Calibri"/>
                          <a:cs typeface="Calibri"/>
                        </a:rPr>
                        <a:t>Memberships</a:t>
                      </a:r>
                      <a:r>
                        <a:rPr lang="en-US" sz="1800" dirty="0">
                          <a:latin typeface="Calibri"/>
                          <a:cs typeface="Calibri"/>
                        </a:rPr>
                        <a:t> Dues: Gov’t Finance Officers Assoc. &amp; Tax Collectors and Treasurers Assoc.</a:t>
                      </a:r>
                      <a:endParaRPr sz="1800" dirty="0">
                        <a:latin typeface="Calibri"/>
                        <a:cs typeface="Calibri"/>
                      </a:endParaRPr>
                    </a:p>
                  </a:txBody>
                  <a:tcPr marL="0" marR="0" marT="108585"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477520">
                <a:tc>
                  <a:txBody>
                    <a:bodyPr/>
                    <a:lstStyle/>
                    <a:p>
                      <a:pPr marL="31750">
                        <a:lnSpc>
                          <a:spcPct val="100000"/>
                        </a:lnSpc>
                        <a:spcBef>
                          <a:spcPts val="855"/>
                        </a:spcBef>
                      </a:pPr>
                      <a:r>
                        <a:rPr sz="1800" b="1" u="sng" spc="-25" dirty="0">
                          <a:uFill>
                            <a:solidFill>
                              <a:srgbClr val="000000"/>
                            </a:solidFill>
                          </a:uFill>
                          <a:latin typeface="Calibri"/>
                          <a:cs typeface="Calibri"/>
                        </a:rPr>
                        <a:t>Travel</a:t>
                      </a:r>
                      <a:r>
                        <a:rPr sz="1800" b="1" u="sng" spc="-50" dirty="0">
                          <a:uFill>
                            <a:solidFill>
                              <a:srgbClr val="000000"/>
                            </a:solidFill>
                          </a:uFill>
                          <a:latin typeface="Calibri"/>
                          <a:cs typeface="Calibri"/>
                        </a:rPr>
                        <a:t> </a:t>
                      </a:r>
                      <a:r>
                        <a:rPr sz="1800" b="1" u="sng" spc="-10" dirty="0">
                          <a:uFill>
                            <a:solidFill>
                              <a:srgbClr val="000000"/>
                            </a:solidFill>
                          </a:uFill>
                          <a:latin typeface="Calibri"/>
                          <a:cs typeface="Calibri"/>
                        </a:rPr>
                        <a:t>Expense</a:t>
                      </a:r>
                      <a:endParaRPr lang="en-US" sz="1800" b="1" u="sng" spc="-10" dirty="0">
                        <a:uFill>
                          <a:solidFill>
                            <a:srgbClr val="000000"/>
                          </a:solidFill>
                        </a:uFill>
                        <a:latin typeface="Calibri"/>
                        <a:cs typeface="Calibri"/>
                      </a:endParaRPr>
                    </a:p>
                  </a:txBody>
                  <a:tcPr marL="0" marR="0" marT="108585" marB="0"/>
                </a:tc>
                <a:tc>
                  <a:txBody>
                    <a:bodyPr/>
                    <a:lstStyle/>
                    <a:p>
                      <a:pPr>
                        <a:lnSpc>
                          <a:spcPct val="100000"/>
                        </a:lnSpc>
                      </a:pPr>
                      <a:endParaRPr sz="1700">
                        <a:latin typeface="Times New Roman"/>
                        <a:cs typeface="Times New Roman"/>
                      </a:endParaRPr>
                    </a:p>
                  </a:txBody>
                  <a:tcPr marL="0" marR="0" marT="0" marB="0"/>
                </a:tc>
                <a:tc>
                  <a:txBody>
                    <a:bodyPr/>
                    <a:lstStyle/>
                    <a:p>
                      <a:pPr>
                        <a:lnSpc>
                          <a:spcPct val="100000"/>
                        </a:lnSpc>
                      </a:pPr>
                      <a:endParaRPr sz="1700">
                        <a:latin typeface="Times New Roman"/>
                        <a:cs typeface="Times New Roman"/>
                      </a:endParaRPr>
                    </a:p>
                  </a:txBody>
                  <a:tcPr marL="0" marR="0" marT="0" marB="0"/>
                </a:tc>
                <a:tc>
                  <a:txBody>
                    <a:bodyPr/>
                    <a:lstStyle/>
                    <a:p>
                      <a:pPr>
                        <a:lnSpc>
                          <a:spcPct val="100000"/>
                        </a:lnSpc>
                      </a:pPr>
                      <a:endParaRPr sz="1700">
                        <a:latin typeface="Times New Roman"/>
                        <a:cs typeface="Times New Roman"/>
                      </a:endParaRPr>
                    </a:p>
                  </a:txBody>
                  <a:tcPr marL="0" marR="0" marT="0" marB="0"/>
                </a:tc>
                <a:extLst>
                  <a:ext uri="{0D108BD9-81ED-4DB2-BD59-A6C34878D82A}">
                    <a16:rowId xmlns:a16="http://schemas.microsoft.com/office/drawing/2014/main" val="10004"/>
                  </a:ext>
                </a:extLst>
              </a:tr>
              <a:tr h="311150">
                <a:tc>
                  <a:txBody>
                    <a:bodyPr/>
                    <a:lstStyle/>
                    <a:p>
                      <a:pPr marL="31750">
                        <a:lnSpc>
                          <a:spcPts val="2150"/>
                        </a:lnSpc>
                        <a:spcBef>
                          <a:spcPts val="200"/>
                        </a:spcBef>
                      </a:pPr>
                      <a:r>
                        <a:rPr lang="en-US" sz="1800" spc="-10" dirty="0">
                          <a:latin typeface="Calibri"/>
                          <a:cs typeface="Calibri"/>
                        </a:rPr>
                        <a:t>5-01-20-130-000-022</a:t>
                      </a:r>
                    </a:p>
                  </a:txBody>
                  <a:tcPr marL="0" marR="0" marT="25400" marB="0"/>
                </a:tc>
                <a:tc>
                  <a:txBody>
                    <a:bodyPr/>
                    <a:lstStyle/>
                    <a:p>
                      <a:pPr marR="244475" algn="r">
                        <a:lnSpc>
                          <a:spcPts val="2150"/>
                        </a:lnSpc>
                        <a:spcBef>
                          <a:spcPts val="200"/>
                        </a:spcBef>
                      </a:pPr>
                      <a:r>
                        <a:rPr sz="1800" spc="-20" dirty="0">
                          <a:latin typeface="Calibri"/>
                          <a:cs typeface="Calibri"/>
                        </a:rPr>
                        <a:t>$</a:t>
                      </a:r>
                      <a:r>
                        <a:rPr lang="en-US" sz="1800" spc="-20" dirty="0">
                          <a:latin typeface="Calibri"/>
                          <a:cs typeface="Calibri"/>
                        </a:rPr>
                        <a:t>1550</a:t>
                      </a:r>
                      <a:endParaRPr sz="1800" dirty="0">
                        <a:latin typeface="Calibri"/>
                        <a:cs typeface="Calibri"/>
                      </a:endParaRPr>
                    </a:p>
                  </a:txBody>
                  <a:tcPr marL="0" marR="0" marT="25400" marB="0"/>
                </a:tc>
                <a:tc>
                  <a:txBody>
                    <a:bodyPr/>
                    <a:lstStyle/>
                    <a:p>
                      <a:pPr marR="46355" algn="ctr">
                        <a:lnSpc>
                          <a:spcPts val="2150"/>
                        </a:lnSpc>
                        <a:spcBef>
                          <a:spcPts val="200"/>
                        </a:spcBef>
                      </a:pPr>
                      <a:r>
                        <a:rPr sz="1800" spc="-20" dirty="0">
                          <a:latin typeface="Calibri"/>
                          <a:cs typeface="Calibri"/>
                        </a:rPr>
                        <a:t>$</a:t>
                      </a:r>
                      <a:r>
                        <a:rPr lang="en-US" sz="1800" spc="-20" dirty="0">
                          <a:latin typeface="Calibri"/>
                          <a:cs typeface="Calibri"/>
                        </a:rPr>
                        <a:t>1300</a:t>
                      </a:r>
                      <a:endParaRPr sz="1800" dirty="0">
                        <a:latin typeface="Calibri"/>
                        <a:cs typeface="Calibri"/>
                      </a:endParaRPr>
                    </a:p>
                  </a:txBody>
                  <a:tcPr marL="0" marR="0" marT="25400" marB="0"/>
                </a:tc>
                <a:tc>
                  <a:txBody>
                    <a:bodyPr/>
                    <a:lstStyle/>
                    <a:p>
                      <a:pPr marL="198120">
                        <a:lnSpc>
                          <a:spcPts val="2150"/>
                        </a:lnSpc>
                        <a:spcBef>
                          <a:spcPts val="200"/>
                        </a:spcBef>
                      </a:pPr>
                      <a:r>
                        <a:rPr sz="1800" b="1" spc="-10" dirty="0">
                          <a:latin typeface="Calibri"/>
                          <a:cs typeface="Calibri"/>
                        </a:rPr>
                        <a:t>$</a:t>
                      </a:r>
                      <a:r>
                        <a:rPr lang="en-US" sz="1800" b="1" spc="-10" dirty="0">
                          <a:latin typeface="Calibri"/>
                          <a:cs typeface="Calibri"/>
                        </a:rPr>
                        <a:t>1000</a:t>
                      </a:r>
                      <a:endParaRPr sz="1800" dirty="0">
                        <a:latin typeface="Calibri"/>
                        <a:cs typeface="Calibri"/>
                      </a:endParaRPr>
                    </a:p>
                  </a:txBody>
                  <a:tcPr marL="0" marR="0" marT="25400" marB="0"/>
                </a:tc>
                <a:extLst>
                  <a:ext uri="{0D108BD9-81ED-4DB2-BD59-A6C34878D82A}">
                    <a16:rowId xmlns:a16="http://schemas.microsoft.com/office/drawing/2014/main" val="10005"/>
                  </a:ext>
                </a:extLst>
              </a:tr>
            </a:tbl>
          </a:graphicData>
        </a:graphic>
      </p:graphicFrame>
      <p:sp>
        <p:nvSpPr>
          <p:cNvPr id="6" name="object 6"/>
          <p:cNvSpPr txBox="1">
            <a:spLocks noGrp="1"/>
          </p:cNvSpPr>
          <p:nvPr>
            <p:ph type="ftr" sz="quarter" idx="5"/>
          </p:nvPr>
        </p:nvSpPr>
        <p:spPr>
          <a:xfrm>
            <a:off x="5204443" y="6280025"/>
            <a:ext cx="2866666" cy="235793"/>
          </a:xfrm>
          <a:prstGeom prst="rect">
            <a:avLst/>
          </a:prstGeom>
        </p:spPr>
        <p:txBody>
          <a:bodyPr vert="horz" wrap="square" lIns="0" tIns="104735" rIns="0" bIns="0" rtlCol="0">
            <a:spAutoFit/>
          </a:bodyPr>
          <a:lstStyle/>
          <a:p>
            <a:pPr marL="171450">
              <a:lnSpc>
                <a:spcPts val="1040"/>
              </a:lnSpc>
            </a:pPr>
            <a:r>
              <a:rPr lang="en-US" dirty="0"/>
              <a:t>Finance Department</a:t>
            </a:r>
            <a:r>
              <a:rPr dirty="0"/>
              <a:t>-</a:t>
            </a:r>
            <a:r>
              <a:rPr spc="-30" dirty="0"/>
              <a:t> </a:t>
            </a:r>
            <a:r>
              <a:rPr dirty="0"/>
              <a:t>202</a:t>
            </a:r>
            <a:r>
              <a:rPr lang="en-US" dirty="0"/>
              <a:t>5 </a:t>
            </a:r>
            <a:r>
              <a:rPr dirty="0"/>
              <a:t>Budget</a:t>
            </a:r>
            <a:r>
              <a:rPr spc="-20" dirty="0"/>
              <a:t> </a:t>
            </a:r>
            <a:r>
              <a:rPr spc="-10" dirty="0"/>
              <a:t>Presentation</a:t>
            </a:r>
          </a:p>
        </p:txBody>
      </p:sp>
      <p:sp>
        <p:nvSpPr>
          <p:cNvPr id="3" name="object 3"/>
          <p:cNvSpPr txBox="1">
            <a:spLocks noGrp="1"/>
          </p:cNvSpPr>
          <p:nvPr>
            <p:ph type="title"/>
          </p:nvPr>
        </p:nvSpPr>
        <p:spPr>
          <a:xfrm>
            <a:off x="3328126" y="3261505"/>
            <a:ext cx="8393430" cy="771814"/>
          </a:xfrm>
          <a:prstGeom prst="rect">
            <a:avLst/>
          </a:prstGeom>
        </p:spPr>
        <p:txBody>
          <a:bodyPr vert="horz" wrap="square" lIns="0" tIns="12700" rIns="0" bIns="0" rtlCol="0">
            <a:spAutoFit/>
          </a:bodyPr>
          <a:lstStyle/>
          <a:p>
            <a:pPr marL="12700" marR="5080">
              <a:lnSpc>
                <a:spcPct val="143900"/>
              </a:lnSpc>
              <a:spcBef>
                <a:spcPts val="100"/>
              </a:spcBef>
            </a:pPr>
            <a:r>
              <a:rPr lang="en-US" sz="1800" spc="-25" dirty="0">
                <a:latin typeface="Calibri"/>
                <a:cs typeface="Calibri"/>
              </a:rPr>
              <a:t>Travel</a:t>
            </a:r>
            <a:r>
              <a:rPr lang="en-US" sz="1800" spc="-65" dirty="0">
                <a:latin typeface="Calibri"/>
                <a:cs typeface="Calibri"/>
              </a:rPr>
              <a:t> </a:t>
            </a:r>
            <a:r>
              <a:rPr lang="en-US" sz="1800" dirty="0">
                <a:latin typeface="Calibri"/>
                <a:cs typeface="Calibri"/>
              </a:rPr>
              <a:t>Expenses</a:t>
            </a:r>
            <a:r>
              <a:rPr lang="en-US" sz="1800" spc="-40" dirty="0">
                <a:latin typeface="Calibri"/>
                <a:cs typeface="Calibri"/>
              </a:rPr>
              <a:t> </a:t>
            </a:r>
            <a:r>
              <a:rPr lang="en-US" sz="1800" dirty="0">
                <a:latin typeface="Calibri"/>
                <a:cs typeface="Calibri"/>
              </a:rPr>
              <a:t>for</a:t>
            </a:r>
            <a:r>
              <a:rPr lang="en-US" sz="1800" spc="-35" dirty="0">
                <a:latin typeface="Calibri"/>
                <a:cs typeface="Calibri"/>
              </a:rPr>
              <a:t> e</a:t>
            </a:r>
            <a:r>
              <a:rPr lang="en-US" sz="1800" dirty="0">
                <a:latin typeface="Calibri"/>
                <a:cs typeface="Calibri"/>
              </a:rPr>
              <a:t>mployees</a:t>
            </a:r>
            <a:r>
              <a:rPr sz="1800" dirty="0">
                <a:latin typeface="Calibri"/>
                <a:cs typeface="Calibri"/>
              </a:rPr>
              <a:t>;</a:t>
            </a:r>
            <a:r>
              <a:rPr sz="1800" spc="-25" dirty="0">
                <a:latin typeface="Calibri"/>
                <a:cs typeface="Calibri"/>
              </a:rPr>
              <a:t> </a:t>
            </a:r>
            <a:r>
              <a:rPr sz="1800" spc="-10" dirty="0">
                <a:latin typeface="Calibri"/>
                <a:cs typeface="Calibri"/>
              </a:rPr>
              <a:t>Attendance</a:t>
            </a:r>
            <a:r>
              <a:rPr sz="1800" spc="-20" dirty="0">
                <a:latin typeface="Calibri"/>
                <a:cs typeface="Calibri"/>
              </a:rPr>
              <a:t> </a:t>
            </a:r>
            <a:r>
              <a:rPr sz="1800" dirty="0">
                <a:latin typeface="Calibri"/>
                <a:cs typeface="Calibri"/>
              </a:rPr>
              <a:t>N</a:t>
            </a:r>
            <a:r>
              <a:rPr lang="en-US" sz="1800" dirty="0">
                <a:latin typeface="Calibri"/>
                <a:cs typeface="Calibri"/>
              </a:rPr>
              <a:t>JLM</a:t>
            </a:r>
            <a:r>
              <a:rPr sz="1800" dirty="0">
                <a:latin typeface="Calibri"/>
                <a:cs typeface="Calibri"/>
              </a:rPr>
              <a:t>,</a:t>
            </a:r>
            <a:r>
              <a:rPr sz="1800" spc="-25" dirty="0">
                <a:latin typeface="Calibri"/>
                <a:cs typeface="Calibri"/>
              </a:rPr>
              <a:t> </a:t>
            </a:r>
            <a:r>
              <a:rPr lang="en-US" sz="1800" dirty="0">
                <a:latin typeface="Calibri"/>
                <a:cs typeface="Calibri"/>
              </a:rPr>
              <a:t>GFOA &amp; TCTA</a:t>
            </a:r>
            <a:r>
              <a:rPr sz="1800" spc="-30" dirty="0">
                <a:latin typeface="Calibri"/>
                <a:cs typeface="Calibri"/>
              </a:rPr>
              <a:t> </a:t>
            </a:r>
            <a:r>
              <a:rPr sz="1800" dirty="0">
                <a:latin typeface="Calibri"/>
                <a:cs typeface="Calibri"/>
              </a:rPr>
              <a:t>Conferences,</a:t>
            </a:r>
            <a:r>
              <a:rPr sz="1800" spc="-20" dirty="0">
                <a:latin typeface="Calibri"/>
                <a:cs typeface="Calibri"/>
              </a:rPr>
              <a:t> </a:t>
            </a:r>
            <a:r>
              <a:rPr sz="1800" dirty="0">
                <a:latin typeface="Calibri"/>
                <a:cs typeface="Calibri"/>
              </a:rPr>
              <a:t>and</a:t>
            </a:r>
            <a:r>
              <a:rPr sz="1800" spc="-30" dirty="0">
                <a:latin typeface="Calibri"/>
                <a:cs typeface="Calibri"/>
              </a:rPr>
              <a:t> </a:t>
            </a:r>
            <a:r>
              <a:rPr sz="1800" dirty="0">
                <a:latin typeface="Calibri"/>
                <a:cs typeface="Calibri"/>
              </a:rPr>
              <a:t>misc.</a:t>
            </a:r>
            <a:r>
              <a:rPr sz="1800" spc="-30" dirty="0">
                <a:latin typeface="Calibri"/>
                <a:cs typeface="Calibri"/>
              </a:rPr>
              <a:t> </a:t>
            </a:r>
            <a:r>
              <a:rPr sz="1800" spc="-10" dirty="0">
                <a:latin typeface="Calibri"/>
                <a:cs typeface="Calibri"/>
              </a:rPr>
              <a:t>meetings. </a:t>
            </a:r>
            <a:r>
              <a:rPr sz="1800" dirty="0">
                <a:latin typeface="Calibri"/>
                <a:cs typeface="Calibri"/>
              </a:rPr>
              <a:t>Includes</a:t>
            </a:r>
            <a:r>
              <a:rPr sz="1800" spc="-15" dirty="0">
                <a:latin typeface="Calibri"/>
                <a:cs typeface="Calibri"/>
              </a:rPr>
              <a:t> </a:t>
            </a:r>
            <a:r>
              <a:rPr lang="en-US" sz="1800" spc="-15" dirty="0">
                <a:latin typeface="Calibri"/>
                <a:cs typeface="Calibri"/>
              </a:rPr>
              <a:t>Hotel Stays, </a:t>
            </a:r>
            <a:r>
              <a:rPr sz="1800" spc="-20" dirty="0">
                <a:latin typeface="Calibri"/>
                <a:cs typeface="Calibri"/>
              </a:rPr>
              <a:t>Tolls,</a:t>
            </a:r>
            <a:r>
              <a:rPr sz="1800" spc="-25" dirty="0">
                <a:latin typeface="Calibri"/>
                <a:cs typeface="Calibri"/>
              </a:rPr>
              <a:t> </a:t>
            </a:r>
            <a:r>
              <a:rPr sz="1800" dirty="0">
                <a:latin typeface="Calibri"/>
                <a:cs typeface="Calibri"/>
              </a:rPr>
              <a:t>parking</a:t>
            </a:r>
            <a:r>
              <a:rPr sz="1800" spc="-10" dirty="0">
                <a:latin typeface="Calibri"/>
                <a:cs typeface="Calibri"/>
              </a:rPr>
              <a:t> </a:t>
            </a:r>
            <a:r>
              <a:rPr sz="1800" dirty="0">
                <a:latin typeface="Calibri"/>
                <a:cs typeface="Calibri"/>
              </a:rPr>
              <a:t>and</a:t>
            </a:r>
            <a:r>
              <a:rPr sz="1800" spc="-15" dirty="0">
                <a:latin typeface="Calibri"/>
                <a:cs typeface="Calibri"/>
              </a:rPr>
              <a:t> </a:t>
            </a:r>
            <a:r>
              <a:rPr sz="1800" spc="-10" dirty="0">
                <a:latin typeface="Calibri"/>
                <a:cs typeface="Calibri"/>
              </a:rPr>
              <a:t>meals.</a:t>
            </a:r>
            <a:endParaRPr sz="1800" dirty="0">
              <a:latin typeface="Calibri"/>
              <a:cs typeface="Calibri"/>
            </a:endParaRPr>
          </a:p>
        </p:txBody>
      </p:sp>
      <p:sp>
        <p:nvSpPr>
          <p:cNvPr id="4" name="object 4"/>
          <p:cNvSpPr txBox="1"/>
          <p:nvPr/>
        </p:nvSpPr>
        <p:spPr>
          <a:xfrm>
            <a:off x="3328126" y="4033319"/>
            <a:ext cx="7463155" cy="1221488"/>
          </a:xfrm>
          <a:prstGeom prst="rect">
            <a:avLst/>
          </a:prstGeom>
        </p:spPr>
        <p:txBody>
          <a:bodyPr vert="horz" wrap="square" lIns="0" tIns="132715" rIns="0" bIns="0" rtlCol="0">
            <a:spAutoFit/>
          </a:bodyPr>
          <a:lstStyle/>
          <a:p>
            <a:pPr marL="12700">
              <a:lnSpc>
                <a:spcPct val="100000"/>
              </a:lnSpc>
              <a:spcBef>
                <a:spcPts val="1045"/>
              </a:spcBef>
              <a:tabLst>
                <a:tab pos="926465" algn="l"/>
              </a:tabLst>
            </a:pPr>
            <a:r>
              <a:rPr lang="en-US" sz="1800" b="1" u="sng" spc="-10" dirty="0">
                <a:uFill>
                  <a:solidFill>
                    <a:srgbClr val="000000"/>
                  </a:solidFill>
                </a:uFill>
                <a:latin typeface="Calibri"/>
                <a:cs typeface="Calibri"/>
              </a:rPr>
              <a:t>Office Supplies</a:t>
            </a:r>
            <a:endParaRPr sz="1800" dirty="0">
              <a:latin typeface="Calibri"/>
              <a:cs typeface="Calibri"/>
            </a:endParaRPr>
          </a:p>
          <a:p>
            <a:pPr marL="12700">
              <a:lnSpc>
                <a:spcPct val="100000"/>
              </a:lnSpc>
              <a:spcBef>
                <a:spcPts val="950"/>
              </a:spcBef>
              <a:tabLst>
                <a:tab pos="5041265" algn="l"/>
                <a:tab pos="5955665" algn="l"/>
                <a:tab pos="6870065" algn="l"/>
              </a:tabLst>
            </a:pPr>
            <a:r>
              <a:rPr lang="en-US" sz="1800" spc="-10" dirty="0">
                <a:latin typeface="Calibri"/>
                <a:cs typeface="Calibri"/>
              </a:rPr>
              <a:t>5</a:t>
            </a:r>
            <a:r>
              <a:rPr sz="1800" spc="-10" dirty="0">
                <a:latin typeface="Calibri"/>
                <a:cs typeface="Calibri"/>
              </a:rPr>
              <a:t>-01-2</a:t>
            </a:r>
            <a:r>
              <a:rPr lang="en-US" sz="1800" spc="-10" dirty="0">
                <a:latin typeface="Calibri"/>
                <a:cs typeface="Calibri"/>
              </a:rPr>
              <a:t>0-130-000-023</a:t>
            </a:r>
            <a:r>
              <a:rPr sz="1800" dirty="0">
                <a:latin typeface="Calibri"/>
                <a:cs typeface="Calibri"/>
              </a:rPr>
              <a:t>	</a:t>
            </a:r>
            <a:r>
              <a:rPr sz="1800" spc="-10" dirty="0">
                <a:latin typeface="Calibri"/>
                <a:cs typeface="Calibri"/>
              </a:rPr>
              <a:t>$</a:t>
            </a:r>
            <a:r>
              <a:rPr lang="en-US" sz="1800" spc="-10" dirty="0">
                <a:latin typeface="Calibri"/>
                <a:cs typeface="Calibri"/>
              </a:rPr>
              <a:t>1500</a:t>
            </a:r>
            <a:r>
              <a:rPr sz="1800" dirty="0">
                <a:latin typeface="Calibri"/>
                <a:cs typeface="Calibri"/>
              </a:rPr>
              <a:t>	</a:t>
            </a:r>
            <a:r>
              <a:rPr sz="1800" spc="-10" dirty="0">
                <a:latin typeface="Calibri"/>
                <a:cs typeface="Calibri"/>
              </a:rPr>
              <a:t>$</a:t>
            </a:r>
            <a:r>
              <a:rPr lang="en-US" spc="-10" dirty="0">
                <a:latin typeface="Calibri"/>
                <a:cs typeface="Calibri"/>
              </a:rPr>
              <a:t>450</a:t>
            </a:r>
            <a:r>
              <a:rPr sz="1800" dirty="0">
                <a:latin typeface="Calibri"/>
                <a:cs typeface="Calibri"/>
              </a:rPr>
              <a:t>	</a:t>
            </a:r>
            <a:r>
              <a:rPr sz="1800" b="1" spc="-10" dirty="0">
                <a:latin typeface="Calibri"/>
                <a:cs typeface="Calibri"/>
              </a:rPr>
              <a:t>$</a:t>
            </a:r>
            <a:r>
              <a:rPr lang="en-US" b="1" spc="-10" dirty="0">
                <a:latin typeface="Calibri"/>
                <a:cs typeface="Calibri"/>
              </a:rPr>
              <a:t>450</a:t>
            </a:r>
            <a:endParaRPr sz="1800" dirty="0">
              <a:latin typeface="Calibri"/>
              <a:cs typeface="Calibri"/>
            </a:endParaRPr>
          </a:p>
          <a:p>
            <a:pPr marL="469265">
              <a:lnSpc>
                <a:spcPct val="100000"/>
              </a:lnSpc>
              <a:spcBef>
                <a:spcPts val="960"/>
              </a:spcBef>
            </a:pPr>
            <a:r>
              <a:rPr lang="en-US" sz="1800" dirty="0">
                <a:latin typeface="Calibri"/>
                <a:cs typeface="Calibri"/>
              </a:rPr>
              <a:t>Vouchers, bank deposit slips and check books</a:t>
            </a:r>
            <a:endParaRPr sz="1800" dirty="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201966010"/>
              </p:ext>
            </p:extLst>
          </p:nvPr>
        </p:nvGraphicFramePr>
        <p:xfrm>
          <a:off x="3675560" y="326839"/>
          <a:ext cx="7586978" cy="1072515"/>
        </p:xfrm>
        <a:graphic>
          <a:graphicData uri="http://schemas.openxmlformats.org/drawingml/2006/table">
            <a:tbl>
              <a:tblPr firstRow="1" bandRow="1">
                <a:tableStyleId>{2D5ABB26-0587-4C30-8999-92F81FD0307C}</a:tableStyleId>
              </a:tblPr>
              <a:tblGrid>
                <a:gridCol w="3615054">
                  <a:extLst>
                    <a:ext uri="{9D8B030D-6E8A-4147-A177-3AD203B41FA5}">
                      <a16:colId xmlns:a16="http://schemas.microsoft.com/office/drawing/2014/main" val="20000"/>
                    </a:ext>
                  </a:extLst>
                </a:gridCol>
                <a:gridCol w="2219325">
                  <a:extLst>
                    <a:ext uri="{9D8B030D-6E8A-4147-A177-3AD203B41FA5}">
                      <a16:colId xmlns:a16="http://schemas.microsoft.com/office/drawing/2014/main" val="20001"/>
                    </a:ext>
                  </a:extLst>
                </a:gridCol>
                <a:gridCol w="915034">
                  <a:extLst>
                    <a:ext uri="{9D8B030D-6E8A-4147-A177-3AD203B41FA5}">
                      <a16:colId xmlns:a16="http://schemas.microsoft.com/office/drawing/2014/main" val="20002"/>
                    </a:ext>
                  </a:extLst>
                </a:gridCol>
                <a:gridCol w="837565">
                  <a:extLst>
                    <a:ext uri="{9D8B030D-6E8A-4147-A177-3AD203B41FA5}">
                      <a16:colId xmlns:a16="http://schemas.microsoft.com/office/drawing/2014/main" val="20003"/>
                    </a:ext>
                  </a:extLst>
                </a:gridCol>
              </a:tblGrid>
              <a:tr h="254000">
                <a:tc>
                  <a:txBody>
                    <a:bodyPr/>
                    <a:lstStyle/>
                    <a:p>
                      <a:pPr>
                        <a:lnSpc>
                          <a:spcPts val="1695"/>
                        </a:lnSpc>
                      </a:pPr>
                      <a:r>
                        <a:rPr lang="en-US" sz="2000" b="1" dirty="0">
                          <a:latin typeface="Calibri"/>
                          <a:cs typeface="Calibri"/>
                        </a:rPr>
                        <a:t>Finance Department</a:t>
                      </a:r>
                      <a:endParaRPr sz="2000" dirty="0">
                        <a:latin typeface="Calibri"/>
                        <a:cs typeface="Calibri"/>
                      </a:endParaRPr>
                    </a:p>
                  </a:txBody>
                  <a:tcPr marL="0" marR="0" marT="0" marB="0">
                    <a:lnB w="19050">
                      <a:solidFill>
                        <a:srgbClr val="000000"/>
                      </a:solidFill>
                      <a:prstDash val="solid"/>
                    </a:lnB>
                  </a:tcPr>
                </a:tc>
                <a:tc>
                  <a:txBody>
                    <a:bodyPr/>
                    <a:lstStyle/>
                    <a:p>
                      <a:pPr marL="1413510">
                        <a:lnSpc>
                          <a:spcPts val="1695"/>
                        </a:lnSpc>
                      </a:pPr>
                      <a:r>
                        <a:rPr sz="2000" b="1" spc="-20" dirty="0">
                          <a:latin typeface="Calibri"/>
                          <a:cs typeface="Calibri"/>
                        </a:rPr>
                        <a:t>202</a:t>
                      </a:r>
                      <a:r>
                        <a:rPr lang="en-US" sz="2000" b="1" spc="-20" dirty="0">
                          <a:latin typeface="Calibri"/>
                          <a:cs typeface="Calibri"/>
                        </a:rPr>
                        <a:t>3</a:t>
                      </a:r>
                      <a:endParaRPr sz="2000" dirty="0">
                        <a:latin typeface="Calibri"/>
                        <a:cs typeface="Calibri"/>
                      </a:endParaRPr>
                    </a:p>
                  </a:txBody>
                  <a:tcPr marL="0" marR="0" marT="0" marB="0">
                    <a:lnB w="19050">
                      <a:solidFill>
                        <a:srgbClr val="000000"/>
                      </a:solidFill>
                      <a:prstDash val="solid"/>
                    </a:lnB>
                  </a:tcPr>
                </a:tc>
                <a:tc>
                  <a:txBody>
                    <a:bodyPr/>
                    <a:lstStyle/>
                    <a:p>
                      <a:pPr marL="109220">
                        <a:lnSpc>
                          <a:spcPts val="1695"/>
                        </a:lnSpc>
                      </a:pPr>
                      <a:r>
                        <a:rPr sz="2000" b="1" spc="-20" dirty="0">
                          <a:latin typeface="Calibri"/>
                          <a:cs typeface="Calibri"/>
                        </a:rPr>
                        <a:t>202</a:t>
                      </a:r>
                      <a:r>
                        <a:rPr lang="en-US" sz="2000" b="1" spc="-20" dirty="0">
                          <a:latin typeface="Calibri"/>
                          <a:cs typeface="Calibri"/>
                        </a:rPr>
                        <a:t>4</a:t>
                      </a:r>
                      <a:endParaRPr sz="2000" dirty="0">
                        <a:latin typeface="Calibri"/>
                        <a:cs typeface="Calibri"/>
                      </a:endParaRPr>
                    </a:p>
                  </a:txBody>
                  <a:tcPr marL="0" marR="0" marT="0" marB="0">
                    <a:lnB w="19050">
                      <a:solidFill>
                        <a:srgbClr val="000000"/>
                      </a:solidFill>
                      <a:prstDash val="solid"/>
                    </a:lnB>
                  </a:tcPr>
                </a:tc>
                <a:tc>
                  <a:txBody>
                    <a:bodyPr/>
                    <a:lstStyle/>
                    <a:p>
                      <a:pPr marL="109220">
                        <a:lnSpc>
                          <a:spcPts val="1695"/>
                        </a:lnSpc>
                      </a:pPr>
                      <a:r>
                        <a:rPr sz="2000" b="1" spc="-20" dirty="0">
                          <a:latin typeface="Calibri"/>
                          <a:cs typeface="Calibri"/>
                        </a:rPr>
                        <a:t>202</a:t>
                      </a:r>
                      <a:r>
                        <a:rPr lang="en-US" sz="2000" b="1" spc="-20" dirty="0">
                          <a:latin typeface="Calibri"/>
                          <a:cs typeface="Calibri"/>
                        </a:rPr>
                        <a:t>5</a:t>
                      </a:r>
                      <a:endParaRPr sz="2000" dirty="0">
                        <a:latin typeface="Calibri"/>
                        <a:cs typeface="Calibri"/>
                      </a:endParaRPr>
                    </a:p>
                  </a:txBody>
                  <a:tcPr marL="0" marR="0" marT="0" marB="0">
                    <a:lnB w="19050">
                      <a:solidFill>
                        <a:srgbClr val="000000"/>
                      </a:solidFill>
                      <a:prstDash val="solid"/>
                    </a:lnB>
                  </a:tcPr>
                </a:tc>
                <a:extLst>
                  <a:ext uri="{0D108BD9-81ED-4DB2-BD59-A6C34878D82A}">
                    <a16:rowId xmlns:a16="http://schemas.microsoft.com/office/drawing/2014/main" val="10000"/>
                  </a:ext>
                </a:extLst>
              </a:tr>
              <a:tr h="789940">
                <a:tc>
                  <a:txBody>
                    <a:bodyPr/>
                    <a:lstStyle/>
                    <a:p>
                      <a:pPr>
                        <a:lnSpc>
                          <a:spcPct val="100000"/>
                        </a:lnSpc>
                        <a:spcBef>
                          <a:spcPts val="1075"/>
                        </a:spcBef>
                      </a:pPr>
                      <a:r>
                        <a:rPr lang="en-US" sz="1800" b="1" u="sng" dirty="0">
                          <a:uFill>
                            <a:solidFill>
                              <a:srgbClr val="000000"/>
                            </a:solidFill>
                          </a:uFill>
                          <a:latin typeface="Calibri"/>
                          <a:cs typeface="Calibri"/>
                        </a:rPr>
                        <a:t>Printing</a:t>
                      </a:r>
                      <a:endParaRPr sz="1800" dirty="0">
                        <a:latin typeface="Calibri"/>
                        <a:cs typeface="Calibri"/>
                      </a:endParaRPr>
                    </a:p>
                    <a:p>
                      <a:pPr>
                        <a:lnSpc>
                          <a:spcPts val="2150"/>
                        </a:lnSpc>
                        <a:spcBef>
                          <a:spcPts val="944"/>
                        </a:spcBef>
                      </a:pPr>
                      <a:r>
                        <a:rPr lang="en-US" sz="1800" spc="-10" dirty="0">
                          <a:latin typeface="Calibri"/>
                          <a:cs typeface="Calibri"/>
                        </a:rPr>
                        <a:t>5-01-20-130-000-024</a:t>
                      </a:r>
                      <a:endParaRPr sz="1800" dirty="0">
                        <a:latin typeface="Calibri"/>
                        <a:cs typeface="Calibri"/>
                      </a:endParaRPr>
                    </a:p>
                  </a:txBody>
                  <a:tcPr marL="0" marR="0" marT="136525"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414145">
                        <a:lnSpc>
                          <a:spcPts val="2150"/>
                        </a:lnSpc>
                      </a:pPr>
                      <a:r>
                        <a:rPr sz="1800" spc="-10" dirty="0">
                          <a:latin typeface="Calibri"/>
                          <a:cs typeface="Calibri"/>
                        </a:rPr>
                        <a:t>$</a:t>
                      </a:r>
                      <a:r>
                        <a:rPr lang="en-US" sz="1800" spc="-10" dirty="0">
                          <a:latin typeface="Calibri"/>
                          <a:cs typeface="Calibri"/>
                        </a:rPr>
                        <a:t>200</a:t>
                      </a:r>
                      <a:endParaRPr sz="1800" dirty="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09220">
                        <a:lnSpc>
                          <a:spcPts val="2150"/>
                        </a:lnSpc>
                      </a:pPr>
                      <a:r>
                        <a:rPr sz="1800" spc="-10" dirty="0">
                          <a:latin typeface="Calibri"/>
                          <a:cs typeface="Calibri"/>
                        </a:rPr>
                        <a:t>$</a:t>
                      </a:r>
                      <a:r>
                        <a:rPr lang="en-US" sz="1800" spc="-10" dirty="0">
                          <a:latin typeface="Calibri"/>
                          <a:cs typeface="Calibri"/>
                        </a:rPr>
                        <a:t>400</a:t>
                      </a:r>
                      <a:endParaRPr sz="1800" dirty="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09220">
                        <a:lnSpc>
                          <a:spcPts val="2150"/>
                        </a:lnSpc>
                      </a:pPr>
                      <a:r>
                        <a:rPr sz="1800" b="1" spc="-10" dirty="0">
                          <a:latin typeface="Calibri"/>
                          <a:cs typeface="Calibri"/>
                        </a:rPr>
                        <a:t>$</a:t>
                      </a:r>
                      <a:r>
                        <a:rPr lang="en-US" sz="1800" b="1" spc="-10" dirty="0">
                          <a:latin typeface="Calibri"/>
                          <a:cs typeface="Calibri"/>
                        </a:rPr>
                        <a:t>4</a:t>
                      </a:r>
                      <a:r>
                        <a:rPr sz="1800" b="1" spc="-10" dirty="0">
                          <a:latin typeface="Calibri"/>
                          <a:cs typeface="Calibri"/>
                        </a:rPr>
                        <a:t>00</a:t>
                      </a:r>
                      <a:endParaRPr sz="1800" dirty="0">
                        <a:latin typeface="Calibri"/>
                        <a:cs typeface="Calibri"/>
                      </a:endParaRPr>
                    </a:p>
                  </a:txBody>
                  <a:tcPr marL="0" marR="0" marT="0" marB="0">
                    <a:lnT w="19050">
                      <a:solidFill>
                        <a:srgbClr val="000000"/>
                      </a:solidFill>
                      <a:prstDash val="solid"/>
                    </a:lnT>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3662860" y="1469636"/>
            <a:ext cx="6296025" cy="289823"/>
          </a:xfrm>
          <a:prstGeom prst="rect">
            <a:avLst/>
          </a:prstGeom>
        </p:spPr>
        <p:txBody>
          <a:bodyPr vert="horz" wrap="square" lIns="0" tIns="12700" rIns="0" bIns="0" rtlCol="0">
            <a:spAutoFit/>
          </a:bodyPr>
          <a:lstStyle/>
          <a:p>
            <a:pPr marL="12700">
              <a:lnSpc>
                <a:spcPct val="100000"/>
              </a:lnSpc>
              <a:spcBef>
                <a:spcPts val="100"/>
              </a:spcBef>
            </a:pPr>
            <a:r>
              <a:rPr lang="en-US" sz="1800" spc="-10" dirty="0">
                <a:latin typeface="Calibri"/>
                <a:cs typeface="Calibri"/>
              </a:rPr>
              <a:t>Year-End Envelops</a:t>
            </a:r>
            <a:endParaRPr sz="1800" dirty="0">
              <a:latin typeface="Calibri"/>
              <a:cs typeface="Calibri"/>
            </a:endParaRPr>
          </a:p>
        </p:txBody>
      </p:sp>
      <p:sp>
        <p:nvSpPr>
          <p:cNvPr id="4" name="object 4"/>
          <p:cNvSpPr txBox="1"/>
          <p:nvPr/>
        </p:nvSpPr>
        <p:spPr>
          <a:xfrm>
            <a:off x="3662860" y="1864428"/>
            <a:ext cx="2318385" cy="299720"/>
          </a:xfrm>
          <a:prstGeom prst="rect">
            <a:avLst/>
          </a:prstGeom>
        </p:spPr>
        <p:txBody>
          <a:bodyPr vert="horz" wrap="square" lIns="0" tIns="12700" rIns="0" bIns="0" rtlCol="0">
            <a:spAutoFit/>
          </a:bodyPr>
          <a:lstStyle/>
          <a:p>
            <a:pPr marL="12700">
              <a:lnSpc>
                <a:spcPct val="100000"/>
              </a:lnSpc>
              <a:spcBef>
                <a:spcPts val="100"/>
              </a:spcBef>
            </a:pPr>
            <a:r>
              <a:rPr lang="en-US" sz="1800" b="1" u="sng" dirty="0">
                <a:uFill>
                  <a:solidFill>
                    <a:srgbClr val="000000"/>
                  </a:solidFill>
                </a:uFill>
                <a:latin typeface="Calibri"/>
                <a:cs typeface="Calibri"/>
              </a:rPr>
              <a:t>Training</a:t>
            </a:r>
            <a:endParaRPr sz="1800" dirty="0">
              <a:latin typeface="Calibri"/>
              <a:cs typeface="Calibri"/>
            </a:endParaRPr>
          </a:p>
        </p:txBody>
      </p:sp>
      <p:graphicFrame>
        <p:nvGraphicFramePr>
          <p:cNvPr id="5" name="object 5"/>
          <p:cNvGraphicFramePr>
            <a:graphicFrameLocks noGrp="1"/>
          </p:cNvGraphicFramePr>
          <p:nvPr>
            <p:extLst>
              <p:ext uri="{D42A27DB-BD31-4B8C-83A1-F6EECF244321}">
                <p14:modId xmlns:p14="http://schemas.microsoft.com/office/powerpoint/2010/main" val="3747971365"/>
              </p:ext>
            </p:extLst>
          </p:nvPr>
        </p:nvGraphicFramePr>
        <p:xfrm>
          <a:off x="3643810" y="2269117"/>
          <a:ext cx="8090991" cy="4232859"/>
        </p:xfrm>
        <a:graphic>
          <a:graphicData uri="http://schemas.openxmlformats.org/drawingml/2006/table">
            <a:tbl>
              <a:tblPr firstRow="1" bandRow="1">
                <a:tableStyleId>{2D5ABB26-0587-4C30-8999-92F81FD0307C}</a:tableStyleId>
              </a:tblPr>
              <a:tblGrid>
                <a:gridCol w="5334630">
                  <a:extLst>
                    <a:ext uri="{9D8B030D-6E8A-4147-A177-3AD203B41FA5}">
                      <a16:colId xmlns:a16="http://schemas.microsoft.com/office/drawing/2014/main" val="20000"/>
                    </a:ext>
                  </a:extLst>
                </a:gridCol>
                <a:gridCol w="930203">
                  <a:extLst>
                    <a:ext uri="{9D8B030D-6E8A-4147-A177-3AD203B41FA5}">
                      <a16:colId xmlns:a16="http://schemas.microsoft.com/office/drawing/2014/main" val="20001"/>
                    </a:ext>
                  </a:extLst>
                </a:gridCol>
                <a:gridCol w="986373">
                  <a:extLst>
                    <a:ext uri="{9D8B030D-6E8A-4147-A177-3AD203B41FA5}">
                      <a16:colId xmlns:a16="http://schemas.microsoft.com/office/drawing/2014/main" val="20002"/>
                    </a:ext>
                  </a:extLst>
                </a:gridCol>
                <a:gridCol w="839785">
                  <a:extLst>
                    <a:ext uri="{9D8B030D-6E8A-4147-A177-3AD203B41FA5}">
                      <a16:colId xmlns:a16="http://schemas.microsoft.com/office/drawing/2014/main" val="20003"/>
                    </a:ext>
                  </a:extLst>
                </a:gridCol>
              </a:tblGrid>
              <a:tr h="890914">
                <a:tc>
                  <a:txBody>
                    <a:bodyPr/>
                    <a:lstStyle/>
                    <a:p>
                      <a:pPr marL="31750">
                        <a:lnSpc>
                          <a:spcPts val="1710"/>
                        </a:lnSpc>
                      </a:pPr>
                      <a:r>
                        <a:rPr lang="en-US" sz="1800" spc="-10" dirty="0">
                          <a:latin typeface="Calibri"/>
                          <a:cs typeface="Calibri"/>
                        </a:rPr>
                        <a:t>5-01-20-130-000-028</a:t>
                      </a:r>
                    </a:p>
                    <a:p>
                      <a:pPr marL="31750">
                        <a:lnSpc>
                          <a:spcPts val="1710"/>
                        </a:lnSpc>
                      </a:pPr>
                      <a:endParaRPr lang="en-US" sz="1800" spc="-10" dirty="0">
                        <a:latin typeface="Calibri"/>
                        <a:cs typeface="Calibri"/>
                      </a:endParaRPr>
                    </a:p>
                    <a:p>
                      <a:pPr marL="31750">
                        <a:lnSpc>
                          <a:spcPts val="1710"/>
                        </a:lnSpc>
                      </a:pPr>
                      <a:r>
                        <a:rPr lang="en-US" sz="1800" spc="-10" dirty="0">
                          <a:latin typeface="Calibri"/>
                          <a:cs typeface="Calibri"/>
                        </a:rPr>
                        <a:t>Certified Municipal Finance Officers classes &amp; Conference Registration Fees</a:t>
                      </a:r>
                      <a:endParaRPr sz="1800" dirty="0">
                        <a:latin typeface="Calibri"/>
                        <a:cs typeface="Calibri"/>
                      </a:endParaRPr>
                    </a:p>
                  </a:txBody>
                  <a:tcPr marL="0" marR="0" marT="0" marB="0"/>
                </a:tc>
                <a:tc>
                  <a:txBody>
                    <a:bodyPr/>
                    <a:lstStyle/>
                    <a:p>
                      <a:pPr marL="115570">
                        <a:lnSpc>
                          <a:spcPts val="1710"/>
                        </a:lnSpc>
                      </a:pPr>
                      <a:r>
                        <a:rPr sz="1800" spc="-10" dirty="0">
                          <a:latin typeface="Calibri"/>
                          <a:cs typeface="Calibri"/>
                        </a:rPr>
                        <a:t>$</a:t>
                      </a:r>
                      <a:r>
                        <a:rPr lang="en-US" sz="1800" spc="-10" dirty="0">
                          <a:latin typeface="Calibri"/>
                          <a:cs typeface="Calibri"/>
                        </a:rPr>
                        <a:t>5000</a:t>
                      </a:r>
                      <a:endParaRPr sz="1800" dirty="0">
                        <a:latin typeface="Calibri"/>
                        <a:cs typeface="Calibri"/>
                      </a:endParaRPr>
                    </a:p>
                  </a:txBody>
                  <a:tcPr marL="0" marR="0" marT="0" marB="0"/>
                </a:tc>
                <a:tc>
                  <a:txBody>
                    <a:bodyPr/>
                    <a:lstStyle/>
                    <a:p>
                      <a:pPr algn="ctr">
                        <a:lnSpc>
                          <a:spcPts val="1710"/>
                        </a:lnSpc>
                      </a:pPr>
                      <a:r>
                        <a:rPr sz="1800" spc="-10" dirty="0">
                          <a:latin typeface="Calibri"/>
                          <a:cs typeface="Calibri"/>
                        </a:rPr>
                        <a:t>$</a:t>
                      </a:r>
                      <a:r>
                        <a:rPr lang="en-US" sz="1800" spc="-10" dirty="0">
                          <a:latin typeface="Calibri"/>
                          <a:cs typeface="Calibri"/>
                        </a:rPr>
                        <a:t>7000</a:t>
                      </a:r>
                      <a:endParaRPr sz="1800" dirty="0">
                        <a:latin typeface="Calibri"/>
                        <a:cs typeface="Calibri"/>
                      </a:endParaRPr>
                    </a:p>
                  </a:txBody>
                  <a:tcPr marL="0" marR="0" marT="0" marB="0"/>
                </a:tc>
                <a:tc>
                  <a:txBody>
                    <a:bodyPr/>
                    <a:lstStyle/>
                    <a:p>
                      <a:pPr marR="24130" algn="r">
                        <a:lnSpc>
                          <a:spcPts val="1710"/>
                        </a:lnSpc>
                      </a:pPr>
                      <a:r>
                        <a:rPr sz="1800" b="1" spc="-10" dirty="0">
                          <a:latin typeface="Calibri"/>
                          <a:cs typeface="Calibri"/>
                        </a:rPr>
                        <a:t>$</a:t>
                      </a:r>
                      <a:r>
                        <a:rPr lang="en-US" sz="1800" b="1" spc="-10" dirty="0">
                          <a:latin typeface="Calibri"/>
                          <a:cs typeface="Calibri"/>
                        </a:rPr>
                        <a:t>50</a:t>
                      </a:r>
                      <a:r>
                        <a:rPr sz="1800" b="1" spc="-10" dirty="0">
                          <a:latin typeface="Calibri"/>
                          <a:cs typeface="Calibri"/>
                        </a:rPr>
                        <a:t>00</a:t>
                      </a:r>
                      <a:endParaRPr sz="1800" dirty="0">
                        <a:latin typeface="Calibri"/>
                        <a:cs typeface="Calibri"/>
                      </a:endParaRPr>
                    </a:p>
                  </a:txBody>
                  <a:tcPr marL="0" marR="0" marT="0" marB="0"/>
                </a:tc>
                <a:extLst>
                  <a:ext uri="{0D108BD9-81ED-4DB2-BD59-A6C34878D82A}">
                    <a16:rowId xmlns:a16="http://schemas.microsoft.com/office/drawing/2014/main" val="10000"/>
                  </a:ext>
                </a:extLst>
              </a:tr>
              <a:tr h="404488">
                <a:tc>
                  <a:txBody>
                    <a:bodyPr/>
                    <a:lstStyle/>
                    <a:p>
                      <a:pPr marL="31750">
                        <a:lnSpc>
                          <a:spcPct val="100000"/>
                        </a:lnSpc>
                        <a:spcBef>
                          <a:spcPts val="204"/>
                        </a:spcBef>
                      </a:pPr>
                      <a:r>
                        <a:rPr lang="en-US" sz="1800" b="1" u="sng" dirty="0">
                          <a:uFill>
                            <a:solidFill>
                              <a:srgbClr val="000000"/>
                            </a:solidFill>
                          </a:uFill>
                          <a:latin typeface="Calibri"/>
                          <a:cs typeface="Calibri"/>
                        </a:rPr>
                        <a:t>Contractual</a:t>
                      </a:r>
                      <a:endParaRPr sz="1800" dirty="0">
                        <a:latin typeface="Calibri"/>
                        <a:cs typeface="Calibri"/>
                      </a:endParaRPr>
                    </a:p>
                  </a:txBody>
                  <a:tcPr marL="0" marR="0" marT="26034" marB="0"/>
                </a:tc>
                <a:tc>
                  <a:txBody>
                    <a:bodyPr/>
                    <a:lstStyle/>
                    <a:p>
                      <a:pPr>
                        <a:lnSpc>
                          <a:spcPct val="100000"/>
                        </a:lnSpc>
                      </a:pPr>
                      <a:endParaRPr sz="1700">
                        <a:latin typeface="Times New Roman"/>
                        <a:cs typeface="Times New Roman"/>
                      </a:endParaRPr>
                    </a:p>
                  </a:txBody>
                  <a:tcPr marL="0" marR="0" marT="0" marB="0"/>
                </a:tc>
                <a:tc>
                  <a:txBody>
                    <a:bodyPr/>
                    <a:lstStyle/>
                    <a:p>
                      <a:pPr>
                        <a:lnSpc>
                          <a:spcPct val="100000"/>
                        </a:lnSpc>
                      </a:pPr>
                      <a:endParaRPr sz="1700">
                        <a:latin typeface="Times New Roman"/>
                        <a:cs typeface="Times New Roman"/>
                      </a:endParaRPr>
                    </a:p>
                  </a:txBody>
                  <a:tcPr marL="0" marR="0" marT="0" marB="0"/>
                </a:tc>
                <a:tc>
                  <a:txBody>
                    <a:bodyPr/>
                    <a:lstStyle/>
                    <a:p>
                      <a:pPr>
                        <a:lnSpc>
                          <a:spcPct val="100000"/>
                        </a:lnSpc>
                      </a:pPr>
                      <a:endParaRPr sz="1700">
                        <a:latin typeface="Times New Roman"/>
                        <a:cs typeface="Times New Roman"/>
                      </a:endParaRPr>
                    </a:p>
                  </a:txBody>
                  <a:tcPr marL="0" marR="0" marT="0" marB="0"/>
                </a:tc>
                <a:extLst>
                  <a:ext uri="{0D108BD9-81ED-4DB2-BD59-A6C34878D82A}">
                    <a16:rowId xmlns:a16="http://schemas.microsoft.com/office/drawing/2014/main" val="10001"/>
                  </a:ext>
                </a:extLst>
              </a:tr>
              <a:tr h="589173">
                <a:tc>
                  <a:txBody>
                    <a:bodyPr/>
                    <a:lstStyle/>
                    <a:p>
                      <a:pPr marL="31750">
                        <a:lnSpc>
                          <a:spcPct val="100000"/>
                        </a:lnSpc>
                        <a:spcBef>
                          <a:spcPts val="209"/>
                        </a:spcBef>
                      </a:pPr>
                      <a:r>
                        <a:rPr lang="en-US" sz="1800" spc="-10" dirty="0">
                          <a:latin typeface="Calibri"/>
                          <a:cs typeface="Calibri"/>
                        </a:rPr>
                        <a:t>5-01-20-130-000-132</a:t>
                      </a:r>
                    </a:p>
                    <a:p>
                      <a:pPr marL="31750">
                        <a:lnSpc>
                          <a:spcPct val="100000"/>
                        </a:lnSpc>
                        <a:spcBef>
                          <a:spcPts val="209"/>
                        </a:spcBef>
                      </a:pPr>
                      <a:r>
                        <a:rPr lang="en-US" sz="1800" spc="-10" dirty="0">
                          <a:latin typeface="Calibri"/>
                          <a:cs typeface="Calibri"/>
                        </a:rPr>
                        <a:t>Primepoint Fees, Edmunds (Software/Hardware, Cloud Hosting &amp; Viewpoint), Professional Services(Financial Advisors &amp; and Bond Counsel)</a:t>
                      </a:r>
                      <a:endParaRPr sz="1800" dirty="0">
                        <a:latin typeface="Calibri"/>
                        <a:cs typeface="Calibri"/>
                      </a:endParaRPr>
                    </a:p>
                  </a:txBody>
                  <a:tcPr marL="0" marR="0" marT="26669" marB="0"/>
                </a:tc>
                <a:tc>
                  <a:txBody>
                    <a:bodyPr/>
                    <a:lstStyle/>
                    <a:p>
                      <a:pPr marL="115570">
                        <a:lnSpc>
                          <a:spcPct val="100000"/>
                        </a:lnSpc>
                        <a:spcBef>
                          <a:spcPts val="209"/>
                        </a:spcBef>
                      </a:pPr>
                      <a:r>
                        <a:rPr sz="1800" spc="-10" dirty="0">
                          <a:latin typeface="Calibri"/>
                          <a:cs typeface="Calibri"/>
                        </a:rPr>
                        <a:t>$</a:t>
                      </a:r>
                      <a:r>
                        <a:rPr lang="en-US" sz="1800" spc="-10" dirty="0">
                          <a:latin typeface="Calibri"/>
                          <a:cs typeface="Calibri"/>
                        </a:rPr>
                        <a:t>123</a:t>
                      </a:r>
                      <a:r>
                        <a:rPr sz="1800" spc="-10" dirty="0">
                          <a:latin typeface="Calibri"/>
                          <a:cs typeface="Calibri"/>
                        </a:rPr>
                        <a:t>000</a:t>
                      </a:r>
                      <a:endParaRPr sz="1800" dirty="0">
                        <a:latin typeface="Calibri"/>
                        <a:cs typeface="Calibri"/>
                      </a:endParaRPr>
                    </a:p>
                  </a:txBody>
                  <a:tcPr marL="0" marR="0" marT="26669" marB="0"/>
                </a:tc>
                <a:tc>
                  <a:txBody>
                    <a:bodyPr/>
                    <a:lstStyle/>
                    <a:p>
                      <a:pPr algn="ctr">
                        <a:lnSpc>
                          <a:spcPct val="100000"/>
                        </a:lnSpc>
                        <a:spcBef>
                          <a:spcPts val="209"/>
                        </a:spcBef>
                      </a:pPr>
                      <a:r>
                        <a:rPr sz="1800" spc="-10" dirty="0">
                          <a:latin typeface="Calibri"/>
                          <a:cs typeface="Calibri"/>
                        </a:rPr>
                        <a:t>$</a:t>
                      </a:r>
                      <a:r>
                        <a:rPr lang="en-US" sz="1800" spc="-10" dirty="0">
                          <a:latin typeface="Calibri"/>
                          <a:cs typeface="Calibri"/>
                        </a:rPr>
                        <a:t>109703</a:t>
                      </a:r>
                      <a:endParaRPr sz="1800" dirty="0">
                        <a:latin typeface="Calibri"/>
                        <a:cs typeface="Calibri"/>
                      </a:endParaRPr>
                    </a:p>
                  </a:txBody>
                  <a:tcPr marL="0" marR="0" marT="26669" marB="0"/>
                </a:tc>
                <a:tc>
                  <a:txBody>
                    <a:bodyPr/>
                    <a:lstStyle/>
                    <a:p>
                      <a:pPr marR="24130" algn="r">
                        <a:lnSpc>
                          <a:spcPct val="100000"/>
                        </a:lnSpc>
                        <a:spcBef>
                          <a:spcPts val="209"/>
                        </a:spcBef>
                      </a:pPr>
                      <a:r>
                        <a:rPr sz="1800" b="1" spc="-10" dirty="0">
                          <a:latin typeface="Calibri"/>
                          <a:cs typeface="Calibri"/>
                        </a:rPr>
                        <a:t>$</a:t>
                      </a:r>
                      <a:r>
                        <a:rPr lang="en-US" sz="1800" b="1" spc="-10" dirty="0">
                          <a:latin typeface="Calibri"/>
                          <a:cs typeface="Calibri"/>
                        </a:rPr>
                        <a:t>11000</a:t>
                      </a:r>
                      <a:r>
                        <a:rPr sz="1800" b="1" spc="-10" dirty="0">
                          <a:latin typeface="Calibri"/>
                          <a:cs typeface="Calibri"/>
                        </a:rPr>
                        <a:t>0</a:t>
                      </a:r>
                      <a:endParaRPr sz="1800" dirty="0">
                        <a:latin typeface="Calibri"/>
                        <a:cs typeface="Calibri"/>
                      </a:endParaRPr>
                    </a:p>
                  </a:txBody>
                  <a:tcPr marL="0" marR="0" marT="26669" marB="0"/>
                </a:tc>
                <a:extLst>
                  <a:ext uri="{0D108BD9-81ED-4DB2-BD59-A6C34878D82A}">
                    <a16:rowId xmlns:a16="http://schemas.microsoft.com/office/drawing/2014/main" val="10002"/>
                  </a:ext>
                </a:extLst>
              </a:tr>
              <a:tr h="403838">
                <a:tc>
                  <a:txBody>
                    <a:bodyPr/>
                    <a:lstStyle/>
                    <a:p>
                      <a:pPr marL="31750">
                        <a:lnSpc>
                          <a:spcPct val="100000"/>
                        </a:lnSpc>
                        <a:spcBef>
                          <a:spcPts val="204"/>
                        </a:spcBef>
                      </a:pPr>
                      <a:endParaRPr sz="1800" dirty="0">
                        <a:latin typeface="Calibri"/>
                        <a:cs typeface="Calibri"/>
                      </a:endParaRPr>
                    </a:p>
                  </a:txBody>
                  <a:tcPr marL="0" marR="0" marT="26034" marB="0"/>
                </a:tc>
                <a:tc>
                  <a:txBody>
                    <a:bodyPr/>
                    <a:lstStyle/>
                    <a:p>
                      <a:pPr>
                        <a:lnSpc>
                          <a:spcPct val="100000"/>
                        </a:lnSpc>
                      </a:pPr>
                      <a:endParaRPr sz="1700">
                        <a:latin typeface="Times New Roman"/>
                        <a:cs typeface="Times New Roman"/>
                      </a:endParaRPr>
                    </a:p>
                  </a:txBody>
                  <a:tcPr marL="0" marR="0" marT="0" marB="0"/>
                </a:tc>
                <a:tc>
                  <a:txBody>
                    <a:bodyPr/>
                    <a:lstStyle/>
                    <a:p>
                      <a:pPr>
                        <a:lnSpc>
                          <a:spcPct val="100000"/>
                        </a:lnSpc>
                      </a:pPr>
                      <a:endParaRPr sz="1700" dirty="0">
                        <a:latin typeface="Times New Roman"/>
                        <a:cs typeface="Times New Roman"/>
                      </a:endParaRPr>
                    </a:p>
                  </a:txBody>
                  <a:tcPr marL="0" marR="0" marT="0" marB="0"/>
                </a:tc>
                <a:tc>
                  <a:txBody>
                    <a:bodyPr/>
                    <a:lstStyle/>
                    <a:p>
                      <a:pPr>
                        <a:lnSpc>
                          <a:spcPct val="100000"/>
                        </a:lnSpc>
                      </a:pPr>
                      <a:endParaRPr sz="1700">
                        <a:latin typeface="Times New Roman"/>
                        <a:cs typeface="Times New Roman"/>
                      </a:endParaRPr>
                    </a:p>
                  </a:txBody>
                  <a:tcPr marL="0" marR="0" marT="0" marB="0"/>
                </a:tc>
                <a:extLst>
                  <a:ext uri="{0D108BD9-81ED-4DB2-BD59-A6C34878D82A}">
                    <a16:rowId xmlns:a16="http://schemas.microsoft.com/office/drawing/2014/main" val="10003"/>
                  </a:ext>
                </a:extLst>
              </a:tr>
              <a:tr h="403838">
                <a:tc>
                  <a:txBody>
                    <a:bodyPr/>
                    <a:lstStyle/>
                    <a:p>
                      <a:pPr marL="31750">
                        <a:lnSpc>
                          <a:spcPct val="100000"/>
                        </a:lnSpc>
                        <a:spcBef>
                          <a:spcPts val="204"/>
                        </a:spcBef>
                      </a:pPr>
                      <a:r>
                        <a:rPr lang="en-US" sz="1800" b="1" u="sng" spc="-10" dirty="0">
                          <a:uFill>
                            <a:solidFill>
                              <a:srgbClr val="000000"/>
                            </a:solidFill>
                          </a:uFill>
                          <a:latin typeface="Calibri"/>
                          <a:cs typeface="Calibri"/>
                        </a:rPr>
                        <a:t>Credit Cards and Bank Fees</a:t>
                      </a:r>
                      <a:endParaRPr sz="1800" dirty="0">
                        <a:latin typeface="Calibri"/>
                        <a:cs typeface="Calibri"/>
                      </a:endParaRPr>
                    </a:p>
                  </a:txBody>
                  <a:tcPr marL="0" marR="0" marT="26034" marB="0"/>
                </a:tc>
                <a:tc>
                  <a:txBody>
                    <a:bodyPr/>
                    <a:lstStyle/>
                    <a:p>
                      <a:pPr>
                        <a:lnSpc>
                          <a:spcPct val="100000"/>
                        </a:lnSpc>
                      </a:pPr>
                      <a:endParaRPr sz="1700">
                        <a:latin typeface="Times New Roman"/>
                        <a:cs typeface="Times New Roman"/>
                      </a:endParaRPr>
                    </a:p>
                  </a:txBody>
                  <a:tcPr marL="0" marR="0" marT="0" marB="0"/>
                </a:tc>
                <a:tc>
                  <a:txBody>
                    <a:bodyPr/>
                    <a:lstStyle/>
                    <a:p>
                      <a:pPr>
                        <a:lnSpc>
                          <a:spcPct val="100000"/>
                        </a:lnSpc>
                      </a:pPr>
                      <a:endParaRPr sz="1700">
                        <a:latin typeface="Times New Roman"/>
                        <a:cs typeface="Times New Roman"/>
                      </a:endParaRPr>
                    </a:p>
                  </a:txBody>
                  <a:tcPr marL="0" marR="0" marT="0" marB="0"/>
                </a:tc>
                <a:tc>
                  <a:txBody>
                    <a:bodyPr/>
                    <a:lstStyle/>
                    <a:p>
                      <a:pPr>
                        <a:lnSpc>
                          <a:spcPct val="100000"/>
                        </a:lnSpc>
                      </a:pPr>
                      <a:endParaRPr sz="1700">
                        <a:latin typeface="Times New Roman"/>
                        <a:cs typeface="Times New Roman"/>
                      </a:endParaRPr>
                    </a:p>
                  </a:txBody>
                  <a:tcPr marL="0" marR="0" marT="0" marB="0"/>
                </a:tc>
                <a:extLst>
                  <a:ext uri="{0D108BD9-81ED-4DB2-BD59-A6C34878D82A}">
                    <a16:rowId xmlns:a16="http://schemas.microsoft.com/office/drawing/2014/main" val="10004"/>
                  </a:ext>
                </a:extLst>
              </a:tr>
              <a:tr h="404488">
                <a:tc>
                  <a:txBody>
                    <a:bodyPr/>
                    <a:lstStyle/>
                    <a:p>
                      <a:pPr marL="31750">
                        <a:lnSpc>
                          <a:spcPct val="100000"/>
                        </a:lnSpc>
                        <a:spcBef>
                          <a:spcPts val="200"/>
                        </a:spcBef>
                      </a:pPr>
                      <a:r>
                        <a:rPr lang="en-US" sz="1800" spc="-10" dirty="0">
                          <a:latin typeface="Calibri"/>
                          <a:cs typeface="Calibri"/>
                        </a:rPr>
                        <a:t>5-01-20-130-000-150</a:t>
                      </a:r>
                      <a:endParaRPr sz="1800" dirty="0">
                        <a:latin typeface="Calibri"/>
                        <a:cs typeface="Calibri"/>
                      </a:endParaRPr>
                    </a:p>
                  </a:txBody>
                  <a:tcPr marL="0" marR="0" marT="25400" marB="0"/>
                </a:tc>
                <a:tc>
                  <a:txBody>
                    <a:bodyPr/>
                    <a:lstStyle/>
                    <a:p>
                      <a:pPr marL="115570">
                        <a:lnSpc>
                          <a:spcPct val="100000"/>
                        </a:lnSpc>
                        <a:spcBef>
                          <a:spcPts val="200"/>
                        </a:spcBef>
                      </a:pPr>
                      <a:r>
                        <a:rPr sz="1800" spc="-10" dirty="0">
                          <a:latin typeface="Calibri"/>
                          <a:cs typeface="Calibri"/>
                        </a:rPr>
                        <a:t>$</a:t>
                      </a:r>
                      <a:r>
                        <a:rPr lang="en-US" sz="1800" spc="-10" dirty="0">
                          <a:latin typeface="Calibri"/>
                          <a:cs typeface="Calibri"/>
                        </a:rPr>
                        <a:t>15000</a:t>
                      </a:r>
                      <a:endParaRPr sz="1800" dirty="0">
                        <a:latin typeface="Calibri"/>
                        <a:cs typeface="Calibri"/>
                      </a:endParaRPr>
                    </a:p>
                  </a:txBody>
                  <a:tcPr marL="0" marR="0" marT="25400" marB="0"/>
                </a:tc>
                <a:tc>
                  <a:txBody>
                    <a:bodyPr/>
                    <a:lstStyle/>
                    <a:p>
                      <a:pPr algn="ctr">
                        <a:lnSpc>
                          <a:spcPct val="100000"/>
                        </a:lnSpc>
                        <a:spcBef>
                          <a:spcPts val="200"/>
                        </a:spcBef>
                      </a:pPr>
                      <a:r>
                        <a:rPr sz="1800" spc="-10" dirty="0">
                          <a:latin typeface="Calibri"/>
                          <a:cs typeface="Calibri"/>
                        </a:rPr>
                        <a:t>$</a:t>
                      </a:r>
                      <a:r>
                        <a:rPr lang="en-US" sz="1800" spc="-10" dirty="0">
                          <a:latin typeface="Calibri"/>
                          <a:cs typeface="Calibri"/>
                        </a:rPr>
                        <a:t>192</a:t>
                      </a:r>
                      <a:r>
                        <a:rPr sz="1800" spc="-10" dirty="0">
                          <a:latin typeface="Calibri"/>
                          <a:cs typeface="Calibri"/>
                        </a:rPr>
                        <a:t>00</a:t>
                      </a:r>
                      <a:endParaRPr sz="1800" dirty="0">
                        <a:latin typeface="Calibri"/>
                        <a:cs typeface="Calibri"/>
                      </a:endParaRPr>
                    </a:p>
                  </a:txBody>
                  <a:tcPr marL="0" marR="0" marT="25400" marB="0"/>
                </a:tc>
                <a:tc>
                  <a:txBody>
                    <a:bodyPr/>
                    <a:lstStyle/>
                    <a:p>
                      <a:pPr marR="24130" algn="r">
                        <a:lnSpc>
                          <a:spcPct val="100000"/>
                        </a:lnSpc>
                        <a:spcBef>
                          <a:spcPts val="200"/>
                        </a:spcBef>
                      </a:pPr>
                      <a:r>
                        <a:rPr sz="1800" b="1" spc="-10" dirty="0">
                          <a:latin typeface="Calibri"/>
                          <a:cs typeface="Calibri"/>
                        </a:rPr>
                        <a:t>$</a:t>
                      </a:r>
                      <a:r>
                        <a:rPr lang="en-US" sz="1800" b="1" spc="-10" dirty="0">
                          <a:latin typeface="Calibri"/>
                          <a:cs typeface="Calibri"/>
                        </a:rPr>
                        <a:t>192</a:t>
                      </a:r>
                      <a:r>
                        <a:rPr sz="1800" b="1" spc="-10" dirty="0">
                          <a:latin typeface="Calibri"/>
                          <a:cs typeface="Calibri"/>
                        </a:rPr>
                        <a:t>00</a:t>
                      </a:r>
                      <a:endParaRPr sz="1800" dirty="0">
                        <a:latin typeface="Calibri"/>
                        <a:cs typeface="Calibri"/>
                      </a:endParaRPr>
                    </a:p>
                  </a:txBody>
                  <a:tcPr marL="0" marR="0" marT="25400" marB="0"/>
                </a:tc>
                <a:extLst>
                  <a:ext uri="{0D108BD9-81ED-4DB2-BD59-A6C34878D82A}">
                    <a16:rowId xmlns:a16="http://schemas.microsoft.com/office/drawing/2014/main" val="10005"/>
                  </a:ext>
                </a:extLst>
              </a:tr>
              <a:tr h="319298">
                <a:tc>
                  <a:txBody>
                    <a:bodyPr/>
                    <a:lstStyle/>
                    <a:p>
                      <a:pPr marL="31750">
                        <a:lnSpc>
                          <a:spcPts val="2150"/>
                        </a:lnSpc>
                        <a:spcBef>
                          <a:spcPts val="209"/>
                        </a:spcBef>
                      </a:pPr>
                      <a:r>
                        <a:rPr lang="en-US" sz="1800" dirty="0">
                          <a:latin typeface="Calibri"/>
                          <a:cs typeface="Calibri"/>
                        </a:rPr>
                        <a:t>Approximately $1,600 per month for service fees for the credit card machines in the Tax &amp; Court Offices</a:t>
                      </a:r>
                      <a:endParaRPr sz="1800" dirty="0">
                        <a:latin typeface="Calibri"/>
                        <a:cs typeface="Calibri"/>
                      </a:endParaRPr>
                    </a:p>
                  </a:txBody>
                  <a:tcPr marL="0" marR="0" marT="26669" marB="0"/>
                </a:tc>
                <a:tc>
                  <a:txBody>
                    <a:bodyPr/>
                    <a:lstStyle/>
                    <a:p>
                      <a:pPr>
                        <a:lnSpc>
                          <a:spcPct val="100000"/>
                        </a:lnSpc>
                      </a:pPr>
                      <a:endParaRPr sz="1700" dirty="0">
                        <a:latin typeface="Times New Roman"/>
                        <a:cs typeface="Times New Roman"/>
                      </a:endParaRPr>
                    </a:p>
                  </a:txBody>
                  <a:tcPr marL="0" marR="0" marT="0" marB="0"/>
                </a:tc>
                <a:tc>
                  <a:txBody>
                    <a:bodyPr/>
                    <a:lstStyle/>
                    <a:p>
                      <a:pPr>
                        <a:lnSpc>
                          <a:spcPct val="100000"/>
                        </a:lnSpc>
                      </a:pPr>
                      <a:endParaRPr sz="1700">
                        <a:latin typeface="Times New Roman"/>
                        <a:cs typeface="Times New Roman"/>
                      </a:endParaRPr>
                    </a:p>
                  </a:txBody>
                  <a:tcPr marL="0" marR="0" marT="0" marB="0"/>
                </a:tc>
                <a:tc>
                  <a:txBody>
                    <a:bodyPr/>
                    <a:lstStyle/>
                    <a:p>
                      <a:pPr>
                        <a:lnSpc>
                          <a:spcPct val="100000"/>
                        </a:lnSpc>
                      </a:pPr>
                      <a:endParaRPr sz="1700" dirty="0">
                        <a:latin typeface="Times New Roman"/>
                        <a:cs typeface="Times New Roman"/>
                      </a:endParaRPr>
                    </a:p>
                  </a:txBody>
                  <a:tcPr marL="0" marR="0" marT="0" marB="0"/>
                </a:tc>
                <a:extLst>
                  <a:ext uri="{0D108BD9-81ED-4DB2-BD59-A6C34878D82A}">
                    <a16:rowId xmlns:a16="http://schemas.microsoft.com/office/drawing/2014/main" val="10006"/>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021686950"/>
              </p:ext>
            </p:extLst>
          </p:nvPr>
        </p:nvGraphicFramePr>
        <p:xfrm>
          <a:off x="4184151" y="462958"/>
          <a:ext cx="7468867" cy="1263396"/>
        </p:xfrm>
        <a:graphic>
          <a:graphicData uri="http://schemas.openxmlformats.org/drawingml/2006/table">
            <a:tbl>
              <a:tblPr firstRow="1" bandRow="1">
                <a:tableStyleId>{2D5ABB26-0587-4C30-8999-92F81FD0307C}</a:tableStyleId>
              </a:tblPr>
              <a:tblGrid>
                <a:gridCol w="3500754">
                  <a:extLst>
                    <a:ext uri="{9D8B030D-6E8A-4147-A177-3AD203B41FA5}">
                      <a16:colId xmlns:a16="http://schemas.microsoft.com/office/drawing/2014/main" val="20000"/>
                    </a:ext>
                  </a:extLst>
                </a:gridCol>
                <a:gridCol w="2275204">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778509">
                  <a:extLst>
                    <a:ext uri="{9D8B030D-6E8A-4147-A177-3AD203B41FA5}">
                      <a16:colId xmlns:a16="http://schemas.microsoft.com/office/drawing/2014/main" val="20003"/>
                    </a:ext>
                  </a:extLst>
                </a:gridCol>
              </a:tblGrid>
              <a:tr h="254000">
                <a:tc>
                  <a:txBody>
                    <a:bodyPr/>
                    <a:lstStyle/>
                    <a:p>
                      <a:pPr>
                        <a:lnSpc>
                          <a:spcPts val="1695"/>
                        </a:lnSpc>
                      </a:pPr>
                      <a:r>
                        <a:rPr lang="en-US" sz="2000" b="1" dirty="0">
                          <a:latin typeface="Calibri"/>
                          <a:cs typeface="Calibri"/>
                        </a:rPr>
                        <a:t>Finance Department/Purchasing Office</a:t>
                      </a:r>
                      <a:endParaRPr sz="2000" dirty="0">
                        <a:latin typeface="Calibri"/>
                        <a:cs typeface="Calibri"/>
                      </a:endParaRPr>
                    </a:p>
                  </a:txBody>
                  <a:tcPr marL="0" marR="0" marT="0" marB="0">
                    <a:lnB w="19050">
                      <a:solidFill>
                        <a:srgbClr val="000000"/>
                      </a:solidFill>
                      <a:prstDash val="solid"/>
                    </a:lnB>
                  </a:tcPr>
                </a:tc>
                <a:tc>
                  <a:txBody>
                    <a:bodyPr/>
                    <a:lstStyle/>
                    <a:p>
                      <a:pPr marR="220979" algn="r">
                        <a:lnSpc>
                          <a:spcPts val="1695"/>
                        </a:lnSpc>
                      </a:pPr>
                      <a:r>
                        <a:rPr sz="2000" b="1" spc="-20" dirty="0">
                          <a:latin typeface="Calibri"/>
                          <a:cs typeface="Calibri"/>
                        </a:rPr>
                        <a:t>202</a:t>
                      </a:r>
                      <a:r>
                        <a:rPr lang="en-US" sz="2000" b="1" spc="-20" dirty="0">
                          <a:latin typeface="Calibri"/>
                          <a:cs typeface="Calibri"/>
                        </a:rPr>
                        <a:t>3</a:t>
                      </a:r>
                      <a:endParaRPr sz="2000" dirty="0">
                        <a:latin typeface="Calibri"/>
                        <a:cs typeface="Calibri"/>
                      </a:endParaRPr>
                    </a:p>
                  </a:txBody>
                  <a:tcPr marL="0" marR="0" marT="0" marB="0">
                    <a:lnB w="19050">
                      <a:solidFill>
                        <a:srgbClr val="000000"/>
                      </a:solidFill>
                      <a:prstDash val="solid"/>
                    </a:lnB>
                  </a:tcPr>
                </a:tc>
                <a:tc>
                  <a:txBody>
                    <a:bodyPr/>
                    <a:lstStyle/>
                    <a:p>
                      <a:pPr marL="167005">
                        <a:lnSpc>
                          <a:spcPts val="1695"/>
                        </a:lnSpc>
                      </a:pPr>
                      <a:r>
                        <a:rPr sz="2000" b="1" spc="-20" dirty="0">
                          <a:latin typeface="Calibri"/>
                          <a:cs typeface="Calibri"/>
                        </a:rPr>
                        <a:t>202</a:t>
                      </a:r>
                      <a:r>
                        <a:rPr lang="en-US" sz="2000" b="1" spc="-20" dirty="0">
                          <a:latin typeface="Calibri"/>
                          <a:cs typeface="Calibri"/>
                        </a:rPr>
                        <a:t>4</a:t>
                      </a:r>
                      <a:endParaRPr sz="2000" dirty="0">
                        <a:latin typeface="Calibri"/>
                        <a:cs typeface="Calibri"/>
                      </a:endParaRPr>
                    </a:p>
                  </a:txBody>
                  <a:tcPr marL="0" marR="0" marT="0" marB="0">
                    <a:lnB w="19050">
                      <a:solidFill>
                        <a:srgbClr val="000000"/>
                      </a:solidFill>
                      <a:prstDash val="solid"/>
                    </a:lnB>
                  </a:tcPr>
                </a:tc>
                <a:tc>
                  <a:txBody>
                    <a:bodyPr/>
                    <a:lstStyle/>
                    <a:p>
                      <a:pPr marL="167005">
                        <a:lnSpc>
                          <a:spcPts val="1695"/>
                        </a:lnSpc>
                      </a:pPr>
                      <a:r>
                        <a:rPr sz="2000" b="1" spc="-20" dirty="0">
                          <a:latin typeface="Calibri"/>
                          <a:cs typeface="Calibri"/>
                        </a:rPr>
                        <a:t>202</a:t>
                      </a:r>
                      <a:r>
                        <a:rPr lang="en-US" sz="2000" b="1" spc="-20" dirty="0">
                          <a:latin typeface="Calibri"/>
                          <a:cs typeface="Calibri"/>
                        </a:rPr>
                        <a:t>5</a:t>
                      </a:r>
                      <a:endParaRPr sz="2000" dirty="0">
                        <a:latin typeface="Calibri"/>
                        <a:cs typeface="Calibri"/>
                      </a:endParaRPr>
                    </a:p>
                  </a:txBody>
                  <a:tcPr marL="0" marR="0" marT="0" marB="0">
                    <a:lnB w="19050">
                      <a:solidFill>
                        <a:srgbClr val="000000"/>
                      </a:solidFill>
                      <a:prstDash val="solid"/>
                    </a:lnB>
                  </a:tcPr>
                </a:tc>
                <a:extLst>
                  <a:ext uri="{0D108BD9-81ED-4DB2-BD59-A6C34878D82A}">
                    <a16:rowId xmlns:a16="http://schemas.microsoft.com/office/drawing/2014/main" val="10000"/>
                  </a:ext>
                </a:extLst>
              </a:tr>
              <a:tr h="789940">
                <a:tc>
                  <a:txBody>
                    <a:bodyPr/>
                    <a:lstStyle/>
                    <a:p>
                      <a:pPr>
                        <a:lnSpc>
                          <a:spcPct val="100000"/>
                        </a:lnSpc>
                        <a:spcBef>
                          <a:spcPts val="1070"/>
                        </a:spcBef>
                      </a:pPr>
                      <a:r>
                        <a:rPr lang="en-US" sz="1800" b="1" u="sng" dirty="0">
                          <a:uFill>
                            <a:solidFill>
                              <a:srgbClr val="000000"/>
                            </a:solidFill>
                          </a:uFill>
                          <a:latin typeface="Calibri"/>
                          <a:cs typeface="Calibri"/>
                        </a:rPr>
                        <a:t>Miscellaneous</a:t>
                      </a:r>
                      <a:endParaRPr sz="1800" dirty="0">
                        <a:latin typeface="Calibri"/>
                        <a:cs typeface="Calibri"/>
                      </a:endParaRPr>
                    </a:p>
                    <a:p>
                      <a:pPr>
                        <a:lnSpc>
                          <a:spcPts val="2150"/>
                        </a:lnSpc>
                        <a:spcBef>
                          <a:spcPts val="950"/>
                        </a:spcBef>
                      </a:pPr>
                      <a:r>
                        <a:rPr lang="en-US" sz="1800" spc="-10" dirty="0">
                          <a:latin typeface="Calibri"/>
                          <a:cs typeface="Calibri"/>
                        </a:rPr>
                        <a:t>5-01-20-130-000-299</a:t>
                      </a:r>
                      <a:endParaRPr sz="1800" dirty="0">
                        <a:latin typeface="Calibri"/>
                        <a:cs typeface="Calibri"/>
                      </a:endParaRPr>
                    </a:p>
                  </a:txBody>
                  <a:tcPr marL="0" marR="0" marT="13589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R="159385" algn="r">
                        <a:lnSpc>
                          <a:spcPts val="2150"/>
                        </a:lnSpc>
                      </a:pPr>
                      <a:r>
                        <a:rPr sz="1800" spc="-10" dirty="0">
                          <a:latin typeface="Calibri"/>
                          <a:cs typeface="Calibri"/>
                        </a:rPr>
                        <a:t>$</a:t>
                      </a:r>
                      <a:r>
                        <a:rPr lang="en-US" sz="1800" spc="-10" dirty="0">
                          <a:latin typeface="Calibri"/>
                          <a:cs typeface="Calibri"/>
                        </a:rPr>
                        <a:t>500</a:t>
                      </a:r>
                      <a:endParaRPr sz="1800" dirty="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67005">
                        <a:lnSpc>
                          <a:spcPts val="2150"/>
                        </a:lnSpc>
                      </a:pPr>
                      <a:r>
                        <a:rPr sz="1800" spc="-10" dirty="0">
                          <a:latin typeface="Calibri"/>
                          <a:cs typeface="Calibri"/>
                        </a:rPr>
                        <a:t>$</a:t>
                      </a:r>
                      <a:r>
                        <a:rPr lang="en-US" sz="1800" spc="-10" dirty="0">
                          <a:latin typeface="Calibri"/>
                          <a:cs typeface="Calibri"/>
                        </a:rPr>
                        <a:t>0</a:t>
                      </a:r>
                      <a:endParaRPr sz="1800" dirty="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txBody>
                  <a:tcPr marL="0" marR="0" marT="0" marB="0">
                    <a:lnT w="19050">
                      <a:solidFill>
                        <a:srgbClr val="000000"/>
                      </a:solidFill>
                      <a:prstDash val="solid"/>
                    </a:lnT>
                  </a:tcPr>
                </a:tc>
                <a:extLst>
                  <a:ext uri="{0D108BD9-81ED-4DB2-BD59-A6C34878D82A}">
                    <a16:rowId xmlns:a16="http://schemas.microsoft.com/office/drawing/2014/main" val="10001"/>
                  </a:ext>
                </a:extLst>
              </a:tr>
            </a:tbl>
          </a:graphicData>
        </a:graphic>
      </p:graphicFrame>
      <p:sp>
        <p:nvSpPr>
          <p:cNvPr id="8" name="object 8"/>
          <p:cNvSpPr txBox="1">
            <a:spLocks noGrp="1"/>
          </p:cNvSpPr>
          <p:nvPr>
            <p:ph type="ftr" sz="quarter" idx="5"/>
          </p:nvPr>
        </p:nvSpPr>
        <p:spPr>
          <a:xfrm>
            <a:off x="5204443" y="6280025"/>
            <a:ext cx="2866666" cy="235793"/>
          </a:xfrm>
          <a:prstGeom prst="rect">
            <a:avLst/>
          </a:prstGeom>
        </p:spPr>
        <p:txBody>
          <a:bodyPr vert="horz" wrap="square" lIns="0" tIns="104735" rIns="0" bIns="0" rtlCol="0">
            <a:spAutoFit/>
          </a:bodyPr>
          <a:lstStyle/>
          <a:p>
            <a:pPr marL="171450">
              <a:lnSpc>
                <a:spcPts val="1040"/>
              </a:lnSpc>
            </a:pPr>
            <a:r>
              <a:rPr lang="en-US" dirty="0"/>
              <a:t>Purchasing Office–</a:t>
            </a:r>
            <a:r>
              <a:rPr spc="-30" dirty="0"/>
              <a:t> </a:t>
            </a:r>
            <a:r>
              <a:rPr dirty="0"/>
              <a:t>202</a:t>
            </a:r>
            <a:r>
              <a:rPr lang="en-US" dirty="0"/>
              <a:t>5 </a:t>
            </a:r>
            <a:r>
              <a:rPr dirty="0"/>
              <a:t>Budget</a:t>
            </a:r>
            <a:r>
              <a:rPr spc="-20" dirty="0"/>
              <a:t> </a:t>
            </a:r>
            <a:r>
              <a:rPr spc="-10" dirty="0"/>
              <a:t>Presentation</a:t>
            </a:r>
          </a:p>
        </p:txBody>
      </p:sp>
      <p:sp>
        <p:nvSpPr>
          <p:cNvPr id="3" name="object 3"/>
          <p:cNvSpPr txBox="1">
            <a:spLocks noGrp="1"/>
          </p:cNvSpPr>
          <p:nvPr>
            <p:ph type="title"/>
          </p:nvPr>
        </p:nvSpPr>
        <p:spPr>
          <a:xfrm>
            <a:off x="4152718" y="1726354"/>
            <a:ext cx="7141845" cy="299720"/>
          </a:xfrm>
          <a:prstGeom prst="rect">
            <a:avLst/>
          </a:prstGeom>
        </p:spPr>
        <p:txBody>
          <a:bodyPr vert="horz" wrap="square" lIns="0" tIns="12700" rIns="0" bIns="0" rtlCol="0">
            <a:spAutoFit/>
          </a:bodyPr>
          <a:lstStyle/>
          <a:p>
            <a:pPr marL="12700">
              <a:lnSpc>
                <a:spcPct val="100000"/>
              </a:lnSpc>
              <a:spcBef>
                <a:spcPts val="100"/>
              </a:spcBef>
            </a:pPr>
            <a:r>
              <a:rPr lang="en-US" sz="1800" spc="-20" dirty="0">
                <a:latin typeface="Calibri"/>
                <a:cs typeface="Calibri"/>
              </a:rPr>
              <a:t>Unanticipated expenditures</a:t>
            </a:r>
            <a:endParaRPr sz="1800" dirty="0">
              <a:latin typeface="Calibri"/>
              <a:cs typeface="Calibri"/>
            </a:endParaRPr>
          </a:p>
        </p:txBody>
      </p:sp>
      <p:sp>
        <p:nvSpPr>
          <p:cNvPr id="4" name="object 4"/>
          <p:cNvSpPr txBox="1"/>
          <p:nvPr/>
        </p:nvSpPr>
        <p:spPr>
          <a:xfrm>
            <a:off x="4152718" y="2000750"/>
            <a:ext cx="7531734" cy="1626727"/>
          </a:xfrm>
          <a:prstGeom prst="rect">
            <a:avLst/>
          </a:prstGeom>
        </p:spPr>
        <p:txBody>
          <a:bodyPr vert="horz" wrap="square" lIns="0" tIns="132715" rIns="0" bIns="0" rtlCol="0">
            <a:spAutoFit/>
          </a:bodyPr>
          <a:lstStyle/>
          <a:p>
            <a:pPr marL="12700">
              <a:lnSpc>
                <a:spcPct val="100000"/>
              </a:lnSpc>
              <a:spcBef>
                <a:spcPts val="1045"/>
              </a:spcBef>
            </a:pPr>
            <a:r>
              <a:rPr lang="en-US" sz="1800" b="1" u="sng" dirty="0">
                <a:uFill>
                  <a:solidFill>
                    <a:srgbClr val="000000"/>
                  </a:solidFill>
                </a:uFill>
                <a:latin typeface="Calibri"/>
                <a:cs typeface="Calibri"/>
              </a:rPr>
              <a:t>Purchasing-Awards &amp; Dues</a:t>
            </a:r>
            <a:endParaRPr sz="1800" dirty="0">
              <a:latin typeface="Calibri"/>
              <a:cs typeface="Calibri"/>
            </a:endParaRPr>
          </a:p>
          <a:p>
            <a:pPr marL="12700">
              <a:lnSpc>
                <a:spcPct val="100000"/>
              </a:lnSpc>
              <a:spcBef>
                <a:spcPts val="950"/>
              </a:spcBef>
              <a:tabLst>
                <a:tab pos="5041265" algn="l"/>
                <a:tab pos="5955665" algn="l"/>
                <a:tab pos="6870065" algn="l"/>
              </a:tabLst>
            </a:pPr>
            <a:r>
              <a:rPr lang="en-US" sz="1800" spc="-10" dirty="0">
                <a:latin typeface="Calibri"/>
                <a:cs typeface="Calibri"/>
              </a:rPr>
              <a:t>5</a:t>
            </a:r>
            <a:r>
              <a:rPr sz="1800" spc="-10" dirty="0">
                <a:latin typeface="Calibri"/>
                <a:cs typeface="Calibri"/>
              </a:rPr>
              <a:t>-01</a:t>
            </a:r>
            <a:r>
              <a:rPr lang="en-US" spc="-10" dirty="0">
                <a:latin typeface="Calibri"/>
                <a:cs typeface="Calibri"/>
              </a:rPr>
              <a:t>-</a:t>
            </a:r>
            <a:r>
              <a:rPr lang="en-US" sz="1800" spc="-10" dirty="0">
                <a:latin typeface="Calibri"/>
                <a:cs typeface="Calibri"/>
              </a:rPr>
              <a:t>20-100-102-021</a:t>
            </a:r>
            <a:r>
              <a:rPr sz="1800" dirty="0">
                <a:latin typeface="Calibri"/>
                <a:cs typeface="Calibri"/>
              </a:rPr>
              <a:t>	</a:t>
            </a:r>
            <a:r>
              <a:rPr sz="1800" spc="-10" dirty="0">
                <a:latin typeface="Calibri"/>
                <a:cs typeface="Calibri"/>
              </a:rPr>
              <a:t>$</a:t>
            </a:r>
            <a:r>
              <a:rPr lang="en-US" spc="-10" dirty="0">
                <a:latin typeface="Calibri"/>
                <a:cs typeface="Calibri"/>
              </a:rPr>
              <a:t>1</a:t>
            </a:r>
            <a:r>
              <a:rPr sz="1800" spc="-10" dirty="0">
                <a:latin typeface="Calibri"/>
                <a:cs typeface="Calibri"/>
              </a:rPr>
              <a:t>00</a:t>
            </a:r>
            <a:r>
              <a:rPr sz="1800" dirty="0">
                <a:latin typeface="Calibri"/>
                <a:cs typeface="Calibri"/>
              </a:rPr>
              <a:t>	</a:t>
            </a:r>
            <a:r>
              <a:rPr sz="1800" spc="-10" dirty="0">
                <a:latin typeface="Calibri"/>
                <a:cs typeface="Calibri"/>
              </a:rPr>
              <a:t>$</a:t>
            </a:r>
            <a:r>
              <a:rPr lang="en-US" sz="1800" spc="-10" dirty="0">
                <a:latin typeface="Calibri"/>
                <a:cs typeface="Calibri"/>
              </a:rPr>
              <a:t>2</a:t>
            </a:r>
            <a:r>
              <a:rPr sz="1800" spc="-10" dirty="0">
                <a:latin typeface="Calibri"/>
                <a:cs typeface="Calibri"/>
              </a:rPr>
              <a:t>00</a:t>
            </a:r>
            <a:r>
              <a:rPr sz="1800" dirty="0">
                <a:latin typeface="Calibri"/>
                <a:cs typeface="Calibri"/>
              </a:rPr>
              <a:t>	</a:t>
            </a:r>
            <a:r>
              <a:rPr sz="1800" b="1" spc="-25" dirty="0">
                <a:latin typeface="Calibri"/>
                <a:cs typeface="Calibri"/>
              </a:rPr>
              <a:t>$</a:t>
            </a:r>
            <a:r>
              <a:rPr lang="en-US" b="1" spc="-25" dirty="0">
                <a:latin typeface="Calibri"/>
                <a:cs typeface="Calibri"/>
              </a:rPr>
              <a:t>2</a:t>
            </a:r>
            <a:r>
              <a:rPr lang="en-US" sz="1800" b="1" spc="-25" dirty="0">
                <a:latin typeface="Calibri"/>
                <a:cs typeface="Calibri"/>
              </a:rPr>
              <a:t>0</a:t>
            </a:r>
            <a:r>
              <a:rPr sz="1800" b="1" spc="-25" dirty="0">
                <a:latin typeface="Calibri"/>
                <a:cs typeface="Calibri"/>
              </a:rPr>
              <a:t>0</a:t>
            </a:r>
            <a:endParaRPr sz="1800" dirty="0">
              <a:latin typeface="Calibri"/>
              <a:cs typeface="Calibri"/>
            </a:endParaRPr>
          </a:p>
          <a:p>
            <a:pPr marL="12700">
              <a:lnSpc>
                <a:spcPct val="100000"/>
              </a:lnSpc>
              <a:spcBef>
                <a:spcPts val="950"/>
              </a:spcBef>
            </a:pPr>
            <a:r>
              <a:rPr lang="en-US" sz="1800" dirty="0">
                <a:latin typeface="Calibri"/>
                <a:cs typeface="Calibri"/>
              </a:rPr>
              <a:t>GPANJ Membership Dues &amp; QPA License Renewal</a:t>
            </a:r>
            <a:endParaRPr sz="1800" dirty="0">
              <a:latin typeface="Calibri"/>
              <a:cs typeface="Calibri"/>
            </a:endParaRPr>
          </a:p>
          <a:p>
            <a:pPr marL="12700">
              <a:lnSpc>
                <a:spcPct val="100000"/>
              </a:lnSpc>
              <a:spcBef>
                <a:spcPts val="955"/>
              </a:spcBef>
            </a:pPr>
            <a:r>
              <a:rPr lang="en-US" sz="1800" b="1" u="sng" spc="-10" dirty="0">
                <a:uFill>
                  <a:solidFill>
                    <a:srgbClr val="000000"/>
                  </a:solidFill>
                </a:uFill>
                <a:latin typeface="Calibri"/>
                <a:cs typeface="Calibri"/>
              </a:rPr>
              <a:t>Purchasing-Travel Expense</a:t>
            </a:r>
            <a:endParaRPr sz="1800" dirty="0">
              <a:latin typeface="Calibri"/>
              <a:cs typeface="Calibri"/>
            </a:endParaRPr>
          </a:p>
        </p:txBody>
      </p:sp>
      <p:graphicFrame>
        <p:nvGraphicFramePr>
          <p:cNvPr id="5" name="object 5"/>
          <p:cNvGraphicFramePr>
            <a:graphicFrameLocks noGrp="1"/>
          </p:cNvGraphicFramePr>
          <p:nvPr>
            <p:extLst>
              <p:ext uri="{D42A27DB-BD31-4B8C-83A1-F6EECF244321}">
                <p14:modId xmlns:p14="http://schemas.microsoft.com/office/powerpoint/2010/main" val="1712945569"/>
              </p:ext>
            </p:extLst>
          </p:nvPr>
        </p:nvGraphicFramePr>
        <p:xfrm>
          <a:off x="4133668" y="3771384"/>
          <a:ext cx="7732394" cy="1143635"/>
        </p:xfrm>
        <a:graphic>
          <a:graphicData uri="http://schemas.openxmlformats.org/drawingml/2006/table">
            <a:tbl>
              <a:tblPr firstRow="1" bandRow="1">
                <a:tableStyleId>{2D5ABB26-0587-4C30-8999-92F81FD0307C}</a:tableStyleId>
              </a:tblPr>
              <a:tblGrid>
                <a:gridCol w="3532504">
                  <a:extLst>
                    <a:ext uri="{9D8B030D-6E8A-4147-A177-3AD203B41FA5}">
                      <a16:colId xmlns:a16="http://schemas.microsoft.com/office/drawing/2014/main" val="20000"/>
                    </a:ext>
                  </a:extLst>
                </a:gridCol>
                <a:gridCol w="2332990">
                  <a:extLst>
                    <a:ext uri="{9D8B030D-6E8A-4147-A177-3AD203B41FA5}">
                      <a16:colId xmlns:a16="http://schemas.microsoft.com/office/drawing/2014/main" val="20001"/>
                    </a:ext>
                  </a:extLst>
                </a:gridCol>
                <a:gridCol w="972185">
                  <a:extLst>
                    <a:ext uri="{9D8B030D-6E8A-4147-A177-3AD203B41FA5}">
                      <a16:colId xmlns:a16="http://schemas.microsoft.com/office/drawing/2014/main" val="20002"/>
                    </a:ext>
                  </a:extLst>
                </a:gridCol>
                <a:gridCol w="894715">
                  <a:extLst>
                    <a:ext uri="{9D8B030D-6E8A-4147-A177-3AD203B41FA5}">
                      <a16:colId xmlns:a16="http://schemas.microsoft.com/office/drawing/2014/main" val="20003"/>
                    </a:ext>
                  </a:extLst>
                </a:gridCol>
              </a:tblGrid>
              <a:tr h="311150">
                <a:tc>
                  <a:txBody>
                    <a:bodyPr/>
                    <a:lstStyle/>
                    <a:p>
                      <a:pPr marL="31750">
                        <a:lnSpc>
                          <a:spcPts val="1710"/>
                        </a:lnSpc>
                      </a:pPr>
                      <a:r>
                        <a:rPr lang="en-US" sz="1800" spc="-10" dirty="0">
                          <a:latin typeface="Calibri"/>
                          <a:cs typeface="Calibri"/>
                        </a:rPr>
                        <a:t>5-01-20-100-102-202</a:t>
                      </a:r>
                    </a:p>
                    <a:p>
                      <a:pPr marL="31750">
                        <a:lnSpc>
                          <a:spcPts val="1710"/>
                        </a:lnSpc>
                      </a:pPr>
                      <a:r>
                        <a:rPr lang="en-US" sz="1800" spc="-10" dirty="0">
                          <a:latin typeface="Calibri"/>
                          <a:cs typeface="Calibri"/>
                        </a:rPr>
                        <a:t>Hotel Stays, tolls, meals, parking</a:t>
                      </a:r>
                      <a:endParaRPr sz="1800" dirty="0">
                        <a:latin typeface="Calibri"/>
                        <a:cs typeface="Calibri"/>
                      </a:endParaRPr>
                    </a:p>
                  </a:txBody>
                  <a:tcPr marL="0" marR="0" marT="0" marB="0"/>
                </a:tc>
                <a:tc>
                  <a:txBody>
                    <a:bodyPr/>
                    <a:lstStyle/>
                    <a:p>
                      <a:pPr marL="1527810">
                        <a:lnSpc>
                          <a:spcPts val="1710"/>
                        </a:lnSpc>
                      </a:pPr>
                      <a:r>
                        <a:rPr sz="1800" spc="-10" dirty="0">
                          <a:latin typeface="Calibri"/>
                          <a:cs typeface="Calibri"/>
                        </a:rPr>
                        <a:t>$</a:t>
                      </a:r>
                      <a:r>
                        <a:rPr lang="en-US" sz="1800" spc="-10" dirty="0">
                          <a:latin typeface="Calibri"/>
                          <a:cs typeface="Calibri"/>
                        </a:rPr>
                        <a:t>500</a:t>
                      </a:r>
                      <a:endParaRPr sz="1800" dirty="0">
                        <a:latin typeface="Calibri"/>
                        <a:cs typeface="Calibri"/>
                      </a:endParaRPr>
                    </a:p>
                  </a:txBody>
                  <a:tcPr marL="0" marR="0" marT="0" marB="0"/>
                </a:tc>
                <a:tc>
                  <a:txBody>
                    <a:bodyPr/>
                    <a:lstStyle/>
                    <a:p>
                      <a:pPr marL="109220">
                        <a:lnSpc>
                          <a:spcPts val="1710"/>
                        </a:lnSpc>
                      </a:pPr>
                      <a:r>
                        <a:rPr sz="1800" spc="-10" dirty="0">
                          <a:latin typeface="Calibri"/>
                          <a:cs typeface="Calibri"/>
                        </a:rPr>
                        <a:t>$</a:t>
                      </a:r>
                      <a:r>
                        <a:rPr lang="en-US" sz="1800" spc="-10" dirty="0">
                          <a:latin typeface="Calibri"/>
                          <a:cs typeface="Calibri"/>
                        </a:rPr>
                        <a:t>500</a:t>
                      </a:r>
                      <a:endParaRPr sz="1800" dirty="0">
                        <a:latin typeface="Calibri"/>
                        <a:cs typeface="Calibri"/>
                      </a:endParaRPr>
                    </a:p>
                  </a:txBody>
                  <a:tcPr marL="0" marR="0" marT="0" marB="0"/>
                </a:tc>
                <a:tc>
                  <a:txBody>
                    <a:bodyPr/>
                    <a:lstStyle/>
                    <a:p>
                      <a:pPr marL="51435">
                        <a:lnSpc>
                          <a:spcPts val="1710"/>
                        </a:lnSpc>
                      </a:pPr>
                      <a:r>
                        <a:rPr sz="1800" b="1" spc="-10" dirty="0">
                          <a:latin typeface="Calibri"/>
                          <a:cs typeface="Calibri"/>
                        </a:rPr>
                        <a:t>$</a:t>
                      </a:r>
                      <a:r>
                        <a:rPr lang="en-US" sz="1800" b="1" spc="-10" dirty="0">
                          <a:latin typeface="Calibri"/>
                          <a:cs typeface="Calibri"/>
                        </a:rPr>
                        <a:t>5</a:t>
                      </a:r>
                      <a:r>
                        <a:rPr sz="1800" b="1" spc="-10" dirty="0">
                          <a:latin typeface="Calibri"/>
                          <a:cs typeface="Calibri"/>
                        </a:rPr>
                        <a:t>00</a:t>
                      </a:r>
                      <a:endParaRPr sz="1800" dirty="0">
                        <a:latin typeface="Calibri"/>
                        <a:cs typeface="Calibri"/>
                      </a:endParaRPr>
                    </a:p>
                  </a:txBody>
                  <a:tcPr marL="0" marR="0" marT="0" marB="0"/>
                </a:tc>
                <a:extLst>
                  <a:ext uri="{0D108BD9-81ED-4DB2-BD59-A6C34878D82A}">
                    <a16:rowId xmlns:a16="http://schemas.microsoft.com/office/drawing/2014/main" val="10000"/>
                  </a:ext>
                </a:extLst>
              </a:tr>
              <a:tr h="394335">
                <a:tc>
                  <a:txBody>
                    <a:bodyPr/>
                    <a:lstStyle/>
                    <a:p>
                      <a:pPr marL="31750">
                        <a:lnSpc>
                          <a:spcPct val="100000"/>
                        </a:lnSpc>
                        <a:spcBef>
                          <a:spcPts val="204"/>
                        </a:spcBef>
                      </a:pPr>
                      <a:r>
                        <a:rPr lang="en-US" sz="1800" b="1" u="sng" spc="-10" dirty="0">
                          <a:uFill>
                            <a:solidFill>
                              <a:srgbClr val="000000"/>
                            </a:solidFill>
                          </a:uFill>
                          <a:latin typeface="Calibri"/>
                          <a:cs typeface="Calibri"/>
                        </a:rPr>
                        <a:t>Purchasing-Office Supplies</a:t>
                      </a:r>
                      <a:r>
                        <a:rPr sz="1800" b="1" u="sng" spc="500" dirty="0">
                          <a:uFill>
                            <a:solidFill>
                              <a:srgbClr val="000000"/>
                            </a:solidFill>
                          </a:uFill>
                          <a:latin typeface="Calibri"/>
                          <a:cs typeface="Calibri"/>
                        </a:rPr>
                        <a:t> </a:t>
                      </a:r>
                      <a:endParaRPr sz="1800" dirty="0">
                        <a:latin typeface="Calibri"/>
                        <a:cs typeface="Calibri"/>
                      </a:endParaRPr>
                    </a:p>
                  </a:txBody>
                  <a:tcPr marL="0" marR="0" marT="26034" marB="0"/>
                </a:tc>
                <a:tc>
                  <a:txBody>
                    <a:bodyPr/>
                    <a:lstStyle/>
                    <a:p>
                      <a:pPr>
                        <a:lnSpc>
                          <a:spcPct val="100000"/>
                        </a:lnSpc>
                      </a:pPr>
                      <a:endParaRPr sz="1700">
                        <a:latin typeface="Times New Roman"/>
                        <a:cs typeface="Times New Roman"/>
                      </a:endParaRPr>
                    </a:p>
                  </a:txBody>
                  <a:tcPr marL="0" marR="0" marT="0" marB="0"/>
                </a:tc>
                <a:tc>
                  <a:txBody>
                    <a:bodyPr/>
                    <a:lstStyle/>
                    <a:p>
                      <a:pPr>
                        <a:lnSpc>
                          <a:spcPct val="100000"/>
                        </a:lnSpc>
                      </a:pPr>
                      <a:endParaRPr sz="1700">
                        <a:latin typeface="Times New Roman"/>
                        <a:cs typeface="Times New Roman"/>
                      </a:endParaRPr>
                    </a:p>
                  </a:txBody>
                  <a:tcPr marL="0" marR="0" marT="0" marB="0"/>
                </a:tc>
                <a:tc>
                  <a:txBody>
                    <a:bodyPr/>
                    <a:lstStyle/>
                    <a:p>
                      <a:pPr>
                        <a:lnSpc>
                          <a:spcPct val="100000"/>
                        </a:lnSpc>
                      </a:pPr>
                      <a:endParaRPr sz="1700">
                        <a:latin typeface="Times New Roman"/>
                        <a:cs typeface="Times New Roman"/>
                      </a:endParaRPr>
                    </a:p>
                  </a:txBody>
                  <a:tcPr marL="0" marR="0" marT="0" marB="0"/>
                </a:tc>
                <a:extLst>
                  <a:ext uri="{0D108BD9-81ED-4DB2-BD59-A6C34878D82A}">
                    <a16:rowId xmlns:a16="http://schemas.microsoft.com/office/drawing/2014/main" val="10001"/>
                  </a:ext>
                </a:extLst>
              </a:tr>
              <a:tr h="311150">
                <a:tc>
                  <a:txBody>
                    <a:bodyPr/>
                    <a:lstStyle/>
                    <a:p>
                      <a:pPr marL="31750">
                        <a:lnSpc>
                          <a:spcPts val="2150"/>
                        </a:lnSpc>
                        <a:spcBef>
                          <a:spcPts val="200"/>
                        </a:spcBef>
                      </a:pPr>
                      <a:r>
                        <a:rPr lang="en-US" sz="1800" spc="-10" dirty="0">
                          <a:latin typeface="Calibri"/>
                          <a:cs typeface="Calibri"/>
                        </a:rPr>
                        <a:t>5-01-20-100-102-023</a:t>
                      </a:r>
                      <a:endParaRPr sz="1800" dirty="0">
                        <a:latin typeface="Calibri"/>
                        <a:cs typeface="Calibri"/>
                      </a:endParaRPr>
                    </a:p>
                  </a:txBody>
                  <a:tcPr marL="0" marR="0" marT="25400" marB="0"/>
                </a:tc>
                <a:tc>
                  <a:txBody>
                    <a:bodyPr/>
                    <a:lstStyle/>
                    <a:p>
                      <a:pPr marL="1527810">
                        <a:lnSpc>
                          <a:spcPts val="2150"/>
                        </a:lnSpc>
                        <a:spcBef>
                          <a:spcPts val="200"/>
                        </a:spcBef>
                      </a:pPr>
                      <a:r>
                        <a:rPr sz="1800" spc="-10" dirty="0">
                          <a:latin typeface="Calibri"/>
                          <a:cs typeface="Calibri"/>
                        </a:rPr>
                        <a:t>$</a:t>
                      </a:r>
                      <a:r>
                        <a:rPr lang="en-US" sz="1800" spc="-10" dirty="0">
                          <a:latin typeface="Calibri"/>
                          <a:cs typeface="Calibri"/>
                        </a:rPr>
                        <a:t>6</a:t>
                      </a:r>
                      <a:r>
                        <a:rPr sz="1800" spc="-10" dirty="0">
                          <a:latin typeface="Calibri"/>
                          <a:cs typeface="Calibri"/>
                        </a:rPr>
                        <a:t>0000</a:t>
                      </a:r>
                      <a:endParaRPr sz="1800" dirty="0">
                        <a:latin typeface="Calibri"/>
                        <a:cs typeface="Calibri"/>
                      </a:endParaRPr>
                    </a:p>
                  </a:txBody>
                  <a:tcPr marL="0" marR="0" marT="25400" marB="0"/>
                </a:tc>
                <a:tc>
                  <a:txBody>
                    <a:bodyPr/>
                    <a:lstStyle/>
                    <a:p>
                      <a:pPr marL="109220">
                        <a:lnSpc>
                          <a:spcPts val="2150"/>
                        </a:lnSpc>
                        <a:spcBef>
                          <a:spcPts val="200"/>
                        </a:spcBef>
                      </a:pPr>
                      <a:r>
                        <a:rPr sz="1800" spc="-10" dirty="0">
                          <a:latin typeface="Calibri"/>
                          <a:cs typeface="Calibri"/>
                        </a:rPr>
                        <a:t>$</a:t>
                      </a:r>
                      <a:r>
                        <a:rPr lang="en-US" sz="1800" spc="-10" dirty="0">
                          <a:latin typeface="Calibri"/>
                          <a:cs typeface="Calibri"/>
                        </a:rPr>
                        <a:t>3</a:t>
                      </a:r>
                      <a:r>
                        <a:rPr sz="1800" spc="-10" dirty="0">
                          <a:latin typeface="Calibri"/>
                          <a:cs typeface="Calibri"/>
                        </a:rPr>
                        <a:t>0000</a:t>
                      </a:r>
                      <a:endParaRPr sz="1800" dirty="0">
                        <a:latin typeface="Calibri"/>
                        <a:cs typeface="Calibri"/>
                      </a:endParaRPr>
                    </a:p>
                  </a:txBody>
                  <a:tcPr marL="0" marR="0" marT="25400" marB="0"/>
                </a:tc>
                <a:tc>
                  <a:txBody>
                    <a:bodyPr/>
                    <a:lstStyle/>
                    <a:p>
                      <a:pPr marL="51435">
                        <a:lnSpc>
                          <a:spcPts val="2150"/>
                        </a:lnSpc>
                        <a:spcBef>
                          <a:spcPts val="200"/>
                        </a:spcBef>
                      </a:pPr>
                      <a:r>
                        <a:rPr sz="1800" b="1" spc="-10" dirty="0">
                          <a:latin typeface="Calibri"/>
                          <a:cs typeface="Calibri"/>
                        </a:rPr>
                        <a:t>$</a:t>
                      </a:r>
                      <a:r>
                        <a:rPr lang="en-US" sz="1800" b="1" spc="-10" dirty="0">
                          <a:latin typeface="Calibri"/>
                          <a:cs typeface="Calibri"/>
                        </a:rPr>
                        <a:t>35000</a:t>
                      </a:r>
                      <a:endParaRPr sz="1800" dirty="0">
                        <a:latin typeface="Calibri"/>
                        <a:cs typeface="Calibri"/>
                      </a:endParaRPr>
                    </a:p>
                  </a:txBody>
                  <a:tcPr marL="0" marR="0" marT="25400" marB="0"/>
                </a:tc>
                <a:extLst>
                  <a:ext uri="{0D108BD9-81ED-4DB2-BD59-A6C34878D82A}">
                    <a16:rowId xmlns:a16="http://schemas.microsoft.com/office/drawing/2014/main" val="10002"/>
                  </a:ext>
                </a:extLst>
              </a:tr>
            </a:tbl>
          </a:graphicData>
        </a:graphic>
      </p:graphicFrame>
      <p:sp>
        <p:nvSpPr>
          <p:cNvPr id="6" name="object 6"/>
          <p:cNvSpPr txBox="1"/>
          <p:nvPr/>
        </p:nvSpPr>
        <p:spPr>
          <a:xfrm>
            <a:off x="4152718" y="4868842"/>
            <a:ext cx="7531734" cy="296043"/>
          </a:xfrm>
          <a:prstGeom prst="rect">
            <a:avLst/>
          </a:prstGeom>
        </p:spPr>
        <p:txBody>
          <a:bodyPr vert="horz" wrap="square" lIns="0" tIns="12700" rIns="0" bIns="0" rtlCol="0">
            <a:spAutoFit/>
          </a:bodyPr>
          <a:lstStyle/>
          <a:p>
            <a:pPr marL="12700" marR="5080">
              <a:lnSpc>
                <a:spcPct val="106700"/>
              </a:lnSpc>
              <a:spcBef>
                <a:spcPts val="100"/>
              </a:spcBef>
              <a:tabLst>
                <a:tab pos="1840864" algn="l"/>
              </a:tabLst>
            </a:pPr>
            <a:r>
              <a:rPr lang="en-US" sz="1800" dirty="0">
                <a:latin typeface="Calibri"/>
                <a:cs typeface="Calibri"/>
              </a:rPr>
              <a:t>Township wide supplies</a:t>
            </a:r>
            <a:endParaRPr sz="1800" dirty="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981250942"/>
              </p:ext>
            </p:extLst>
          </p:nvPr>
        </p:nvGraphicFramePr>
        <p:xfrm>
          <a:off x="3884211" y="783033"/>
          <a:ext cx="7585708" cy="1072515"/>
        </p:xfrm>
        <a:graphic>
          <a:graphicData uri="http://schemas.openxmlformats.org/drawingml/2006/table">
            <a:tbl>
              <a:tblPr firstRow="1" bandRow="1">
                <a:tableStyleId>{2D5ABB26-0587-4C30-8999-92F81FD0307C}</a:tableStyleId>
              </a:tblPr>
              <a:tblGrid>
                <a:gridCol w="3500754">
                  <a:extLst>
                    <a:ext uri="{9D8B030D-6E8A-4147-A177-3AD203B41FA5}">
                      <a16:colId xmlns:a16="http://schemas.microsoft.com/office/drawing/2014/main" val="20000"/>
                    </a:ext>
                  </a:extLst>
                </a:gridCol>
                <a:gridCol w="2333625">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36929">
                  <a:extLst>
                    <a:ext uri="{9D8B030D-6E8A-4147-A177-3AD203B41FA5}">
                      <a16:colId xmlns:a16="http://schemas.microsoft.com/office/drawing/2014/main" val="20003"/>
                    </a:ext>
                  </a:extLst>
                </a:gridCol>
              </a:tblGrid>
              <a:tr h="254000">
                <a:tc>
                  <a:txBody>
                    <a:bodyPr/>
                    <a:lstStyle/>
                    <a:p>
                      <a:pPr>
                        <a:lnSpc>
                          <a:spcPts val="1695"/>
                        </a:lnSpc>
                      </a:pPr>
                      <a:r>
                        <a:rPr lang="en-US" sz="2000" b="1" dirty="0">
                          <a:latin typeface="Calibri"/>
                          <a:cs typeface="Calibri"/>
                        </a:rPr>
                        <a:t>Purchasing </a:t>
                      </a:r>
                      <a:endParaRPr sz="2000" dirty="0">
                        <a:latin typeface="Calibri"/>
                        <a:cs typeface="Calibri"/>
                      </a:endParaRPr>
                    </a:p>
                  </a:txBody>
                  <a:tcPr marL="0" marR="0" marT="0" marB="0">
                    <a:lnB w="19050">
                      <a:solidFill>
                        <a:srgbClr val="000000"/>
                      </a:solidFill>
                      <a:prstDash val="solid"/>
                    </a:lnB>
                  </a:tcPr>
                </a:tc>
                <a:tc>
                  <a:txBody>
                    <a:bodyPr/>
                    <a:lstStyle/>
                    <a:p>
                      <a:pPr marL="1527810">
                        <a:lnSpc>
                          <a:spcPts val="1695"/>
                        </a:lnSpc>
                      </a:pPr>
                      <a:r>
                        <a:rPr sz="2000" b="1" spc="-20" dirty="0">
                          <a:latin typeface="Calibri"/>
                          <a:cs typeface="Calibri"/>
                        </a:rPr>
                        <a:t>202</a:t>
                      </a:r>
                      <a:r>
                        <a:rPr lang="en-US" sz="2000" b="1" spc="-20" dirty="0">
                          <a:latin typeface="Calibri"/>
                          <a:cs typeface="Calibri"/>
                        </a:rPr>
                        <a:t>3</a:t>
                      </a:r>
                      <a:endParaRPr sz="2000" dirty="0">
                        <a:latin typeface="Calibri"/>
                        <a:cs typeface="Calibri"/>
                      </a:endParaRPr>
                    </a:p>
                  </a:txBody>
                  <a:tcPr marL="0" marR="0" marT="0" marB="0">
                    <a:lnB w="19050">
                      <a:solidFill>
                        <a:srgbClr val="000000"/>
                      </a:solidFill>
                      <a:prstDash val="solid"/>
                    </a:lnB>
                  </a:tcPr>
                </a:tc>
                <a:tc>
                  <a:txBody>
                    <a:bodyPr/>
                    <a:lstStyle/>
                    <a:p>
                      <a:pPr marL="109220">
                        <a:lnSpc>
                          <a:spcPts val="1695"/>
                        </a:lnSpc>
                      </a:pPr>
                      <a:r>
                        <a:rPr sz="2000" b="1" spc="-20" dirty="0">
                          <a:latin typeface="Calibri"/>
                          <a:cs typeface="Calibri"/>
                        </a:rPr>
                        <a:t>202</a:t>
                      </a:r>
                      <a:r>
                        <a:rPr lang="en-US" sz="2000" b="1" spc="-20" dirty="0">
                          <a:latin typeface="Calibri"/>
                          <a:cs typeface="Calibri"/>
                        </a:rPr>
                        <a:t>4</a:t>
                      </a:r>
                      <a:endParaRPr sz="2000" dirty="0">
                        <a:latin typeface="Calibri"/>
                        <a:cs typeface="Calibri"/>
                      </a:endParaRPr>
                    </a:p>
                  </a:txBody>
                  <a:tcPr marL="0" marR="0" marT="0" marB="0">
                    <a:lnB w="19050">
                      <a:solidFill>
                        <a:srgbClr val="000000"/>
                      </a:solidFill>
                      <a:prstDash val="solid"/>
                    </a:lnB>
                  </a:tcPr>
                </a:tc>
                <a:tc>
                  <a:txBody>
                    <a:bodyPr/>
                    <a:lstStyle/>
                    <a:p>
                      <a:pPr marL="109220">
                        <a:lnSpc>
                          <a:spcPts val="1695"/>
                        </a:lnSpc>
                      </a:pPr>
                      <a:r>
                        <a:rPr sz="2000" b="1" spc="-20" dirty="0">
                          <a:latin typeface="Calibri"/>
                          <a:cs typeface="Calibri"/>
                        </a:rPr>
                        <a:t>202</a:t>
                      </a:r>
                      <a:r>
                        <a:rPr lang="en-US" sz="2000" b="1" spc="-20" dirty="0">
                          <a:latin typeface="Calibri"/>
                          <a:cs typeface="Calibri"/>
                        </a:rPr>
                        <a:t>5</a:t>
                      </a:r>
                      <a:endParaRPr sz="2000" dirty="0">
                        <a:latin typeface="Calibri"/>
                        <a:cs typeface="Calibri"/>
                      </a:endParaRPr>
                    </a:p>
                  </a:txBody>
                  <a:tcPr marL="0" marR="0" marT="0" marB="0">
                    <a:lnB w="19050">
                      <a:solidFill>
                        <a:srgbClr val="000000"/>
                      </a:solidFill>
                      <a:prstDash val="solid"/>
                    </a:lnB>
                  </a:tcPr>
                </a:tc>
                <a:extLst>
                  <a:ext uri="{0D108BD9-81ED-4DB2-BD59-A6C34878D82A}">
                    <a16:rowId xmlns:a16="http://schemas.microsoft.com/office/drawing/2014/main" val="10000"/>
                  </a:ext>
                </a:extLst>
              </a:tr>
              <a:tr h="789940">
                <a:tc>
                  <a:txBody>
                    <a:bodyPr/>
                    <a:lstStyle/>
                    <a:p>
                      <a:pPr>
                        <a:lnSpc>
                          <a:spcPct val="100000"/>
                        </a:lnSpc>
                        <a:spcBef>
                          <a:spcPts val="1075"/>
                        </a:spcBef>
                      </a:pPr>
                      <a:r>
                        <a:rPr lang="en-US" sz="1800" b="1" u="sng" dirty="0">
                          <a:uFill>
                            <a:solidFill>
                              <a:srgbClr val="000000"/>
                            </a:solidFill>
                          </a:uFill>
                          <a:latin typeface="Calibri"/>
                          <a:cs typeface="Calibri"/>
                        </a:rPr>
                        <a:t>Purchasing Printing</a:t>
                      </a:r>
                      <a:endParaRPr sz="1800" dirty="0">
                        <a:latin typeface="Calibri"/>
                        <a:cs typeface="Calibri"/>
                      </a:endParaRPr>
                    </a:p>
                    <a:p>
                      <a:pPr>
                        <a:lnSpc>
                          <a:spcPts val="2150"/>
                        </a:lnSpc>
                        <a:spcBef>
                          <a:spcPts val="944"/>
                        </a:spcBef>
                      </a:pPr>
                      <a:r>
                        <a:rPr lang="en-US" sz="1800" spc="-10" dirty="0">
                          <a:latin typeface="Calibri"/>
                          <a:cs typeface="Calibri"/>
                        </a:rPr>
                        <a:t>5-01-20-100-102-024</a:t>
                      </a:r>
                      <a:endParaRPr sz="1800" dirty="0">
                        <a:latin typeface="Calibri"/>
                        <a:cs typeface="Calibri"/>
                      </a:endParaRPr>
                    </a:p>
                  </a:txBody>
                  <a:tcPr marL="0" marR="0" marT="136525" marB="0">
                    <a:lnT w="19050">
                      <a:solidFill>
                        <a:srgbClr val="000000"/>
                      </a:solidFill>
                      <a:prstDash val="solid"/>
                    </a:lnT>
                  </a:tcPr>
                </a:tc>
                <a:tc>
                  <a:txBody>
                    <a:bodyPr/>
                    <a:lstStyle/>
                    <a:p>
                      <a:pPr>
                        <a:lnSpc>
                          <a:spcPct val="100000"/>
                        </a:lnSpc>
                      </a:pPr>
                      <a:endParaRPr sz="1800">
                        <a:latin typeface="Times New Roman"/>
                        <a:cs typeface="Times New Roman"/>
                      </a:endParaRPr>
                    </a:p>
                    <a:p>
                      <a:pPr>
                        <a:lnSpc>
                          <a:spcPct val="100000"/>
                        </a:lnSpc>
                        <a:spcBef>
                          <a:spcPts val="40"/>
                        </a:spcBef>
                      </a:pPr>
                      <a:endParaRPr sz="1800">
                        <a:latin typeface="Times New Roman"/>
                        <a:cs typeface="Times New Roman"/>
                      </a:endParaRPr>
                    </a:p>
                    <a:p>
                      <a:pPr marL="1528445">
                        <a:lnSpc>
                          <a:spcPts val="2150"/>
                        </a:lnSpc>
                      </a:pPr>
                      <a:r>
                        <a:rPr sz="1800" spc="-10" dirty="0">
                          <a:latin typeface="Calibri"/>
                          <a:cs typeface="Calibri"/>
                        </a:rPr>
                        <a:t>$10000</a:t>
                      </a:r>
                      <a:endParaRPr sz="180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09220">
                        <a:lnSpc>
                          <a:spcPts val="2150"/>
                        </a:lnSpc>
                      </a:pPr>
                      <a:r>
                        <a:rPr sz="1800" spc="-10" dirty="0">
                          <a:latin typeface="Calibri"/>
                          <a:cs typeface="Calibri"/>
                        </a:rPr>
                        <a:t>$</a:t>
                      </a:r>
                      <a:r>
                        <a:rPr lang="en-US" sz="1800" spc="-10" dirty="0">
                          <a:latin typeface="Calibri"/>
                          <a:cs typeface="Calibri"/>
                        </a:rPr>
                        <a:t>3500</a:t>
                      </a:r>
                      <a:endParaRPr sz="1800" dirty="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09220">
                        <a:lnSpc>
                          <a:spcPts val="2150"/>
                        </a:lnSpc>
                      </a:pPr>
                      <a:r>
                        <a:rPr sz="1800" b="1" spc="-10" dirty="0">
                          <a:latin typeface="Calibri"/>
                          <a:cs typeface="Calibri"/>
                        </a:rPr>
                        <a:t>$</a:t>
                      </a:r>
                      <a:r>
                        <a:rPr lang="en-US" sz="1800" b="1" spc="-10" dirty="0">
                          <a:latin typeface="Calibri"/>
                          <a:cs typeface="Calibri"/>
                        </a:rPr>
                        <a:t>45</a:t>
                      </a:r>
                      <a:r>
                        <a:rPr sz="1800" b="1" spc="-10" dirty="0">
                          <a:latin typeface="Calibri"/>
                          <a:cs typeface="Calibri"/>
                        </a:rPr>
                        <a:t>00</a:t>
                      </a:r>
                      <a:endParaRPr sz="1800" dirty="0">
                        <a:latin typeface="Calibri"/>
                        <a:cs typeface="Calibri"/>
                      </a:endParaRPr>
                    </a:p>
                  </a:txBody>
                  <a:tcPr marL="0" marR="0" marT="0" marB="0">
                    <a:lnT w="19050">
                      <a:solidFill>
                        <a:srgbClr val="000000"/>
                      </a:solidFill>
                      <a:prstDash val="solid"/>
                    </a:lnT>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3871511" y="1925830"/>
            <a:ext cx="5428132" cy="289823"/>
          </a:xfrm>
          <a:prstGeom prst="rect">
            <a:avLst/>
          </a:prstGeom>
        </p:spPr>
        <p:txBody>
          <a:bodyPr vert="horz" wrap="square" lIns="0" tIns="12700" rIns="0" bIns="0" rtlCol="0">
            <a:spAutoFit/>
          </a:bodyPr>
          <a:lstStyle/>
          <a:p>
            <a:pPr marL="12700">
              <a:lnSpc>
                <a:spcPct val="100000"/>
              </a:lnSpc>
              <a:spcBef>
                <a:spcPts val="100"/>
              </a:spcBef>
            </a:pPr>
            <a:r>
              <a:rPr lang="en-US" sz="1800" dirty="0">
                <a:latin typeface="Calibri"/>
                <a:cs typeface="Calibri"/>
              </a:rPr>
              <a:t>Envelops &amp; Purchase Order forms-township wide</a:t>
            </a:r>
            <a:endParaRPr sz="1800" dirty="0">
              <a:latin typeface="Calibri"/>
              <a:cs typeface="Calibri"/>
            </a:endParaRPr>
          </a:p>
        </p:txBody>
      </p:sp>
      <p:sp>
        <p:nvSpPr>
          <p:cNvPr id="4" name="object 4"/>
          <p:cNvSpPr txBox="1"/>
          <p:nvPr/>
        </p:nvSpPr>
        <p:spPr>
          <a:xfrm>
            <a:off x="3871510" y="2320622"/>
            <a:ext cx="1919690" cy="289823"/>
          </a:xfrm>
          <a:prstGeom prst="rect">
            <a:avLst/>
          </a:prstGeom>
        </p:spPr>
        <p:txBody>
          <a:bodyPr vert="horz" wrap="square" lIns="0" tIns="12700" rIns="0" bIns="0" rtlCol="0">
            <a:spAutoFit/>
          </a:bodyPr>
          <a:lstStyle/>
          <a:p>
            <a:pPr marL="12700">
              <a:lnSpc>
                <a:spcPct val="100000"/>
              </a:lnSpc>
              <a:spcBef>
                <a:spcPts val="100"/>
              </a:spcBef>
            </a:pPr>
            <a:r>
              <a:rPr lang="en-US" b="1" u="sng" dirty="0">
                <a:uFill>
                  <a:solidFill>
                    <a:srgbClr val="000000"/>
                  </a:solidFill>
                </a:uFill>
                <a:latin typeface="Calibri"/>
                <a:cs typeface="Calibri"/>
              </a:rPr>
              <a:t>P</a:t>
            </a:r>
            <a:r>
              <a:rPr lang="en-US" sz="1800" b="1" u="sng" dirty="0">
                <a:uFill>
                  <a:solidFill>
                    <a:srgbClr val="000000"/>
                  </a:solidFill>
                </a:uFill>
                <a:latin typeface="Calibri"/>
                <a:cs typeface="Calibri"/>
              </a:rPr>
              <a:t>urchasing Pos</a:t>
            </a:r>
            <a:r>
              <a:rPr sz="1800" b="1" u="sng" spc="-20" dirty="0">
                <a:uFill>
                  <a:solidFill>
                    <a:srgbClr val="000000"/>
                  </a:solidFill>
                </a:uFill>
                <a:latin typeface="Calibri"/>
                <a:cs typeface="Calibri"/>
              </a:rPr>
              <a:t>t</a:t>
            </a:r>
            <a:r>
              <a:rPr lang="en-US" sz="1800" b="1" u="sng" spc="-20" dirty="0">
                <a:uFill>
                  <a:solidFill>
                    <a:srgbClr val="000000"/>
                  </a:solidFill>
                </a:uFill>
                <a:latin typeface="Calibri"/>
                <a:cs typeface="Calibri"/>
              </a:rPr>
              <a:t>age</a:t>
            </a:r>
            <a:endParaRPr sz="1800" dirty="0">
              <a:latin typeface="Calibri"/>
              <a:cs typeface="Calibri"/>
            </a:endParaRPr>
          </a:p>
        </p:txBody>
      </p:sp>
      <p:graphicFrame>
        <p:nvGraphicFramePr>
          <p:cNvPr id="5" name="object 5"/>
          <p:cNvGraphicFramePr>
            <a:graphicFrameLocks noGrp="1"/>
          </p:cNvGraphicFramePr>
          <p:nvPr>
            <p:extLst>
              <p:ext uri="{D42A27DB-BD31-4B8C-83A1-F6EECF244321}">
                <p14:modId xmlns:p14="http://schemas.microsoft.com/office/powerpoint/2010/main" val="2824130352"/>
              </p:ext>
            </p:extLst>
          </p:nvPr>
        </p:nvGraphicFramePr>
        <p:xfrm>
          <a:off x="3852461" y="2785264"/>
          <a:ext cx="7617458" cy="1412240"/>
        </p:xfrm>
        <a:graphic>
          <a:graphicData uri="http://schemas.openxmlformats.org/drawingml/2006/table">
            <a:tbl>
              <a:tblPr firstRow="1" bandRow="1">
                <a:tableStyleId>{2D5ABB26-0587-4C30-8999-92F81FD0307C}</a:tableStyleId>
              </a:tblPr>
              <a:tblGrid>
                <a:gridCol w="3653154">
                  <a:extLst>
                    <a:ext uri="{9D8B030D-6E8A-4147-A177-3AD203B41FA5}">
                      <a16:colId xmlns:a16="http://schemas.microsoft.com/office/drawing/2014/main" val="20000"/>
                    </a:ext>
                  </a:extLst>
                </a:gridCol>
                <a:gridCol w="2212975">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36929">
                  <a:extLst>
                    <a:ext uri="{9D8B030D-6E8A-4147-A177-3AD203B41FA5}">
                      <a16:colId xmlns:a16="http://schemas.microsoft.com/office/drawing/2014/main" val="20003"/>
                    </a:ext>
                  </a:extLst>
                </a:gridCol>
              </a:tblGrid>
              <a:tr h="311150">
                <a:tc>
                  <a:txBody>
                    <a:bodyPr/>
                    <a:lstStyle/>
                    <a:p>
                      <a:pPr marL="31750">
                        <a:lnSpc>
                          <a:spcPts val="1710"/>
                        </a:lnSpc>
                      </a:pPr>
                      <a:r>
                        <a:rPr lang="en-US" sz="1800" spc="-10" dirty="0">
                          <a:latin typeface="Calibri"/>
                          <a:cs typeface="Calibri"/>
                        </a:rPr>
                        <a:t>5-01-20-100-102-025</a:t>
                      </a:r>
                      <a:endParaRPr sz="1800" dirty="0">
                        <a:latin typeface="Calibri"/>
                        <a:cs typeface="Calibri"/>
                      </a:endParaRPr>
                    </a:p>
                  </a:txBody>
                  <a:tcPr marL="0" marR="0" marT="0" marB="0"/>
                </a:tc>
                <a:tc>
                  <a:txBody>
                    <a:bodyPr/>
                    <a:lstStyle/>
                    <a:p>
                      <a:pPr marL="1407160">
                        <a:lnSpc>
                          <a:spcPts val="1710"/>
                        </a:lnSpc>
                      </a:pPr>
                      <a:r>
                        <a:rPr sz="1800" spc="-10" dirty="0">
                          <a:latin typeface="Calibri"/>
                          <a:cs typeface="Calibri"/>
                        </a:rPr>
                        <a:t>$</a:t>
                      </a:r>
                      <a:r>
                        <a:rPr lang="en-US" sz="1800" spc="-10" dirty="0">
                          <a:latin typeface="Calibri"/>
                          <a:cs typeface="Calibri"/>
                        </a:rPr>
                        <a:t>55000</a:t>
                      </a:r>
                      <a:endParaRPr sz="1800" dirty="0">
                        <a:latin typeface="Calibri"/>
                        <a:cs typeface="Calibri"/>
                      </a:endParaRPr>
                    </a:p>
                  </a:txBody>
                  <a:tcPr marL="0" marR="0" marT="0" marB="0"/>
                </a:tc>
                <a:tc>
                  <a:txBody>
                    <a:bodyPr/>
                    <a:lstStyle/>
                    <a:p>
                      <a:pPr marL="109220">
                        <a:lnSpc>
                          <a:spcPts val="1710"/>
                        </a:lnSpc>
                      </a:pPr>
                      <a:r>
                        <a:rPr sz="1800" spc="-10" dirty="0">
                          <a:latin typeface="Calibri"/>
                          <a:cs typeface="Calibri"/>
                        </a:rPr>
                        <a:t>$</a:t>
                      </a:r>
                      <a:r>
                        <a:rPr lang="en-US" sz="1800" spc="-10" dirty="0">
                          <a:latin typeface="Calibri"/>
                          <a:cs typeface="Calibri"/>
                        </a:rPr>
                        <a:t>55</a:t>
                      </a:r>
                      <a:r>
                        <a:rPr sz="1800" spc="-10" dirty="0">
                          <a:latin typeface="Calibri"/>
                          <a:cs typeface="Calibri"/>
                        </a:rPr>
                        <a:t>000</a:t>
                      </a:r>
                      <a:endParaRPr sz="1800" dirty="0">
                        <a:latin typeface="Calibri"/>
                        <a:cs typeface="Calibri"/>
                      </a:endParaRPr>
                    </a:p>
                  </a:txBody>
                  <a:tcPr marL="0" marR="0" marT="0" marB="0"/>
                </a:tc>
                <a:tc>
                  <a:txBody>
                    <a:bodyPr/>
                    <a:lstStyle/>
                    <a:p>
                      <a:pPr marL="109220">
                        <a:lnSpc>
                          <a:spcPts val="1710"/>
                        </a:lnSpc>
                      </a:pPr>
                      <a:r>
                        <a:rPr sz="1800" b="1" spc="-10" dirty="0">
                          <a:latin typeface="Calibri"/>
                          <a:cs typeface="Calibri"/>
                        </a:rPr>
                        <a:t>$</a:t>
                      </a:r>
                      <a:r>
                        <a:rPr lang="en-US" sz="1800" b="1" spc="-10" dirty="0">
                          <a:latin typeface="Calibri"/>
                          <a:cs typeface="Calibri"/>
                        </a:rPr>
                        <a:t>56</a:t>
                      </a:r>
                      <a:r>
                        <a:rPr sz="1800" b="1" spc="-10" dirty="0">
                          <a:latin typeface="Calibri"/>
                          <a:cs typeface="Calibri"/>
                        </a:rPr>
                        <a:t>000</a:t>
                      </a:r>
                      <a:endParaRPr sz="1800" dirty="0">
                        <a:latin typeface="Calibri"/>
                        <a:cs typeface="Calibri"/>
                      </a:endParaRPr>
                    </a:p>
                  </a:txBody>
                  <a:tcPr marL="0" marR="0" marT="0" marB="0"/>
                </a:tc>
                <a:extLst>
                  <a:ext uri="{0D108BD9-81ED-4DB2-BD59-A6C34878D82A}">
                    <a16:rowId xmlns:a16="http://schemas.microsoft.com/office/drawing/2014/main" val="10000"/>
                  </a:ext>
                </a:extLst>
              </a:tr>
              <a:tr h="394970">
                <a:tc>
                  <a:txBody>
                    <a:bodyPr/>
                    <a:lstStyle/>
                    <a:p>
                      <a:pPr marL="31750">
                        <a:lnSpc>
                          <a:spcPct val="100000"/>
                        </a:lnSpc>
                        <a:spcBef>
                          <a:spcPts val="204"/>
                        </a:spcBef>
                      </a:pPr>
                      <a:r>
                        <a:rPr lang="en-US" sz="1800" dirty="0">
                          <a:latin typeface="Calibri"/>
                          <a:cs typeface="Calibri"/>
                        </a:rPr>
                        <a:t>Postage Machine-annual cost</a:t>
                      </a:r>
                      <a:endParaRPr sz="1800" dirty="0">
                        <a:latin typeface="Calibri"/>
                        <a:cs typeface="Calibri"/>
                      </a:endParaRPr>
                    </a:p>
                  </a:txBody>
                  <a:tcPr marL="0" marR="0" marT="26034" marB="0"/>
                </a:tc>
                <a:tc>
                  <a:txBody>
                    <a:bodyPr/>
                    <a:lstStyle/>
                    <a:p>
                      <a:pPr>
                        <a:lnSpc>
                          <a:spcPct val="100000"/>
                        </a:lnSpc>
                      </a:pPr>
                      <a:endParaRPr sz="1700">
                        <a:latin typeface="Times New Roman"/>
                        <a:cs typeface="Times New Roman"/>
                      </a:endParaRPr>
                    </a:p>
                  </a:txBody>
                  <a:tcPr marL="0" marR="0" marT="0" marB="0"/>
                </a:tc>
                <a:tc>
                  <a:txBody>
                    <a:bodyPr/>
                    <a:lstStyle/>
                    <a:p>
                      <a:pPr>
                        <a:lnSpc>
                          <a:spcPct val="100000"/>
                        </a:lnSpc>
                      </a:pPr>
                      <a:endParaRPr sz="1700">
                        <a:latin typeface="Times New Roman"/>
                        <a:cs typeface="Times New Roman"/>
                      </a:endParaRPr>
                    </a:p>
                  </a:txBody>
                  <a:tcPr marL="0" marR="0" marT="0" marB="0"/>
                </a:tc>
                <a:tc>
                  <a:txBody>
                    <a:bodyPr/>
                    <a:lstStyle/>
                    <a:p>
                      <a:pPr>
                        <a:lnSpc>
                          <a:spcPct val="100000"/>
                        </a:lnSpc>
                      </a:pPr>
                      <a:endParaRPr sz="1700">
                        <a:latin typeface="Times New Roman"/>
                        <a:cs typeface="Times New Roman"/>
                      </a:endParaRPr>
                    </a:p>
                  </a:txBody>
                  <a:tcPr marL="0" marR="0" marT="0" marB="0"/>
                </a:tc>
                <a:extLst>
                  <a:ext uri="{0D108BD9-81ED-4DB2-BD59-A6C34878D82A}">
                    <a16:rowId xmlns:a16="http://schemas.microsoft.com/office/drawing/2014/main" val="10001"/>
                  </a:ext>
                </a:extLst>
              </a:tr>
              <a:tr h="394970">
                <a:tc>
                  <a:txBody>
                    <a:bodyPr/>
                    <a:lstStyle/>
                    <a:p>
                      <a:pPr marL="31750">
                        <a:lnSpc>
                          <a:spcPct val="100000"/>
                        </a:lnSpc>
                        <a:spcBef>
                          <a:spcPts val="209"/>
                        </a:spcBef>
                      </a:pPr>
                      <a:r>
                        <a:rPr lang="en-US" sz="1800" b="1" u="sng" dirty="0">
                          <a:uFill>
                            <a:solidFill>
                              <a:srgbClr val="000000"/>
                            </a:solidFill>
                          </a:uFill>
                          <a:latin typeface="Calibri"/>
                          <a:cs typeface="Calibri"/>
                        </a:rPr>
                        <a:t>Purchasing-Training</a:t>
                      </a:r>
                      <a:endParaRPr sz="1800" dirty="0">
                        <a:latin typeface="Calibri"/>
                        <a:cs typeface="Calibri"/>
                      </a:endParaRPr>
                    </a:p>
                  </a:txBody>
                  <a:tcPr marL="0" marR="0" marT="26669" marB="0"/>
                </a:tc>
                <a:tc>
                  <a:txBody>
                    <a:bodyPr/>
                    <a:lstStyle/>
                    <a:p>
                      <a:pPr>
                        <a:lnSpc>
                          <a:spcPct val="100000"/>
                        </a:lnSpc>
                      </a:pPr>
                      <a:endParaRPr sz="1700">
                        <a:latin typeface="Times New Roman"/>
                        <a:cs typeface="Times New Roman"/>
                      </a:endParaRPr>
                    </a:p>
                  </a:txBody>
                  <a:tcPr marL="0" marR="0" marT="0" marB="0"/>
                </a:tc>
                <a:tc>
                  <a:txBody>
                    <a:bodyPr/>
                    <a:lstStyle/>
                    <a:p>
                      <a:pPr>
                        <a:lnSpc>
                          <a:spcPct val="100000"/>
                        </a:lnSpc>
                      </a:pPr>
                      <a:endParaRPr sz="1700">
                        <a:latin typeface="Times New Roman"/>
                        <a:cs typeface="Times New Roman"/>
                      </a:endParaRPr>
                    </a:p>
                  </a:txBody>
                  <a:tcPr marL="0" marR="0" marT="0" marB="0"/>
                </a:tc>
                <a:tc>
                  <a:txBody>
                    <a:bodyPr/>
                    <a:lstStyle/>
                    <a:p>
                      <a:pPr>
                        <a:lnSpc>
                          <a:spcPct val="100000"/>
                        </a:lnSpc>
                      </a:pPr>
                      <a:endParaRPr sz="1700">
                        <a:latin typeface="Times New Roman"/>
                        <a:cs typeface="Times New Roman"/>
                      </a:endParaRPr>
                    </a:p>
                  </a:txBody>
                  <a:tcPr marL="0" marR="0" marT="0" marB="0"/>
                </a:tc>
                <a:extLst>
                  <a:ext uri="{0D108BD9-81ED-4DB2-BD59-A6C34878D82A}">
                    <a16:rowId xmlns:a16="http://schemas.microsoft.com/office/drawing/2014/main" val="10002"/>
                  </a:ext>
                </a:extLst>
              </a:tr>
              <a:tr h="311150">
                <a:tc>
                  <a:txBody>
                    <a:bodyPr/>
                    <a:lstStyle/>
                    <a:p>
                      <a:pPr marL="31750">
                        <a:lnSpc>
                          <a:spcPts val="2150"/>
                        </a:lnSpc>
                        <a:spcBef>
                          <a:spcPts val="200"/>
                        </a:spcBef>
                      </a:pPr>
                      <a:r>
                        <a:rPr lang="en-US" sz="1800" spc="-10" dirty="0">
                          <a:latin typeface="Calibri"/>
                          <a:cs typeface="Calibri"/>
                        </a:rPr>
                        <a:t>5-01-20-100-102-028</a:t>
                      </a:r>
                      <a:endParaRPr sz="1800" dirty="0">
                        <a:latin typeface="Calibri"/>
                        <a:cs typeface="Calibri"/>
                      </a:endParaRPr>
                    </a:p>
                  </a:txBody>
                  <a:tcPr marL="0" marR="0" marT="25400" marB="0"/>
                </a:tc>
                <a:tc>
                  <a:txBody>
                    <a:bodyPr/>
                    <a:lstStyle/>
                    <a:p>
                      <a:pPr marL="1407160">
                        <a:lnSpc>
                          <a:spcPts val="2150"/>
                        </a:lnSpc>
                        <a:spcBef>
                          <a:spcPts val="200"/>
                        </a:spcBef>
                      </a:pPr>
                      <a:r>
                        <a:rPr sz="1800" spc="-10" dirty="0">
                          <a:latin typeface="Calibri"/>
                          <a:cs typeface="Calibri"/>
                        </a:rPr>
                        <a:t>$</a:t>
                      </a:r>
                      <a:r>
                        <a:rPr lang="en-US" sz="1800" spc="-10" dirty="0">
                          <a:latin typeface="Calibri"/>
                          <a:cs typeface="Calibri"/>
                        </a:rPr>
                        <a:t>7</a:t>
                      </a:r>
                      <a:r>
                        <a:rPr sz="1800" spc="-10" dirty="0">
                          <a:latin typeface="Calibri"/>
                          <a:cs typeface="Calibri"/>
                        </a:rPr>
                        <a:t>00</a:t>
                      </a:r>
                      <a:endParaRPr sz="1800" dirty="0">
                        <a:latin typeface="Calibri"/>
                        <a:cs typeface="Calibri"/>
                      </a:endParaRPr>
                    </a:p>
                  </a:txBody>
                  <a:tcPr marL="0" marR="0" marT="25400" marB="0"/>
                </a:tc>
                <a:tc>
                  <a:txBody>
                    <a:bodyPr/>
                    <a:lstStyle/>
                    <a:p>
                      <a:pPr marL="109220">
                        <a:lnSpc>
                          <a:spcPts val="2150"/>
                        </a:lnSpc>
                        <a:spcBef>
                          <a:spcPts val="200"/>
                        </a:spcBef>
                      </a:pPr>
                      <a:r>
                        <a:rPr sz="1800" spc="-10" dirty="0">
                          <a:latin typeface="Calibri"/>
                          <a:cs typeface="Calibri"/>
                        </a:rPr>
                        <a:t>$</a:t>
                      </a:r>
                      <a:r>
                        <a:rPr lang="en-US" sz="1800" spc="-10" dirty="0">
                          <a:latin typeface="Calibri"/>
                          <a:cs typeface="Calibri"/>
                        </a:rPr>
                        <a:t>7</a:t>
                      </a:r>
                      <a:r>
                        <a:rPr sz="1800" spc="-10" dirty="0">
                          <a:latin typeface="Calibri"/>
                          <a:cs typeface="Calibri"/>
                        </a:rPr>
                        <a:t>00</a:t>
                      </a:r>
                      <a:endParaRPr sz="1800" dirty="0">
                        <a:latin typeface="Calibri"/>
                        <a:cs typeface="Calibri"/>
                      </a:endParaRPr>
                    </a:p>
                  </a:txBody>
                  <a:tcPr marL="0" marR="0" marT="25400" marB="0"/>
                </a:tc>
                <a:tc>
                  <a:txBody>
                    <a:bodyPr/>
                    <a:lstStyle/>
                    <a:p>
                      <a:pPr marL="109220">
                        <a:lnSpc>
                          <a:spcPts val="2150"/>
                        </a:lnSpc>
                        <a:spcBef>
                          <a:spcPts val="200"/>
                        </a:spcBef>
                      </a:pPr>
                      <a:r>
                        <a:rPr sz="1800" b="1" spc="-10" dirty="0">
                          <a:latin typeface="Calibri"/>
                          <a:cs typeface="Calibri"/>
                        </a:rPr>
                        <a:t>$</a:t>
                      </a:r>
                      <a:r>
                        <a:rPr lang="en-US" sz="1800" b="1" spc="-10" dirty="0">
                          <a:latin typeface="Calibri"/>
                          <a:cs typeface="Calibri"/>
                        </a:rPr>
                        <a:t>7</a:t>
                      </a:r>
                      <a:r>
                        <a:rPr sz="1800" b="1" spc="-10" dirty="0">
                          <a:latin typeface="Calibri"/>
                          <a:cs typeface="Calibri"/>
                        </a:rPr>
                        <a:t>00</a:t>
                      </a:r>
                      <a:endParaRPr sz="1800" dirty="0">
                        <a:latin typeface="Calibri"/>
                        <a:cs typeface="Calibri"/>
                      </a:endParaRPr>
                    </a:p>
                  </a:txBody>
                  <a:tcPr marL="0" marR="0" marT="25400" marB="0"/>
                </a:tc>
                <a:extLst>
                  <a:ext uri="{0D108BD9-81ED-4DB2-BD59-A6C34878D82A}">
                    <a16:rowId xmlns:a16="http://schemas.microsoft.com/office/drawing/2014/main" val="10003"/>
                  </a:ext>
                </a:extLst>
              </a:tr>
            </a:tbl>
          </a:graphicData>
        </a:graphic>
      </p:graphicFrame>
      <p:sp>
        <p:nvSpPr>
          <p:cNvPr id="6" name="object 6"/>
          <p:cNvSpPr txBox="1"/>
          <p:nvPr/>
        </p:nvSpPr>
        <p:spPr>
          <a:xfrm>
            <a:off x="3849918" y="4298174"/>
            <a:ext cx="5903682" cy="299720"/>
          </a:xfrm>
          <a:prstGeom prst="rect">
            <a:avLst/>
          </a:prstGeom>
        </p:spPr>
        <p:txBody>
          <a:bodyPr vert="horz" wrap="square" lIns="0" tIns="12700" rIns="0" bIns="0" rtlCol="0">
            <a:spAutoFit/>
          </a:bodyPr>
          <a:lstStyle/>
          <a:p>
            <a:pPr marL="12700">
              <a:lnSpc>
                <a:spcPct val="100000"/>
              </a:lnSpc>
              <a:spcBef>
                <a:spcPts val="100"/>
              </a:spcBef>
            </a:pPr>
            <a:r>
              <a:rPr lang="en-US" sz="1800" spc="-20" dirty="0">
                <a:latin typeface="Calibri"/>
                <a:cs typeface="Calibri"/>
              </a:rPr>
              <a:t>Registrations costs for conferences</a:t>
            </a:r>
            <a:endParaRPr sz="1800" dirty="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139182492"/>
              </p:ext>
            </p:extLst>
          </p:nvPr>
        </p:nvGraphicFramePr>
        <p:xfrm>
          <a:off x="3675132" y="326839"/>
          <a:ext cx="7585708" cy="1072515"/>
        </p:xfrm>
        <a:graphic>
          <a:graphicData uri="http://schemas.openxmlformats.org/drawingml/2006/table">
            <a:tbl>
              <a:tblPr firstRow="1" bandRow="1">
                <a:tableStyleId>{2D5ABB26-0587-4C30-8999-92F81FD0307C}</a:tableStyleId>
              </a:tblPr>
              <a:tblGrid>
                <a:gridCol w="3500754">
                  <a:extLst>
                    <a:ext uri="{9D8B030D-6E8A-4147-A177-3AD203B41FA5}">
                      <a16:colId xmlns:a16="http://schemas.microsoft.com/office/drawing/2014/main" val="20000"/>
                    </a:ext>
                  </a:extLst>
                </a:gridCol>
                <a:gridCol w="2333625">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36929">
                  <a:extLst>
                    <a:ext uri="{9D8B030D-6E8A-4147-A177-3AD203B41FA5}">
                      <a16:colId xmlns:a16="http://schemas.microsoft.com/office/drawing/2014/main" val="20003"/>
                    </a:ext>
                  </a:extLst>
                </a:gridCol>
              </a:tblGrid>
              <a:tr h="254000">
                <a:tc>
                  <a:txBody>
                    <a:bodyPr/>
                    <a:lstStyle/>
                    <a:p>
                      <a:pPr>
                        <a:lnSpc>
                          <a:spcPts val="1695"/>
                        </a:lnSpc>
                      </a:pPr>
                      <a:r>
                        <a:rPr lang="en-US" sz="2000" b="1" dirty="0">
                          <a:latin typeface="Calibri"/>
                          <a:cs typeface="Calibri"/>
                        </a:rPr>
                        <a:t>Purchasing</a:t>
                      </a:r>
                      <a:endParaRPr sz="2000" dirty="0">
                        <a:latin typeface="Calibri"/>
                        <a:cs typeface="Calibri"/>
                      </a:endParaRPr>
                    </a:p>
                  </a:txBody>
                  <a:tcPr marL="0" marR="0" marT="0" marB="0">
                    <a:lnB w="19050">
                      <a:solidFill>
                        <a:srgbClr val="000000"/>
                      </a:solidFill>
                      <a:prstDash val="solid"/>
                    </a:lnB>
                  </a:tcPr>
                </a:tc>
                <a:tc>
                  <a:txBody>
                    <a:bodyPr/>
                    <a:lstStyle/>
                    <a:p>
                      <a:pPr marL="1527810">
                        <a:lnSpc>
                          <a:spcPts val="1695"/>
                        </a:lnSpc>
                      </a:pPr>
                      <a:r>
                        <a:rPr sz="2000" b="1" spc="-20" dirty="0">
                          <a:latin typeface="Calibri"/>
                          <a:cs typeface="Calibri"/>
                        </a:rPr>
                        <a:t>202</a:t>
                      </a:r>
                      <a:r>
                        <a:rPr lang="en-US" sz="2000" b="1" spc="-20" dirty="0">
                          <a:latin typeface="Calibri"/>
                          <a:cs typeface="Calibri"/>
                        </a:rPr>
                        <a:t>3</a:t>
                      </a:r>
                      <a:endParaRPr sz="2000" dirty="0">
                        <a:latin typeface="Calibri"/>
                        <a:cs typeface="Calibri"/>
                      </a:endParaRPr>
                    </a:p>
                  </a:txBody>
                  <a:tcPr marL="0" marR="0" marT="0" marB="0">
                    <a:lnB w="19050">
                      <a:solidFill>
                        <a:srgbClr val="000000"/>
                      </a:solidFill>
                      <a:prstDash val="solid"/>
                    </a:lnB>
                  </a:tcPr>
                </a:tc>
                <a:tc>
                  <a:txBody>
                    <a:bodyPr/>
                    <a:lstStyle/>
                    <a:p>
                      <a:pPr marL="109220">
                        <a:lnSpc>
                          <a:spcPts val="1695"/>
                        </a:lnSpc>
                      </a:pPr>
                      <a:r>
                        <a:rPr sz="2000" b="1" spc="-20" dirty="0">
                          <a:latin typeface="Calibri"/>
                          <a:cs typeface="Calibri"/>
                        </a:rPr>
                        <a:t>202</a:t>
                      </a:r>
                      <a:r>
                        <a:rPr lang="en-US" sz="2000" b="1" spc="-20" dirty="0">
                          <a:latin typeface="Calibri"/>
                          <a:cs typeface="Calibri"/>
                        </a:rPr>
                        <a:t>4</a:t>
                      </a:r>
                      <a:endParaRPr sz="2000" dirty="0">
                        <a:latin typeface="Calibri"/>
                        <a:cs typeface="Calibri"/>
                      </a:endParaRPr>
                    </a:p>
                  </a:txBody>
                  <a:tcPr marL="0" marR="0" marT="0" marB="0">
                    <a:lnB w="19050">
                      <a:solidFill>
                        <a:srgbClr val="000000"/>
                      </a:solidFill>
                      <a:prstDash val="solid"/>
                    </a:lnB>
                  </a:tcPr>
                </a:tc>
                <a:tc>
                  <a:txBody>
                    <a:bodyPr/>
                    <a:lstStyle/>
                    <a:p>
                      <a:pPr marL="109220">
                        <a:lnSpc>
                          <a:spcPts val="1695"/>
                        </a:lnSpc>
                      </a:pPr>
                      <a:r>
                        <a:rPr sz="2000" b="1" spc="-20" dirty="0">
                          <a:latin typeface="Calibri"/>
                          <a:cs typeface="Calibri"/>
                        </a:rPr>
                        <a:t>202</a:t>
                      </a:r>
                      <a:r>
                        <a:rPr lang="en-US" sz="2000" b="1" spc="-20" dirty="0">
                          <a:latin typeface="Calibri"/>
                          <a:cs typeface="Calibri"/>
                        </a:rPr>
                        <a:t>5</a:t>
                      </a:r>
                      <a:endParaRPr sz="2000" dirty="0">
                        <a:latin typeface="Calibri"/>
                        <a:cs typeface="Calibri"/>
                      </a:endParaRPr>
                    </a:p>
                  </a:txBody>
                  <a:tcPr marL="0" marR="0" marT="0" marB="0">
                    <a:lnB w="19050">
                      <a:solidFill>
                        <a:srgbClr val="000000"/>
                      </a:solidFill>
                      <a:prstDash val="solid"/>
                    </a:lnB>
                  </a:tcPr>
                </a:tc>
                <a:extLst>
                  <a:ext uri="{0D108BD9-81ED-4DB2-BD59-A6C34878D82A}">
                    <a16:rowId xmlns:a16="http://schemas.microsoft.com/office/drawing/2014/main" val="10000"/>
                  </a:ext>
                </a:extLst>
              </a:tr>
              <a:tr h="789940">
                <a:tc>
                  <a:txBody>
                    <a:bodyPr/>
                    <a:lstStyle/>
                    <a:p>
                      <a:pPr>
                        <a:lnSpc>
                          <a:spcPct val="100000"/>
                        </a:lnSpc>
                        <a:spcBef>
                          <a:spcPts val="1075"/>
                        </a:spcBef>
                      </a:pPr>
                      <a:r>
                        <a:rPr lang="en-US" sz="1800" b="1" u="sng" dirty="0">
                          <a:uFill>
                            <a:solidFill>
                              <a:srgbClr val="000000"/>
                            </a:solidFill>
                          </a:uFill>
                          <a:latin typeface="Calibri"/>
                          <a:cs typeface="Calibri"/>
                        </a:rPr>
                        <a:t>Office equipment</a:t>
                      </a:r>
                      <a:endParaRPr sz="1800" dirty="0">
                        <a:latin typeface="Calibri"/>
                        <a:cs typeface="Calibri"/>
                      </a:endParaRPr>
                    </a:p>
                    <a:p>
                      <a:pPr>
                        <a:lnSpc>
                          <a:spcPts val="2150"/>
                        </a:lnSpc>
                        <a:spcBef>
                          <a:spcPts val="944"/>
                        </a:spcBef>
                      </a:pPr>
                      <a:r>
                        <a:rPr lang="en-US" sz="1800" spc="-10" dirty="0">
                          <a:latin typeface="Calibri"/>
                          <a:cs typeface="Calibri"/>
                        </a:rPr>
                        <a:t>5-01-20-100-102-107</a:t>
                      </a:r>
                      <a:endParaRPr sz="1800" dirty="0">
                        <a:latin typeface="Calibri"/>
                        <a:cs typeface="Calibri"/>
                      </a:endParaRPr>
                    </a:p>
                  </a:txBody>
                  <a:tcPr marL="0" marR="0" marT="136525"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528445">
                        <a:lnSpc>
                          <a:spcPts val="2150"/>
                        </a:lnSpc>
                      </a:pPr>
                      <a:r>
                        <a:rPr sz="1800" spc="-10" dirty="0">
                          <a:latin typeface="Calibri"/>
                          <a:cs typeface="Calibri"/>
                        </a:rPr>
                        <a:t>$</a:t>
                      </a:r>
                      <a:r>
                        <a:rPr lang="en-US" sz="1800" spc="-10" dirty="0">
                          <a:latin typeface="Calibri"/>
                          <a:cs typeface="Calibri"/>
                        </a:rPr>
                        <a:t>600</a:t>
                      </a:r>
                      <a:endParaRPr sz="1800" dirty="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09220">
                        <a:lnSpc>
                          <a:spcPts val="2150"/>
                        </a:lnSpc>
                      </a:pPr>
                      <a:r>
                        <a:rPr sz="1800" spc="-10" dirty="0">
                          <a:latin typeface="Calibri"/>
                          <a:cs typeface="Calibri"/>
                        </a:rPr>
                        <a:t>$</a:t>
                      </a:r>
                      <a:r>
                        <a:rPr lang="en-US" sz="1800" spc="-10" dirty="0">
                          <a:latin typeface="Calibri"/>
                          <a:cs typeface="Calibri"/>
                        </a:rPr>
                        <a:t>7</a:t>
                      </a:r>
                      <a:r>
                        <a:rPr sz="1800" spc="-10" dirty="0">
                          <a:latin typeface="Calibri"/>
                          <a:cs typeface="Calibri"/>
                        </a:rPr>
                        <a:t>00</a:t>
                      </a:r>
                      <a:endParaRPr sz="1800" dirty="0">
                        <a:latin typeface="Calibri"/>
                        <a:cs typeface="Calibri"/>
                      </a:endParaRPr>
                    </a:p>
                  </a:txBody>
                  <a:tcPr marL="0" marR="0" marT="0" marB="0">
                    <a:lnT w="19050">
                      <a:solidFill>
                        <a:srgbClr val="000000"/>
                      </a:solidFill>
                      <a:prstDash val="solid"/>
                    </a:lnT>
                  </a:tcPr>
                </a:tc>
                <a:tc>
                  <a:txBody>
                    <a:bodyPr/>
                    <a:lstStyle/>
                    <a:p>
                      <a:pPr>
                        <a:lnSpc>
                          <a:spcPct val="100000"/>
                        </a:lnSpc>
                      </a:pPr>
                      <a:endParaRPr sz="1800" dirty="0">
                        <a:latin typeface="Times New Roman"/>
                        <a:cs typeface="Times New Roman"/>
                      </a:endParaRPr>
                    </a:p>
                    <a:p>
                      <a:pPr>
                        <a:lnSpc>
                          <a:spcPct val="100000"/>
                        </a:lnSpc>
                        <a:spcBef>
                          <a:spcPts val="40"/>
                        </a:spcBef>
                      </a:pPr>
                      <a:endParaRPr sz="1800" dirty="0">
                        <a:latin typeface="Times New Roman"/>
                        <a:cs typeface="Times New Roman"/>
                      </a:endParaRPr>
                    </a:p>
                    <a:p>
                      <a:pPr marL="109220">
                        <a:lnSpc>
                          <a:spcPts val="2150"/>
                        </a:lnSpc>
                      </a:pPr>
                      <a:r>
                        <a:rPr sz="1800" b="1" spc="-10" dirty="0">
                          <a:latin typeface="Calibri"/>
                          <a:cs typeface="Calibri"/>
                        </a:rPr>
                        <a:t>$</a:t>
                      </a:r>
                      <a:r>
                        <a:rPr lang="en-US" sz="1800" b="1" spc="-10" dirty="0">
                          <a:latin typeface="Calibri"/>
                          <a:cs typeface="Calibri"/>
                        </a:rPr>
                        <a:t>7</a:t>
                      </a:r>
                      <a:r>
                        <a:rPr sz="1800" b="1" spc="-10" dirty="0">
                          <a:latin typeface="Calibri"/>
                          <a:cs typeface="Calibri"/>
                        </a:rPr>
                        <a:t>00</a:t>
                      </a:r>
                      <a:endParaRPr sz="1800" dirty="0">
                        <a:latin typeface="Calibri"/>
                        <a:cs typeface="Calibri"/>
                      </a:endParaRPr>
                    </a:p>
                  </a:txBody>
                  <a:tcPr marL="0" marR="0" marT="0" marB="0">
                    <a:lnT w="19050">
                      <a:solidFill>
                        <a:srgbClr val="000000"/>
                      </a:solidFill>
                      <a:prstDash val="solid"/>
                    </a:lnT>
                  </a:tcPr>
                </a:tc>
                <a:extLst>
                  <a:ext uri="{0D108BD9-81ED-4DB2-BD59-A6C34878D82A}">
                    <a16:rowId xmlns:a16="http://schemas.microsoft.com/office/drawing/2014/main" val="10001"/>
                  </a:ext>
                </a:extLst>
              </a:tr>
            </a:tbl>
          </a:graphicData>
        </a:graphic>
      </p:graphicFrame>
      <p:sp>
        <p:nvSpPr>
          <p:cNvPr id="6" name="object 6"/>
          <p:cNvSpPr txBox="1">
            <a:spLocks noGrp="1"/>
          </p:cNvSpPr>
          <p:nvPr>
            <p:ph type="ftr" sz="quarter" idx="5"/>
          </p:nvPr>
        </p:nvSpPr>
        <p:spPr>
          <a:xfrm>
            <a:off x="5204443" y="6280025"/>
            <a:ext cx="2866666" cy="235793"/>
          </a:xfrm>
          <a:prstGeom prst="rect">
            <a:avLst/>
          </a:prstGeom>
        </p:spPr>
        <p:txBody>
          <a:bodyPr vert="horz" wrap="square" lIns="0" tIns="104735" rIns="0" bIns="0" rtlCol="0">
            <a:spAutoFit/>
          </a:bodyPr>
          <a:lstStyle/>
          <a:p>
            <a:pPr marL="171450">
              <a:lnSpc>
                <a:spcPts val="1040"/>
              </a:lnSpc>
            </a:pPr>
            <a:r>
              <a:rPr lang="en-US" spc="-10" dirty="0"/>
              <a:t>Purchasing 2025 Budget Presentation</a:t>
            </a:r>
            <a:endParaRPr spc="-10" dirty="0"/>
          </a:p>
        </p:txBody>
      </p:sp>
      <p:sp>
        <p:nvSpPr>
          <p:cNvPr id="3" name="object 3"/>
          <p:cNvSpPr txBox="1">
            <a:spLocks noGrp="1"/>
          </p:cNvSpPr>
          <p:nvPr>
            <p:ph type="title"/>
          </p:nvPr>
        </p:nvSpPr>
        <p:spPr>
          <a:xfrm>
            <a:off x="3662432" y="1451348"/>
            <a:ext cx="7561580" cy="296043"/>
          </a:xfrm>
          <a:prstGeom prst="rect">
            <a:avLst/>
          </a:prstGeom>
        </p:spPr>
        <p:txBody>
          <a:bodyPr vert="horz" wrap="square" lIns="0" tIns="12700" rIns="0" bIns="0" rtlCol="0">
            <a:spAutoFit/>
          </a:bodyPr>
          <a:lstStyle/>
          <a:p>
            <a:pPr marL="12700" marR="5080">
              <a:lnSpc>
                <a:spcPct val="106700"/>
              </a:lnSpc>
              <a:spcBef>
                <a:spcPts val="100"/>
              </a:spcBef>
            </a:pPr>
            <a:r>
              <a:rPr lang="en-US" sz="1800" dirty="0">
                <a:latin typeface="Calibri"/>
                <a:cs typeface="Calibri"/>
              </a:rPr>
              <a:t>Office calculators, desk printer(s)</a:t>
            </a:r>
            <a:endParaRPr sz="1800" dirty="0">
              <a:latin typeface="Calibri"/>
              <a:cs typeface="Calibri"/>
            </a:endParaRPr>
          </a:p>
        </p:txBody>
      </p:sp>
      <p:sp>
        <p:nvSpPr>
          <p:cNvPr id="4" name="object 4"/>
          <p:cNvSpPr txBox="1"/>
          <p:nvPr/>
        </p:nvSpPr>
        <p:spPr>
          <a:xfrm>
            <a:off x="3662432" y="2035118"/>
            <a:ext cx="7731125" cy="2400594"/>
          </a:xfrm>
          <a:prstGeom prst="rect">
            <a:avLst/>
          </a:prstGeom>
        </p:spPr>
        <p:txBody>
          <a:bodyPr vert="horz" wrap="square" lIns="0" tIns="134620" rIns="0" bIns="0" rtlCol="0">
            <a:spAutoFit/>
          </a:bodyPr>
          <a:lstStyle/>
          <a:p>
            <a:pPr marL="12700">
              <a:lnSpc>
                <a:spcPct val="100000"/>
              </a:lnSpc>
              <a:spcBef>
                <a:spcPts val="1060"/>
              </a:spcBef>
            </a:pPr>
            <a:r>
              <a:rPr lang="en-US" sz="1800" b="1" u="sng" dirty="0">
                <a:uFill>
                  <a:solidFill>
                    <a:srgbClr val="000000"/>
                  </a:solidFill>
                </a:uFill>
                <a:latin typeface="Calibri"/>
                <a:cs typeface="Calibri"/>
              </a:rPr>
              <a:t>Contractual</a:t>
            </a:r>
            <a:endParaRPr sz="1800" dirty="0">
              <a:latin typeface="Calibri"/>
              <a:cs typeface="Calibri"/>
            </a:endParaRPr>
          </a:p>
          <a:p>
            <a:pPr marL="12700">
              <a:lnSpc>
                <a:spcPct val="100000"/>
              </a:lnSpc>
              <a:spcBef>
                <a:spcPts val="960"/>
              </a:spcBef>
              <a:tabLst>
                <a:tab pos="5041265" algn="l"/>
                <a:tab pos="5955665" algn="l"/>
                <a:tab pos="6870065" algn="l"/>
              </a:tabLst>
            </a:pPr>
            <a:r>
              <a:rPr lang="en-US" sz="1800" spc="-10" dirty="0">
                <a:latin typeface="Calibri"/>
                <a:cs typeface="Calibri"/>
              </a:rPr>
              <a:t>5-01-20-100-102-132</a:t>
            </a:r>
            <a:r>
              <a:rPr sz="1800" dirty="0">
                <a:latin typeface="Calibri"/>
                <a:cs typeface="Calibri"/>
              </a:rPr>
              <a:t>	</a:t>
            </a:r>
            <a:r>
              <a:rPr sz="1800" spc="-10" dirty="0">
                <a:latin typeface="Calibri"/>
                <a:cs typeface="Calibri"/>
              </a:rPr>
              <a:t>$</a:t>
            </a:r>
            <a:r>
              <a:rPr lang="en-US" spc="-10" dirty="0">
                <a:latin typeface="Calibri"/>
                <a:cs typeface="Calibri"/>
              </a:rPr>
              <a:t>2</a:t>
            </a:r>
            <a:r>
              <a:rPr sz="1800" spc="-10" dirty="0">
                <a:latin typeface="Calibri"/>
                <a:cs typeface="Calibri"/>
              </a:rPr>
              <a:t>0000</a:t>
            </a:r>
            <a:r>
              <a:rPr sz="1800" dirty="0">
                <a:latin typeface="Calibri"/>
                <a:cs typeface="Calibri"/>
              </a:rPr>
              <a:t>	</a:t>
            </a:r>
            <a:r>
              <a:rPr sz="1800" spc="-10" dirty="0">
                <a:latin typeface="Calibri"/>
                <a:cs typeface="Calibri"/>
              </a:rPr>
              <a:t>$</a:t>
            </a:r>
            <a:r>
              <a:rPr lang="en-US" spc="-10" dirty="0">
                <a:latin typeface="Calibri"/>
                <a:cs typeface="Calibri"/>
              </a:rPr>
              <a:t>125</a:t>
            </a:r>
            <a:r>
              <a:rPr sz="1800" spc="-10" dirty="0">
                <a:latin typeface="Calibri"/>
                <a:cs typeface="Calibri"/>
              </a:rPr>
              <a:t>00</a:t>
            </a:r>
            <a:r>
              <a:rPr sz="1800" dirty="0">
                <a:latin typeface="Calibri"/>
                <a:cs typeface="Calibri"/>
              </a:rPr>
              <a:t>	</a:t>
            </a:r>
            <a:r>
              <a:rPr sz="1800" b="1" spc="-10" dirty="0">
                <a:latin typeface="Calibri"/>
                <a:cs typeface="Calibri"/>
              </a:rPr>
              <a:t>$</a:t>
            </a:r>
            <a:r>
              <a:rPr lang="en-US" sz="1800" b="1" spc="-10" dirty="0">
                <a:latin typeface="Calibri"/>
                <a:cs typeface="Calibri"/>
              </a:rPr>
              <a:t>3</a:t>
            </a:r>
            <a:r>
              <a:rPr sz="1800" b="1" spc="-10" dirty="0">
                <a:latin typeface="Calibri"/>
                <a:cs typeface="Calibri"/>
              </a:rPr>
              <a:t>0000</a:t>
            </a:r>
            <a:endParaRPr sz="1800" dirty="0">
              <a:latin typeface="Calibri"/>
              <a:cs typeface="Calibri"/>
            </a:endParaRPr>
          </a:p>
          <a:p>
            <a:pPr marL="12700" marR="351155">
              <a:lnSpc>
                <a:spcPct val="107300"/>
              </a:lnSpc>
              <a:spcBef>
                <a:spcPts val="790"/>
              </a:spcBef>
            </a:pPr>
            <a:r>
              <a:rPr lang="en-US" sz="1800" dirty="0">
                <a:latin typeface="Calibri"/>
                <a:cs typeface="Calibri"/>
              </a:rPr>
              <a:t>Annual Contractual </a:t>
            </a:r>
            <a:r>
              <a:rPr lang="en-US" dirty="0">
                <a:latin typeface="Calibri"/>
                <a:cs typeface="Calibri"/>
              </a:rPr>
              <a:t>L</a:t>
            </a:r>
            <a:r>
              <a:rPr lang="en-US" sz="1800" dirty="0">
                <a:latin typeface="Calibri"/>
                <a:cs typeface="Calibri"/>
              </a:rPr>
              <a:t>ease </a:t>
            </a:r>
            <a:r>
              <a:rPr lang="en-US" dirty="0">
                <a:latin typeface="Calibri"/>
                <a:cs typeface="Calibri"/>
              </a:rPr>
              <a:t>A</a:t>
            </a:r>
            <a:r>
              <a:rPr lang="en-US" sz="1800" dirty="0">
                <a:latin typeface="Calibri"/>
                <a:cs typeface="Calibri"/>
              </a:rPr>
              <a:t>greements-Printers</a:t>
            </a:r>
            <a:endParaRPr sz="1800" dirty="0">
              <a:latin typeface="Calibri"/>
              <a:cs typeface="Calibri"/>
            </a:endParaRPr>
          </a:p>
          <a:p>
            <a:pPr marL="12700">
              <a:lnSpc>
                <a:spcPct val="100000"/>
              </a:lnSpc>
              <a:spcBef>
                <a:spcPts val="950"/>
              </a:spcBef>
            </a:pPr>
            <a:r>
              <a:rPr lang="en-US" sz="1800" b="1" u="sng" spc="-10" dirty="0">
                <a:uFill>
                  <a:solidFill>
                    <a:srgbClr val="000000"/>
                  </a:solidFill>
                </a:uFill>
                <a:latin typeface="Calibri"/>
                <a:cs typeface="Calibri"/>
              </a:rPr>
              <a:t>Lease Copiers</a:t>
            </a:r>
            <a:r>
              <a:rPr sz="1800" b="1" u="sng" spc="500" dirty="0">
                <a:uFill>
                  <a:solidFill>
                    <a:srgbClr val="000000"/>
                  </a:solidFill>
                </a:uFill>
                <a:latin typeface="Calibri"/>
                <a:cs typeface="Calibri"/>
              </a:rPr>
              <a:t> </a:t>
            </a:r>
            <a:endParaRPr sz="1800" dirty="0">
              <a:latin typeface="Calibri"/>
              <a:cs typeface="Calibri"/>
            </a:endParaRPr>
          </a:p>
          <a:p>
            <a:pPr marL="12700">
              <a:lnSpc>
                <a:spcPct val="100000"/>
              </a:lnSpc>
              <a:spcBef>
                <a:spcPts val="944"/>
              </a:spcBef>
              <a:tabLst>
                <a:tab pos="5041265" algn="l"/>
                <a:tab pos="5955665" algn="l"/>
                <a:tab pos="6870065" algn="l"/>
              </a:tabLst>
            </a:pPr>
            <a:r>
              <a:rPr lang="en-US" spc="-10" dirty="0">
                <a:latin typeface="Calibri"/>
                <a:cs typeface="Calibri"/>
              </a:rPr>
              <a:t>5-01-20-100-102-152</a:t>
            </a:r>
            <a:r>
              <a:rPr sz="1800" dirty="0">
                <a:latin typeface="Calibri"/>
                <a:cs typeface="Calibri"/>
              </a:rPr>
              <a:t>	</a:t>
            </a:r>
            <a:r>
              <a:rPr sz="1800" spc="-10" dirty="0">
                <a:latin typeface="Calibri"/>
                <a:cs typeface="Calibri"/>
              </a:rPr>
              <a:t>$</a:t>
            </a:r>
            <a:r>
              <a:rPr lang="en-US" sz="1800" spc="-10" dirty="0">
                <a:latin typeface="Calibri"/>
                <a:cs typeface="Calibri"/>
              </a:rPr>
              <a:t>6</a:t>
            </a:r>
            <a:r>
              <a:rPr lang="en-US" spc="-10" dirty="0">
                <a:latin typeface="Calibri"/>
                <a:cs typeface="Calibri"/>
              </a:rPr>
              <a:t>0</a:t>
            </a:r>
            <a:r>
              <a:rPr sz="1800" spc="-10" dirty="0">
                <a:latin typeface="Calibri"/>
                <a:cs typeface="Calibri"/>
              </a:rPr>
              <a:t>000</a:t>
            </a:r>
            <a:r>
              <a:rPr sz="1800" dirty="0">
                <a:latin typeface="Calibri"/>
                <a:cs typeface="Calibri"/>
              </a:rPr>
              <a:t>	</a:t>
            </a:r>
            <a:r>
              <a:rPr sz="1800" spc="-10" dirty="0">
                <a:latin typeface="Calibri"/>
                <a:cs typeface="Calibri"/>
              </a:rPr>
              <a:t>$</a:t>
            </a:r>
            <a:r>
              <a:rPr lang="en-US" spc="-10" dirty="0">
                <a:latin typeface="Calibri"/>
                <a:cs typeface="Calibri"/>
              </a:rPr>
              <a:t>60</a:t>
            </a:r>
            <a:r>
              <a:rPr sz="1800" spc="-10" dirty="0">
                <a:latin typeface="Calibri"/>
                <a:cs typeface="Calibri"/>
              </a:rPr>
              <a:t>000</a:t>
            </a:r>
            <a:r>
              <a:rPr sz="1800" dirty="0">
                <a:latin typeface="Calibri"/>
                <a:cs typeface="Calibri"/>
              </a:rPr>
              <a:t>	</a:t>
            </a:r>
            <a:r>
              <a:rPr sz="1800" b="1" spc="-10" dirty="0">
                <a:latin typeface="Calibri"/>
                <a:cs typeface="Calibri"/>
              </a:rPr>
              <a:t>$</a:t>
            </a:r>
            <a:r>
              <a:rPr lang="en-US" sz="1800" b="1" spc="-10" dirty="0">
                <a:latin typeface="Calibri"/>
                <a:cs typeface="Calibri"/>
              </a:rPr>
              <a:t>60</a:t>
            </a:r>
            <a:r>
              <a:rPr sz="1800" b="1" spc="-10" dirty="0">
                <a:latin typeface="Calibri"/>
                <a:cs typeface="Calibri"/>
              </a:rPr>
              <a:t>000</a:t>
            </a:r>
            <a:endParaRPr sz="1800" dirty="0">
              <a:latin typeface="Calibri"/>
              <a:cs typeface="Calibri"/>
            </a:endParaRPr>
          </a:p>
          <a:p>
            <a:pPr marL="12700" marR="5080">
              <a:lnSpc>
                <a:spcPct val="107300"/>
              </a:lnSpc>
              <a:spcBef>
                <a:spcPts val="790"/>
              </a:spcBef>
            </a:pPr>
            <a:r>
              <a:rPr lang="en-US" sz="1800" dirty="0">
                <a:latin typeface="Calibri"/>
                <a:cs typeface="Calibri"/>
              </a:rPr>
              <a:t>Annual Lease and </a:t>
            </a:r>
            <a:r>
              <a:rPr lang="en-US" dirty="0">
                <a:latin typeface="Calibri"/>
                <a:cs typeface="Calibri"/>
              </a:rPr>
              <a:t>M</a:t>
            </a:r>
            <a:r>
              <a:rPr lang="en-US" sz="1800" dirty="0">
                <a:latin typeface="Calibri"/>
                <a:cs typeface="Calibri"/>
              </a:rPr>
              <a:t>aintenance Agreement-Copiers</a:t>
            </a:r>
            <a:endParaRPr sz="1800" dirty="0">
              <a:latin typeface="Calibri"/>
              <a:cs typeface="Calibri"/>
            </a:endParaRPr>
          </a:p>
        </p:txBody>
      </p:sp>
      <p:sp>
        <p:nvSpPr>
          <p:cNvPr id="5" name="object 5"/>
          <p:cNvSpPr txBox="1"/>
          <p:nvPr/>
        </p:nvSpPr>
        <p:spPr>
          <a:xfrm>
            <a:off x="11275959" y="5969317"/>
            <a:ext cx="147320" cy="177800"/>
          </a:xfrm>
          <a:prstGeom prst="rect">
            <a:avLst/>
          </a:prstGeom>
        </p:spPr>
        <p:txBody>
          <a:bodyPr vert="horz" wrap="square" lIns="0" tIns="12065" rIns="0" bIns="0" rtlCol="0">
            <a:spAutoFit/>
          </a:bodyPr>
          <a:lstStyle/>
          <a:p>
            <a:pPr marL="12700">
              <a:lnSpc>
                <a:spcPct val="100000"/>
              </a:lnSpc>
              <a:spcBef>
                <a:spcPts val="95"/>
              </a:spcBef>
            </a:pPr>
            <a:r>
              <a:rPr sz="1000" spc="-25" dirty="0">
                <a:latin typeface="Corbel"/>
                <a:cs typeface="Corbel"/>
              </a:rPr>
              <a:t>14</a:t>
            </a:r>
            <a:endParaRPr sz="1000" dirty="0">
              <a:latin typeface="Corbel"/>
              <a:cs typeface="Corbe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28370C556A8E04F85747A4F720F1103" ma:contentTypeVersion="16" ma:contentTypeDescription="Create a new document." ma:contentTypeScope="" ma:versionID="22f5aa41b3dcedc59424836b987f17b2">
  <xsd:schema xmlns:xsd="http://www.w3.org/2001/XMLSchema" xmlns:xs="http://www.w3.org/2001/XMLSchema" xmlns:p="http://schemas.microsoft.com/office/2006/metadata/properties" xmlns:ns1="http://schemas.microsoft.com/sharepoint/v3" xmlns:ns3="6edf4598-2426-4ede-91b5-b47cad5f5a80" xmlns:ns4="0bc286f6-e4af-4d13-a0fc-ab818f68c88f" targetNamespace="http://schemas.microsoft.com/office/2006/metadata/properties" ma:root="true" ma:fieldsID="6e364c9088a9cef6c13358233b7039ad" ns1:_="" ns3:_="" ns4:_="">
    <xsd:import namespace="http://schemas.microsoft.com/sharepoint/v3"/>
    <xsd:import namespace="6edf4598-2426-4ede-91b5-b47cad5f5a80"/>
    <xsd:import namespace="0bc286f6-e4af-4d13-a0fc-ab818f68c88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Location" minOccurs="0"/>
                <xsd:element ref="ns1:_ip_UnifiedCompliancePolicyProperties" minOccurs="0"/>
                <xsd:element ref="ns1:_ip_UnifiedCompliancePolicyUIAction"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df4598-2426-4ede-91b5-b47cad5f5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bc286f6-e4af-4d13-a0fc-ab818f68c88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6edf4598-2426-4ede-91b5-b47cad5f5a80"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681B264-588E-420A-B250-69062B5821BD}">
  <ds:schemaRefs>
    <ds:schemaRef ds:uri="http://schemas.microsoft.com/sharepoint/v3/contenttype/forms"/>
  </ds:schemaRefs>
</ds:datastoreItem>
</file>

<file path=customXml/itemProps2.xml><?xml version="1.0" encoding="utf-8"?>
<ds:datastoreItem xmlns:ds="http://schemas.openxmlformats.org/officeDocument/2006/customXml" ds:itemID="{C228C921-A9D0-4673-868C-1C3A8DE9BE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edf4598-2426-4ede-91b5-b47cad5f5a80"/>
    <ds:schemaRef ds:uri="0bc286f6-e4af-4d13-a0fc-ab818f68c8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52A15C-F781-4AF0-AA1D-212E21ED804E}">
  <ds:schemaRefs>
    <ds:schemaRef ds:uri="http://schemas.microsoft.com/office/2006/documentManagement/types"/>
    <ds:schemaRef ds:uri="http://purl.org/dc/elements/1.1/"/>
    <ds:schemaRef ds:uri="http://purl.org/dc/terms/"/>
    <ds:schemaRef ds:uri="http://purl.org/dc/dcmitype/"/>
    <ds:schemaRef ds:uri="http://schemas.microsoft.com/sharepoint/v3"/>
    <ds:schemaRef ds:uri="0bc286f6-e4af-4d13-a0fc-ab818f68c88f"/>
    <ds:schemaRef ds:uri="http://schemas.microsoft.com/office/2006/metadata/properties"/>
    <ds:schemaRef ds:uri="http://schemas.microsoft.com/office/infopath/2007/PartnerControls"/>
    <ds:schemaRef ds:uri="http://schemas.openxmlformats.org/package/2006/metadata/core-properties"/>
    <ds:schemaRef ds:uri="6edf4598-2426-4ede-91b5-b47cad5f5a8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807</TotalTime>
  <Words>1123</Words>
  <Application>Microsoft Office PowerPoint</Application>
  <PresentationFormat>Widescreen</PresentationFormat>
  <Paragraphs>307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Corbel</vt:lpstr>
      <vt:lpstr>Times New Roman</vt:lpstr>
      <vt:lpstr>Office Theme</vt:lpstr>
      <vt:lpstr>2025</vt:lpstr>
      <vt:lpstr>DEPARTMENT SUMMARY:  The Finance Department is responsible for the collection and disbursement of all township’s funds, financial reporting and analysis. Additionally, the department efficiently and effectively maintains the township’s financial records.   The department assists in the preparation and overseeing of the municipal budgets and forecasts.</vt:lpstr>
      <vt:lpstr>DEPARTMENT SUMMARY:  The department ensures proper controls are in place, relative to financial accounting, cash flow management, debt financing, account receivables and payables are all properly maintained and efficiently managed.  The department is primarily governed by NJ statues and laws and follows the modified accrual accounting principles.   This method of accounting is commonly used by government organization/local governments in NJ. It recognizes revenue when they are realized and expenses when they occur.</vt:lpstr>
      <vt:lpstr>PowerPoint Presentation</vt:lpstr>
      <vt:lpstr>Travel Expenses for employees; Attendance NJLM, GFOA &amp; TCTA Conferences, and misc. meetings. Includes Hotel Stays, Tolls, parking and meals.</vt:lpstr>
      <vt:lpstr>Year-End Envelops</vt:lpstr>
      <vt:lpstr>Unanticipated expenditures</vt:lpstr>
      <vt:lpstr>Envelops &amp; Purchase Order forms-township wide</vt:lpstr>
      <vt:lpstr>Office calculators, desk printer(s)</vt:lpstr>
      <vt:lpstr>TCTA membership for the Tax Collector</vt:lpstr>
      <vt:lpstr>Professional Fees(Tax Attorney)</vt:lpstr>
      <vt:lpstr>Membership Dues-Assoc. of Municipal Assessors-Burlington County</vt:lpstr>
      <vt:lpstr>Office Supplies specific to the Tax Assessor’s Office</vt:lpstr>
      <vt:lpstr>Mandatory fees paid to the state of New Jersey to hold archived records</vt:lpstr>
      <vt:lpstr>Software Maintenance</vt:lpstr>
      <vt:lpstr>Summary Increases/Decreases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Willingboro  Recreation and Parks</dc:title>
  <dc:creator>Dionne Bolden</dc:creator>
  <cp:lastModifiedBy>Eusebia Diggs</cp:lastModifiedBy>
  <cp:revision>7</cp:revision>
  <cp:lastPrinted>2023-11-09T22:56:37Z</cp:lastPrinted>
  <dcterms:created xsi:type="dcterms:W3CDTF">2023-10-10T11:49:17Z</dcterms:created>
  <dcterms:modified xsi:type="dcterms:W3CDTF">2024-11-06T16:28:22Z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2022-11-22T00:00:00Z</vt:filetime>
  </property>
  <property fmtid="{D5CDD505-2E9C-101B-9397-08002B2CF9AE}" pid="3" name="Creator">
    <vt:lpwstr>Acrobat PDFMaker 22 for PowerPoint</vt:lpwstr>
  </property>
  <property fmtid="{D5CDD505-2E9C-101B-9397-08002B2CF9AE}" pid="4" name="LastSaved">
    <vt:filetime>2023-10-10T00:00:00Z</vt:filetime>
  </property>
  <property fmtid="{D5CDD505-2E9C-101B-9397-08002B2CF9AE}" pid="5" name="Producer">
    <vt:lpwstr>Adobe PDF Library 22.3.58</vt:lpwstr>
  </property>
  <property fmtid="{D5CDD505-2E9C-101B-9397-08002B2CF9AE}" pid="6" name="ContentTypeId">
    <vt:lpwstr>0x010100D28370C556A8E04F85747A4F720F1103</vt:lpwstr>
  </property>
</Properties>
</file>