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4"/>
  </p:sldMasterIdLst>
  <p:notesMasterIdLst>
    <p:notesMasterId r:id="rId10"/>
  </p:notesMasterIdLst>
  <p:sldIdLst>
    <p:sldId id="256" r:id="rId5"/>
    <p:sldId id="311" r:id="rId6"/>
    <p:sldId id="290" r:id="rId7"/>
    <p:sldId id="291" r:id="rId8"/>
    <p:sldId id="28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CB7A3E-FDED-47E3-BFE7-7AF941328692}" v="8" dt="2023-10-31T22:30:31.1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0" d="100"/>
          <a:sy n="90" d="100"/>
        </p:scale>
        <p:origin x="35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20FFC9-0FE0-44DF-B66B-B800F35B4517}" type="datetimeFigureOut">
              <a:rPr lang="en-US" smtClean="0"/>
              <a:t>11/7/2024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F8FBFE-DDD0-4A00-90B9-67270255DF13}" type="slidenum">
              <a:rPr lang="en-US" smtClean="0"/>
              <a:t>‹#›</a:t>
            </a:fld>
            <a:endParaRPr lang="en-US"/>
          </a:p>
        </p:txBody>
      </p:sp>
    </p:spTree>
    <p:extLst>
      <p:ext uri="{BB962C8B-B14F-4D97-AF65-F5344CB8AC3E}">
        <p14:creationId xmlns:p14="http://schemas.microsoft.com/office/powerpoint/2010/main" val="3048028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22A094-5526-4C1D-A415-5543D30DB599}" type="datetime1">
              <a:rPr lang="en-US" smtClean="0"/>
              <a:t>11/7/2024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r>
              <a:rPr lang="en-US"/>
              <a:t>Public Safety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848535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01C143-0C8F-4A09-80A7-5666502A5F4B}" type="datetime1">
              <a:rPr lang="en-US" smtClean="0"/>
              <a:t>11/7/2024</a:t>
            </a:fld>
            <a:endParaRPr lang="en-US" dirty="0"/>
          </a:p>
        </p:txBody>
      </p:sp>
      <p:sp>
        <p:nvSpPr>
          <p:cNvPr id="6" name="Footer Placeholder 5"/>
          <p:cNvSpPr>
            <a:spLocks noGrp="1"/>
          </p:cNvSpPr>
          <p:nvPr>
            <p:ph type="ftr" sz="quarter" idx="11"/>
          </p:nvPr>
        </p:nvSpPr>
        <p:spPr/>
        <p:txBody>
          <a:bodyPr/>
          <a:lstStyle/>
          <a:p>
            <a:r>
              <a:rPr lang="en-US"/>
              <a:t>Public Safety - 2023 Budget Presentation</a:t>
            </a:r>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214691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F76D43-962F-4523-9B65-99AD33BABA4D}"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Public Safety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83463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B39F7D-036A-4E14-A9BF-71C949883164}"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Public Safety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6893750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263D53-3AAF-493D-8C59-6727130D4908}"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Public Safety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196973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9C86B7-745B-4C01-81C1-66FC3131764D}"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Public Safety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717566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9634BA-5FF0-4E26-8038-A2043792DB60}"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Public Safety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494729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B0FA3F-BAE5-4A50-86CB-1CB83B4FA38A}"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Public Safety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20967495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287916-BA36-4E92-BC91-3D090D402391}"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Public Safety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81246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4E68DF-9FCD-4CC1-9B8A-1044AFAEE3E8}"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Public Safety - 2023 Budget Presentation</a:t>
            </a:r>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2551855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B4DB97-9FC0-4340-B77E-9C358CC48065}"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Public Safety - 2023 Budget Presentation</a:t>
            </a:r>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931314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F3F140-E959-440B-8473-D073546B4B8D}" type="datetime1">
              <a:rPr lang="en-US" smtClean="0"/>
              <a:t>11/7/2024</a:t>
            </a:fld>
            <a:endParaRPr lang="en-US" dirty="0"/>
          </a:p>
        </p:txBody>
      </p:sp>
      <p:sp>
        <p:nvSpPr>
          <p:cNvPr id="6" name="Footer Placeholder 5"/>
          <p:cNvSpPr>
            <a:spLocks noGrp="1"/>
          </p:cNvSpPr>
          <p:nvPr>
            <p:ph type="ftr" sz="quarter" idx="11"/>
          </p:nvPr>
        </p:nvSpPr>
        <p:spPr/>
        <p:txBody>
          <a:bodyPr/>
          <a:lstStyle/>
          <a:p>
            <a:r>
              <a:rPr lang="en-US"/>
              <a:t>Public Safety - 2023 Budget Presentation</a:t>
            </a:r>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998745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F7A06F-0B24-4B7D-A52E-908374F64D2F}" type="datetime1">
              <a:rPr lang="en-US" smtClean="0"/>
              <a:t>11/7/2024</a:t>
            </a:fld>
            <a:endParaRPr lang="en-US" dirty="0"/>
          </a:p>
        </p:txBody>
      </p:sp>
      <p:sp>
        <p:nvSpPr>
          <p:cNvPr id="8" name="Footer Placeholder 7"/>
          <p:cNvSpPr>
            <a:spLocks noGrp="1"/>
          </p:cNvSpPr>
          <p:nvPr>
            <p:ph type="ftr" sz="quarter" idx="11"/>
          </p:nvPr>
        </p:nvSpPr>
        <p:spPr/>
        <p:txBody>
          <a:bodyPr/>
          <a:lstStyle/>
          <a:p>
            <a:r>
              <a:rPr lang="en-US"/>
              <a:t>Public Safety - 2023 Budget Presentation</a:t>
            </a:r>
            <a:endParaRPr lang="en-US" dirty="0"/>
          </a:p>
        </p:txBody>
      </p:sp>
      <p:sp>
        <p:nvSpPr>
          <p:cNvPr id="9" name="Slide Number Placeholder 8"/>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2843739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0FD6FF-C245-4BE5-A649-2B143B6BE505}" type="datetime1">
              <a:rPr lang="en-US" smtClean="0"/>
              <a:t>11/7/2024</a:t>
            </a:fld>
            <a:endParaRPr lang="en-US" dirty="0"/>
          </a:p>
        </p:txBody>
      </p:sp>
      <p:sp>
        <p:nvSpPr>
          <p:cNvPr id="4" name="Footer Placeholder 3"/>
          <p:cNvSpPr>
            <a:spLocks noGrp="1"/>
          </p:cNvSpPr>
          <p:nvPr>
            <p:ph type="ftr" sz="quarter" idx="11"/>
          </p:nvPr>
        </p:nvSpPr>
        <p:spPr/>
        <p:txBody>
          <a:bodyPr/>
          <a:lstStyle/>
          <a:p>
            <a:r>
              <a:rPr lang="en-US"/>
              <a:t>Public Safety - 2023 Budget Presentation</a:t>
            </a:r>
            <a:endParaRPr lang="en-US" dirty="0"/>
          </a:p>
        </p:txBody>
      </p:sp>
      <p:sp>
        <p:nvSpPr>
          <p:cNvPr id="5" name="Slide Number Placeholder 4"/>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025144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BBF609-C176-4110-94CA-652F18012C93}" type="datetime1">
              <a:rPr lang="en-US" smtClean="0"/>
              <a:t>11/7/2024</a:t>
            </a:fld>
            <a:endParaRPr lang="en-US" dirty="0"/>
          </a:p>
        </p:txBody>
      </p:sp>
      <p:sp>
        <p:nvSpPr>
          <p:cNvPr id="3" name="Footer Placeholder 2"/>
          <p:cNvSpPr>
            <a:spLocks noGrp="1"/>
          </p:cNvSpPr>
          <p:nvPr>
            <p:ph type="ftr" sz="quarter" idx="11"/>
          </p:nvPr>
        </p:nvSpPr>
        <p:spPr/>
        <p:txBody>
          <a:bodyPr/>
          <a:lstStyle/>
          <a:p>
            <a:r>
              <a:rPr lang="en-US"/>
              <a:t>Public Safety - 2023 Budget Presentation</a:t>
            </a:r>
            <a:endParaRPr lang="en-US" dirty="0"/>
          </a:p>
        </p:txBody>
      </p:sp>
      <p:sp>
        <p:nvSpPr>
          <p:cNvPr id="4" name="Slide Number Placeholder 3"/>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998367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CD2076-F872-4B45-AFFC-D73ACB3D2266}" type="datetime1">
              <a:rPr lang="en-US" smtClean="0"/>
              <a:t>11/7/2024</a:t>
            </a:fld>
            <a:endParaRPr lang="en-US" dirty="0"/>
          </a:p>
        </p:txBody>
      </p:sp>
      <p:sp>
        <p:nvSpPr>
          <p:cNvPr id="6" name="Footer Placeholder 5"/>
          <p:cNvSpPr>
            <a:spLocks noGrp="1"/>
          </p:cNvSpPr>
          <p:nvPr>
            <p:ph type="ftr" sz="quarter" idx="11"/>
          </p:nvPr>
        </p:nvSpPr>
        <p:spPr/>
        <p:txBody>
          <a:bodyPr/>
          <a:lstStyle/>
          <a:p>
            <a:r>
              <a:rPr lang="en-US"/>
              <a:t>Public Safety - 2023 Budget Presentation</a:t>
            </a:r>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281908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B966EF-9CB0-4654-A16B-3A9A951CC29F}" type="datetime1">
              <a:rPr lang="en-US" smtClean="0"/>
              <a:t>11/7/2024</a:t>
            </a:fld>
            <a:endParaRPr lang="en-US" dirty="0"/>
          </a:p>
        </p:txBody>
      </p:sp>
      <p:sp>
        <p:nvSpPr>
          <p:cNvPr id="6" name="Footer Placeholder 5"/>
          <p:cNvSpPr>
            <a:spLocks noGrp="1"/>
          </p:cNvSpPr>
          <p:nvPr>
            <p:ph type="ftr" sz="quarter" idx="11"/>
          </p:nvPr>
        </p:nvSpPr>
        <p:spPr/>
        <p:txBody>
          <a:bodyPr/>
          <a:lstStyle/>
          <a:p>
            <a:r>
              <a:rPr lang="en-US"/>
              <a:t>Public Safety - 2023 Budget Presentation</a:t>
            </a:r>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534718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D2C51A1-462D-4E26-8308-719504D65E24}" type="datetime1">
              <a:rPr lang="en-US" smtClean="0"/>
              <a:t>11/7/2024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a:t>Public Safety - 2023 Budget Presentation</a:t>
            </a:r>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C22910B-5C68-4B46-BDB5-01A6A5101AE0}" type="slidenum">
              <a:rPr lang="en-US" smtClean="0"/>
              <a:t>‹#›</a:t>
            </a:fld>
            <a:endParaRPr lang="en-US" dirty="0"/>
          </a:p>
        </p:txBody>
      </p:sp>
    </p:spTree>
    <p:extLst>
      <p:ext uri="{BB962C8B-B14F-4D97-AF65-F5344CB8AC3E}">
        <p14:creationId xmlns:p14="http://schemas.microsoft.com/office/powerpoint/2010/main" val="4283213026"/>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hf hd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FB134-0B10-4883-BF52-D0D8CB75F8B6}"/>
              </a:ext>
            </a:extLst>
          </p:cNvPr>
          <p:cNvSpPr>
            <a:spLocks noGrp="1"/>
          </p:cNvSpPr>
          <p:nvPr>
            <p:ph type="ctrTitle"/>
          </p:nvPr>
        </p:nvSpPr>
        <p:spPr>
          <a:xfrm>
            <a:off x="2928401" y="158619"/>
            <a:ext cx="8574622" cy="5250779"/>
          </a:xfrm>
        </p:spPr>
        <p:txBody>
          <a:bodyPr>
            <a:normAutofit/>
          </a:bodyPr>
          <a:lstStyle/>
          <a:p>
            <a:pPr algn="ctr"/>
            <a:r>
              <a:rPr lang="en-US" sz="4400" dirty="0"/>
              <a:t>2025</a:t>
            </a:r>
            <a:br>
              <a:rPr lang="en-US" sz="4400" dirty="0"/>
            </a:br>
            <a:r>
              <a:rPr lang="en-US" sz="4400" dirty="0"/>
              <a:t>BUDGET PRESENTATION </a:t>
            </a:r>
            <a:br>
              <a:rPr lang="en-US" sz="4400" dirty="0"/>
            </a:br>
            <a:r>
              <a:rPr lang="en-US" sz="4400" dirty="0"/>
              <a:t>November 14, 2024</a:t>
            </a:r>
            <a:br>
              <a:rPr lang="en-US" sz="4400" dirty="0"/>
            </a:br>
            <a:r>
              <a:rPr lang="en-US" sz="4400" dirty="0"/>
              <a:t>Information Technology</a:t>
            </a:r>
          </a:p>
        </p:txBody>
      </p:sp>
      <p:pic>
        <p:nvPicPr>
          <p:cNvPr id="4" name="Picture 3" descr="A picture containing text&#10;&#10;Description automatically generated">
            <a:extLst>
              <a:ext uri="{FF2B5EF4-FFF2-40B4-BE49-F238E27FC236}">
                <a16:creationId xmlns:a16="http://schemas.microsoft.com/office/drawing/2014/main" id="{D09EB492-DEB0-4E4E-868C-DD02BD8B84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7628" y="158620"/>
            <a:ext cx="5048249" cy="1744132"/>
          </a:xfrm>
          <a:prstGeom prst="rect">
            <a:avLst/>
          </a:prstGeom>
        </p:spPr>
      </p:pic>
      <p:sp>
        <p:nvSpPr>
          <p:cNvPr id="3" name="Slide Number Placeholder 2">
            <a:extLst>
              <a:ext uri="{FF2B5EF4-FFF2-40B4-BE49-F238E27FC236}">
                <a16:creationId xmlns:a16="http://schemas.microsoft.com/office/drawing/2014/main" id="{5CF15D97-37D7-0E16-E1AA-9446B98D5BE4}"/>
              </a:ext>
            </a:extLst>
          </p:cNvPr>
          <p:cNvSpPr>
            <a:spLocks noGrp="1"/>
          </p:cNvSpPr>
          <p:nvPr>
            <p:ph type="sldNum" sz="quarter" idx="12"/>
          </p:nvPr>
        </p:nvSpPr>
        <p:spPr/>
        <p:txBody>
          <a:bodyPr/>
          <a:lstStyle/>
          <a:p>
            <a:fld id="{AC22910B-5C68-4B46-BDB5-01A6A5101AE0}" type="slidenum">
              <a:rPr lang="en-US" smtClean="0"/>
              <a:t>1</a:t>
            </a:fld>
            <a:endParaRPr lang="en-US" dirty="0"/>
          </a:p>
        </p:txBody>
      </p:sp>
      <p:sp>
        <p:nvSpPr>
          <p:cNvPr id="5" name="Footer Placeholder 4">
            <a:extLst>
              <a:ext uri="{FF2B5EF4-FFF2-40B4-BE49-F238E27FC236}">
                <a16:creationId xmlns:a16="http://schemas.microsoft.com/office/drawing/2014/main" id="{60C80661-6CA5-AC1B-2B88-B012EE148309}"/>
              </a:ext>
            </a:extLst>
          </p:cNvPr>
          <p:cNvSpPr>
            <a:spLocks noGrp="1"/>
          </p:cNvSpPr>
          <p:nvPr>
            <p:ph type="ftr" sz="quarter" idx="11"/>
          </p:nvPr>
        </p:nvSpPr>
        <p:spPr/>
        <p:txBody>
          <a:bodyPr/>
          <a:lstStyle/>
          <a:p>
            <a:r>
              <a:rPr lang="en-US" dirty="0"/>
              <a:t>Information Technology - 2025 Budget Presentation</a:t>
            </a:r>
          </a:p>
        </p:txBody>
      </p:sp>
    </p:spTree>
    <p:extLst>
      <p:ext uri="{BB962C8B-B14F-4D97-AF65-F5344CB8AC3E}">
        <p14:creationId xmlns:p14="http://schemas.microsoft.com/office/powerpoint/2010/main" val="1329748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FB134-0B10-4883-BF52-D0D8CB75F8B6}"/>
              </a:ext>
            </a:extLst>
          </p:cNvPr>
          <p:cNvSpPr>
            <a:spLocks noGrp="1"/>
          </p:cNvSpPr>
          <p:nvPr>
            <p:ph type="ctrTitle"/>
          </p:nvPr>
        </p:nvSpPr>
        <p:spPr>
          <a:xfrm>
            <a:off x="3731741" y="2230430"/>
            <a:ext cx="8246204" cy="4131228"/>
          </a:xfrm>
        </p:spPr>
        <p:txBody>
          <a:bodyPr>
            <a:normAutofit/>
          </a:bodyPr>
          <a:lstStyle/>
          <a:p>
            <a:pPr algn="ctr"/>
            <a:r>
              <a:rPr lang="en-US" sz="3100" dirty="0"/>
              <a:t>The Information Technology Department manages and supports the township’s Internet Service providers, Firewall, Switches, Wireless infrastructure, Door access Control, Cameras, Office 365, Computers, Laptops, Cell Phones, VOIP office phones,</a:t>
            </a:r>
            <a:br>
              <a:rPr lang="en-US" sz="3100" dirty="0"/>
            </a:br>
            <a:r>
              <a:rPr lang="en-US" sz="3100" dirty="0"/>
              <a:t>and daily technical support.</a:t>
            </a:r>
            <a:br>
              <a:rPr lang="en-US" sz="3100" dirty="0"/>
            </a:br>
            <a:endParaRPr lang="en-US" sz="3100" dirty="0"/>
          </a:p>
        </p:txBody>
      </p:sp>
      <p:pic>
        <p:nvPicPr>
          <p:cNvPr id="4" name="Picture 3" descr="A picture containing text&#10;&#10;Description automatically generated">
            <a:extLst>
              <a:ext uri="{FF2B5EF4-FFF2-40B4-BE49-F238E27FC236}">
                <a16:creationId xmlns:a16="http://schemas.microsoft.com/office/drawing/2014/main" id="{D09EB492-DEB0-4E4E-868C-DD02BD8B84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0975" y="665693"/>
            <a:ext cx="5048249" cy="1744132"/>
          </a:xfrm>
          <a:prstGeom prst="rect">
            <a:avLst/>
          </a:prstGeom>
        </p:spPr>
      </p:pic>
      <p:sp>
        <p:nvSpPr>
          <p:cNvPr id="3" name="Slide Number Placeholder 2">
            <a:extLst>
              <a:ext uri="{FF2B5EF4-FFF2-40B4-BE49-F238E27FC236}">
                <a16:creationId xmlns:a16="http://schemas.microsoft.com/office/drawing/2014/main" id="{2EFA4BF5-EE21-9AEF-CA58-E4DBD4654197}"/>
              </a:ext>
            </a:extLst>
          </p:cNvPr>
          <p:cNvSpPr>
            <a:spLocks noGrp="1"/>
          </p:cNvSpPr>
          <p:nvPr>
            <p:ph type="sldNum" sz="quarter" idx="12"/>
          </p:nvPr>
        </p:nvSpPr>
        <p:spPr/>
        <p:txBody>
          <a:bodyPr/>
          <a:lstStyle/>
          <a:p>
            <a:fld id="{AC22910B-5C68-4B46-BDB5-01A6A5101AE0}" type="slidenum">
              <a:rPr lang="en-US" smtClean="0"/>
              <a:t>2</a:t>
            </a:fld>
            <a:endParaRPr lang="en-US" dirty="0"/>
          </a:p>
        </p:txBody>
      </p:sp>
      <p:sp>
        <p:nvSpPr>
          <p:cNvPr id="5" name="Footer Placeholder 4">
            <a:extLst>
              <a:ext uri="{FF2B5EF4-FFF2-40B4-BE49-F238E27FC236}">
                <a16:creationId xmlns:a16="http://schemas.microsoft.com/office/drawing/2014/main" id="{2A5D5942-5A5A-5BA9-2E45-166BBD11FACA}"/>
              </a:ext>
            </a:extLst>
          </p:cNvPr>
          <p:cNvSpPr>
            <a:spLocks noGrp="1"/>
          </p:cNvSpPr>
          <p:nvPr>
            <p:ph type="ftr" sz="quarter" idx="11"/>
          </p:nvPr>
        </p:nvSpPr>
        <p:spPr/>
        <p:txBody>
          <a:bodyPr/>
          <a:lstStyle/>
          <a:p>
            <a:r>
              <a:rPr lang="en-US" dirty="0"/>
              <a:t>Information Technology – 2025 Budget Presentation</a:t>
            </a:r>
          </a:p>
        </p:txBody>
      </p:sp>
    </p:spTree>
    <p:extLst>
      <p:ext uri="{BB962C8B-B14F-4D97-AF65-F5344CB8AC3E}">
        <p14:creationId xmlns:p14="http://schemas.microsoft.com/office/powerpoint/2010/main" val="2033839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pPr>
            <a:r>
              <a:rPr lang="en-US" sz="3600" dirty="0">
                <a:latin typeface="CIDFont+F1"/>
                <a:cs typeface="Times New Roman" panose="02020603050405020304" pitchFamily="18" charset="0"/>
              </a:rPr>
              <a:t>						</a:t>
            </a:r>
            <a:endParaRPr lang="en-US" sz="3600" dirty="0">
              <a:solidFill>
                <a:schemeClr val="tx1"/>
              </a:solidFill>
              <a:latin typeface="Times New Roman" panose="02020603050405020304" pitchFamily="18" charset="0"/>
              <a:cs typeface="Times New Roman" panose="02020603050405020304" pitchFamily="18" charset="0"/>
            </a:endParaRPr>
          </a:p>
        </p:txBody>
      </p:sp>
      <p:sp>
        <p:nvSpPr>
          <p:cNvPr id="7" name="Rectangle 6"/>
          <p:cNvSpPr/>
          <p:nvPr/>
        </p:nvSpPr>
        <p:spPr>
          <a:xfrm>
            <a:off x="4970045" y="1041425"/>
            <a:ext cx="7110102" cy="3935373"/>
          </a:xfrm>
          <a:prstGeom prst="rect">
            <a:avLst/>
          </a:prstGeom>
        </p:spPr>
        <p:txBody>
          <a:bodyPr wrap="square">
            <a:spAutoFit/>
          </a:bodyPr>
          <a:lstStyle/>
          <a:p>
            <a:pPr algn="l"/>
            <a:r>
              <a:rPr lang="en-US" b="1" dirty="0">
                <a:latin typeface="Calibri" panose="020F0502020204030204" pitchFamily="34" charset="0"/>
                <a:ea typeface="Calibri" panose="020F0502020204030204" pitchFamily="34" charset="0"/>
                <a:cs typeface="Times New Roman" panose="02020603050405020304" pitchFamily="18" charset="0"/>
              </a:rPr>
              <a:t>TECHNOLOGY Awards &amp; Dues		</a:t>
            </a:r>
            <a:r>
              <a:rPr lang="en-US" b="1" u="sng" dirty="0">
                <a:latin typeface="Calibri" panose="020F0502020204030204" pitchFamily="34" charset="0"/>
                <a:ea typeface="Calibri" panose="020F0502020204030204" pitchFamily="34" charset="0"/>
                <a:cs typeface="Times New Roman" panose="02020603050405020304" pitchFamily="18" charset="0"/>
              </a:rPr>
              <a:t>2023	2024	2025</a:t>
            </a:r>
          </a:p>
          <a:p>
            <a:pPr>
              <a:lnSpc>
                <a:spcPct val="107000"/>
              </a:lnSpc>
              <a:spcAft>
                <a:spcPts val="800"/>
              </a:spcAft>
            </a:pPr>
            <a:r>
              <a:rPr lang="en-US" sz="1800" b="0" i="0" u="none" strike="noStrike" baseline="0" dirty="0">
                <a:latin typeface="CIDFont+F1"/>
              </a:rPr>
              <a:t> </a:t>
            </a:r>
            <a:r>
              <a:rPr lang="en-US" sz="1800" b="0" i="0" u="none" strike="noStrike" baseline="0" dirty="0">
                <a:latin typeface="CIDFont+F2"/>
              </a:rPr>
              <a:t>5-01-20-100-103-021</a:t>
            </a:r>
            <a:r>
              <a:rPr lang="en-US" sz="1800" b="0" i="0" u="none" strike="noStrike" baseline="0" dirty="0">
                <a:latin typeface="CIDFont+F1"/>
              </a:rPr>
              <a:t>				</a:t>
            </a:r>
            <a:r>
              <a:rPr lang="en-US" sz="1600" b="0" i="0" u="none" strike="noStrike" baseline="0" dirty="0">
                <a:latin typeface="Calibri" panose="020F0502020204030204" pitchFamily="34" charset="0"/>
                <a:cs typeface="Calibri" panose="020F0502020204030204" pitchFamily="34" charset="0"/>
              </a:rPr>
              <a:t>$0	           $</a:t>
            </a:r>
            <a:r>
              <a:rPr lang="en-US" sz="1600" dirty="0">
                <a:latin typeface="Calibri" panose="020F0502020204030204" pitchFamily="34" charset="0"/>
                <a:cs typeface="Calibri" panose="020F0502020204030204" pitchFamily="34" charset="0"/>
              </a:rPr>
              <a:t>0          </a:t>
            </a:r>
            <a:r>
              <a:rPr lang="en-US" sz="1600" b="0" i="0" u="none" strike="noStrike" baseline="0" dirty="0">
                <a:latin typeface="Calibri" panose="020F0502020204030204" pitchFamily="34" charset="0"/>
                <a:cs typeface="Calibri" panose="020F0502020204030204" pitchFamily="34" charset="0"/>
              </a:rPr>
              <a:t>    </a:t>
            </a:r>
            <a:r>
              <a:rPr lang="en-US" sz="1600" b="1" dirty="0">
                <a:latin typeface="Calibri" panose="020F0502020204030204" pitchFamily="34" charset="0"/>
                <a:ea typeface="Calibri" panose="020F0502020204030204" pitchFamily="34" charset="0"/>
                <a:cs typeface="Calibri" panose="020F0502020204030204" pitchFamily="34" charset="0"/>
              </a:rPr>
              <a:t>$250.00</a:t>
            </a:r>
            <a:endParaRPr lang="en-US" sz="1600" b="0" i="0" u="none" strike="noStrike" baseline="0" dirty="0">
              <a:latin typeface="Calibri" panose="020F0502020204030204" pitchFamily="34" charset="0"/>
              <a:cs typeface="Calibri" panose="020F0502020204030204" pitchFamily="34" charset="0"/>
            </a:endParaRPr>
          </a:p>
          <a:p>
            <a:pPr>
              <a:lnSpc>
                <a:spcPct val="107000"/>
              </a:lnSpc>
              <a:spcAft>
                <a:spcPts val="800"/>
              </a:spcAft>
            </a:pPr>
            <a:r>
              <a:rPr lang="en-US" sz="1800" b="0" i="0" u="none" strike="noStrike" baseline="0" dirty="0">
                <a:latin typeface="CIDFont+F1"/>
              </a:rPr>
              <a:t> </a:t>
            </a:r>
            <a:r>
              <a:rPr lang="en-US" sz="1800" b="0" i="0" u="none" strike="noStrike" baseline="0" dirty="0">
                <a:latin typeface="Calibri" panose="020F0502020204030204" pitchFamily="34" charset="0"/>
                <a:ea typeface="Calibri" panose="020F0502020204030204" pitchFamily="34" charset="0"/>
                <a:cs typeface="Times New Roman" panose="02020603050405020304" pitchFamily="18" charset="0"/>
              </a:rPr>
              <a:t>Become members of industry organizations to network and share awareness of technology issues and solutions</a:t>
            </a: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Technology Online Services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5-01-20-100-103-026 </a:t>
            </a:r>
            <a:r>
              <a:rPr lang="en-US" dirty="0">
                <a:latin typeface="Calibri" panose="020F0502020204030204" pitchFamily="34" charset="0"/>
                <a:ea typeface="Calibri" panose="020F0502020204030204" pitchFamily="34" charset="0"/>
                <a:cs typeface="Times New Roman" panose="02020603050405020304" pitchFamily="18" charset="0"/>
              </a:rPr>
              <a:t>			$24,807.20         $15,000</a:t>
            </a:r>
            <a:r>
              <a:rPr lang="en-US" b="1" dirty="0">
                <a:latin typeface="Calibri" panose="020F0502020204030204" pitchFamily="34" charset="0"/>
                <a:ea typeface="Calibri" panose="020F0502020204030204" pitchFamily="34" charset="0"/>
                <a:cs typeface="Times New Roman" panose="02020603050405020304" pitchFamily="18" charset="0"/>
              </a:rPr>
              <a:t>   $59,000.00</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Funds will be allotted for GoDaddy Domain Renewal, Zoom licensing, and Adobe subscriptions. We hope to add a SIEM collector which is required by NJ cyber-JIF to become tier 3 advanced security compliance. </a:t>
            </a:r>
          </a:p>
          <a:p>
            <a:pPr>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4AD34A80-50A9-822E-6E57-A0F9780CF914}"/>
              </a:ext>
            </a:extLst>
          </p:cNvPr>
          <p:cNvSpPr>
            <a:spLocks noGrp="1"/>
          </p:cNvSpPr>
          <p:nvPr>
            <p:ph type="sldNum" sz="quarter" idx="12"/>
          </p:nvPr>
        </p:nvSpPr>
        <p:spPr/>
        <p:txBody>
          <a:bodyPr/>
          <a:lstStyle/>
          <a:p>
            <a:fld id="{AC22910B-5C68-4B46-BDB5-01A6A5101AE0}" type="slidenum">
              <a:rPr lang="en-US" smtClean="0"/>
              <a:t>3</a:t>
            </a:fld>
            <a:endParaRPr lang="en-US" dirty="0"/>
          </a:p>
        </p:txBody>
      </p:sp>
      <p:sp>
        <p:nvSpPr>
          <p:cNvPr id="3" name="Footer Placeholder 2">
            <a:extLst>
              <a:ext uri="{FF2B5EF4-FFF2-40B4-BE49-F238E27FC236}">
                <a16:creationId xmlns:a16="http://schemas.microsoft.com/office/drawing/2014/main" id="{F3066286-E844-703E-1CB0-3AC4C9F4C49D}"/>
              </a:ext>
            </a:extLst>
          </p:cNvPr>
          <p:cNvSpPr>
            <a:spLocks noGrp="1"/>
          </p:cNvSpPr>
          <p:nvPr>
            <p:ph type="ftr" sz="quarter" idx="11"/>
          </p:nvPr>
        </p:nvSpPr>
        <p:spPr/>
        <p:txBody>
          <a:bodyPr/>
          <a:lstStyle/>
          <a:p>
            <a:r>
              <a:rPr lang="en-US" dirty="0"/>
              <a:t>Information Technology - 2025 Budget Presentation</a:t>
            </a:r>
          </a:p>
        </p:txBody>
      </p:sp>
    </p:spTree>
    <p:extLst>
      <p:ext uri="{BB962C8B-B14F-4D97-AF65-F5344CB8AC3E}">
        <p14:creationId xmlns:p14="http://schemas.microsoft.com/office/powerpoint/2010/main" val="3475070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a16="http://schemas.microsoft.com/office/drawing/2014/main" id="{2C5E87F0-C5FE-469F-98DC-1BEA602251F9}"/>
              </a:ext>
            </a:extLst>
          </p:cNvPr>
          <p:cNvSpPr txBox="1">
            <a:spLocks/>
          </p:cNvSpPr>
          <p:nvPr/>
        </p:nvSpPr>
        <p:spPr>
          <a:xfrm>
            <a:off x="4570196" y="302003"/>
            <a:ext cx="7110102" cy="6274965"/>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p>
          <a:p>
            <a:pPr algn="l">
              <a:spcBef>
                <a:spcPts val="0"/>
              </a:spcBef>
              <a:spcAft>
                <a:spcPts val="0"/>
              </a:spcAft>
              <a:buClr>
                <a:srgbClr val="30ACEC">
                  <a:lumMod val="75000"/>
                </a:srgbClr>
              </a:buClr>
            </a:pPr>
            <a:endParaRPr lang="en-US" sz="3600" dirty="0">
              <a:solidFill>
                <a:prstClr val="black"/>
              </a:solidFill>
              <a:latin typeface="CIDFont+F1"/>
              <a:cs typeface="Times New Roman" panose="02020603050405020304" pitchFamily="18" charset="0"/>
            </a:endParaRPr>
          </a:p>
          <a:p>
            <a:pPr algn="l">
              <a:spcBef>
                <a:spcPts val="0"/>
              </a:spcBef>
              <a:spcAft>
                <a:spcPts val="0"/>
              </a:spcAft>
              <a:buClr>
                <a:srgbClr val="30ACEC">
                  <a:lumMod val="75000"/>
                </a:srgbClr>
              </a:buClr>
            </a:pPr>
            <a:r>
              <a:rPr lang="en-US" sz="3600" dirty="0">
                <a:solidFill>
                  <a:prstClr val="black"/>
                </a:solidFill>
                <a:latin typeface="CIDFont+F1"/>
                <a:cs typeface="Times New Roman" panose="02020603050405020304" pitchFamily="18" charset="0"/>
              </a:rPr>
              <a:t>					</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5077247" y="79677"/>
            <a:ext cx="6096000" cy="4855240"/>
          </a:xfrm>
          <a:prstGeom prst="rect">
            <a:avLst/>
          </a:prstGeom>
        </p:spPr>
        <p:txBody>
          <a:bodyPr>
            <a:spAutoFit/>
          </a:bodyPr>
          <a:lstStyle/>
          <a:p>
            <a:pPr marL="0" marR="0">
              <a:lnSpc>
                <a:spcPct val="107000"/>
              </a:lnSpc>
              <a:spcBef>
                <a:spcPts val="0"/>
              </a:spcBef>
              <a:spcAft>
                <a:spcPts val="800"/>
              </a:spcAft>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Technology Contractual 		 </a:t>
            </a:r>
            <a:r>
              <a:rPr lang="en-US" b="1" u="sng" dirty="0">
                <a:latin typeface="Calibri" panose="020F0502020204030204" pitchFamily="34" charset="0"/>
                <a:ea typeface="Calibri" panose="020F0502020204030204" pitchFamily="34" charset="0"/>
                <a:cs typeface="Times New Roman" panose="02020603050405020304" pitchFamily="18" charset="0"/>
              </a:rPr>
              <a:t>2023	      2024	          2025</a:t>
            </a:r>
          </a:p>
          <a:p>
            <a:pPr>
              <a:lnSpc>
                <a:spcPct val="107000"/>
              </a:lnSpc>
              <a:spcAft>
                <a:spcPts val="800"/>
              </a:spcAft>
            </a:pPr>
            <a:r>
              <a:rPr lang="en-US" sz="1800" b="0" i="0" u="none" strike="noStrike" baseline="0" dirty="0">
                <a:latin typeface="CIDFont+F1"/>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5-01-20-100-103-132</a:t>
            </a:r>
            <a:r>
              <a:rPr lang="en-US" sz="1800" b="0" i="0" u="none" strike="noStrike" baseline="0" dirty="0">
                <a:latin typeface="CIDFont+F1"/>
              </a:rPr>
              <a:t>		   </a:t>
            </a:r>
            <a:r>
              <a:rPr lang="en-US" sz="1600" b="0" i="0" u="none" strike="noStrike" baseline="0" dirty="0">
                <a:latin typeface="Calibri" panose="020F0502020204030204" pitchFamily="34" charset="0"/>
                <a:cs typeface="Calibri" panose="020F0502020204030204" pitchFamily="34" charset="0"/>
              </a:rPr>
              <a:t>$</a:t>
            </a:r>
            <a:r>
              <a:rPr lang="en-US" sz="1600" dirty="0">
                <a:latin typeface="Calibri" panose="020F0502020204030204" pitchFamily="34" charset="0"/>
                <a:cs typeface="Calibri" panose="020F0502020204030204" pitchFamily="34" charset="0"/>
              </a:rPr>
              <a:t>200,000   </a:t>
            </a:r>
            <a:r>
              <a:rPr lang="en-US" sz="1600" b="0" i="0" u="none" strike="noStrike" baseline="0" dirty="0">
                <a:latin typeface="Calibri" panose="020F0502020204030204" pitchFamily="34" charset="0"/>
                <a:cs typeface="Calibri" panose="020F0502020204030204" pitchFamily="34" charset="0"/>
              </a:rPr>
              <a:t>$</a:t>
            </a:r>
            <a:r>
              <a:rPr lang="en-US" sz="1600" dirty="0">
                <a:latin typeface="Calibri" panose="020F0502020204030204" pitchFamily="34" charset="0"/>
                <a:cs typeface="Calibri" panose="020F0502020204030204" pitchFamily="34" charset="0"/>
              </a:rPr>
              <a:t>176</a:t>
            </a:r>
            <a:r>
              <a:rPr lang="en-US" sz="1600" b="0" i="0" u="none" strike="noStrike" baseline="0" dirty="0">
                <a:latin typeface="Calibri" panose="020F0502020204030204" pitchFamily="34" charset="0"/>
                <a:cs typeface="Calibri" panose="020F0502020204030204" pitchFamily="34" charset="0"/>
              </a:rPr>
              <a:t>,000     </a:t>
            </a:r>
            <a:r>
              <a:rPr lang="en-US" sz="1600" b="1" dirty="0">
                <a:latin typeface="Calibri" panose="020F0502020204030204" pitchFamily="34" charset="0"/>
                <a:ea typeface="Calibri" panose="020F0502020204030204" pitchFamily="34" charset="0"/>
                <a:cs typeface="Calibri" panose="020F0502020204030204" pitchFamily="34" charset="0"/>
              </a:rPr>
              <a:t>$356,938.00</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Service providers such as Xtel, Crown Castle, Verizon Wireless, and Microsoft Office 365.</a:t>
            </a:r>
          </a:p>
          <a:p>
            <a:pPr>
              <a:lnSpc>
                <a:spcPct val="107000"/>
              </a:lnSpc>
              <a:spcAft>
                <a:spcPts val="800"/>
              </a:spcAft>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Technology Training	           </a:t>
            </a:r>
            <a:r>
              <a:rPr lang="en-US" sz="1800" b="0" i="0" u="none" strike="noStrike" baseline="0" dirty="0">
                <a:latin typeface="Calibri" panose="020F0502020204030204" pitchFamily="34" charset="0"/>
                <a:cs typeface="Calibri" panose="020F0502020204030204" pitchFamily="34" charset="0"/>
              </a:rPr>
              <a:t>$2,500              $</a:t>
            </a:r>
            <a:r>
              <a:rPr lang="en-US" dirty="0">
                <a:latin typeface="Calibri" panose="020F0502020204030204" pitchFamily="34" charset="0"/>
                <a:cs typeface="Calibri" panose="020F0502020204030204" pitchFamily="34" charset="0"/>
              </a:rPr>
              <a:t>6</a:t>
            </a:r>
            <a:r>
              <a:rPr lang="en-US" sz="1800" b="0" i="0" u="none" strike="noStrike" baseline="0" dirty="0">
                <a:latin typeface="Calibri" panose="020F0502020204030204" pitchFamily="34" charset="0"/>
                <a:cs typeface="Calibri" panose="020F0502020204030204" pitchFamily="34" charset="0"/>
              </a:rPr>
              <a:t>0        </a:t>
            </a:r>
            <a:r>
              <a:rPr lang="en-US" sz="1800" b="1" dirty="0">
                <a:latin typeface="Calibri" panose="020F0502020204030204" pitchFamily="34" charset="0"/>
                <a:ea typeface="Calibri" panose="020F0502020204030204" pitchFamily="34" charset="0"/>
                <a:cs typeface="Calibri" panose="020F0502020204030204" pitchFamily="34" charset="0"/>
              </a:rPr>
              <a:t>$2,000 </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5-01-20-100-103-028</a:t>
            </a: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Seminars or conferences that provides knowledge enrichment with modern technology standards and practices. Continuing to expand ArcGIS skillset. </a:t>
            </a:r>
          </a:p>
        </p:txBody>
      </p:sp>
      <p:sp>
        <p:nvSpPr>
          <p:cNvPr id="3" name="Slide Number Placeholder 2">
            <a:extLst>
              <a:ext uri="{FF2B5EF4-FFF2-40B4-BE49-F238E27FC236}">
                <a16:creationId xmlns:a16="http://schemas.microsoft.com/office/drawing/2014/main" id="{77F46605-7E58-B2E7-DB93-E8514356B60F}"/>
              </a:ext>
            </a:extLst>
          </p:cNvPr>
          <p:cNvSpPr>
            <a:spLocks noGrp="1"/>
          </p:cNvSpPr>
          <p:nvPr>
            <p:ph type="sldNum" sz="quarter" idx="12"/>
          </p:nvPr>
        </p:nvSpPr>
        <p:spPr/>
        <p:txBody>
          <a:bodyPr/>
          <a:lstStyle/>
          <a:p>
            <a:fld id="{AC22910B-5C68-4B46-BDB5-01A6A5101AE0}" type="slidenum">
              <a:rPr lang="en-US" smtClean="0"/>
              <a:t>4</a:t>
            </a:fld>
            <a:endParaRPr lang="en-US" dirty="0"/>
          </a:p>
        </p:txBody>
      </p:sp>
      <p:sp>
        <p:nvSpPr>
          <p:cNvPr id="4" name="Footer Placeholder 3">
            <a:extLst>
              <a:ext uri="{FF2B5EF4-FFF2-40B4-BE49-F238E27FC236}">
                <a16:creationId xmlns:a16="http://schemas.microsoft.com/office/drawing/2014/main" id="{1113D59C-4990-55AA-81CA-ADF74D9C9F4C}"/>
              </a:ext>
            </a:extLst>
          </p:cNvPr>
          <p:cNvSpPr>
            <a:spLocks noGrp="1"/>
          </p:cNvSpPr>
          <p:nvPr>
            <p:ph type="ftr" sz="quarter" idx="11"/>
          </p:nvPr>
        </p:nvSpPr>
        <p:spPr/>
        <p:txBody>
          <a:bodyPr/>
          <a:lstStyle/>
          <a:p>
            <a:r>
              <a:rPr lang="en-US" dirty="0"/>
              <a:t>Information Technology - 2025 Budget Presentation</a:t>
            </a:r>
          </a:p>
        </p:txBody>
      </p:sp>
    </p:spTree>
    <p:extLst>
      <p:ext uri="{BB962C8B-B14F-4D97-AF65-F5344CB8AC3E}">
        <p14:creationId xmlns:p14="http://schemas.microsoft.com/office/powerpoint/2010/main" val="2606264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FB134-0B10-4883-BF52-D0D8CB75F8B6}"/>
              </a:ext>
            </a:extLst>
          </p:cNvPr>
          <p:cNvSpPr>
            <a:spLocks noGrp="1"/>
          </p:cNvSpPr>
          <p:nvPr>
            <p:ph type="ctrTitle"/>
          </p:nvPr>
        </p:nvSpPr>
        <p:spPr>
          <a:xfrm>
            <a:off x="2928401" y="158620"/>
            <a:ext cx="8574622" cy="3144418"/>
          </a:xfrm>
        </p:spPr>
        <p:txBody>
          <a:bodyPr>
            <a:normAutofit/>
          </a:bodyPr>
          <a:lstStyle/>
          <a:p>
            <a:pPr algn="ctr"/>
            <a:r>
              <a:rPr lang="en-US" dirty="0"/>
              <a:t>THANK YOU! </a:t>
            </a:r>
            <a:endParaRPr lang="en-US" sz="2200" dirty="0"/>
          </a:p>
        </p:txBody>
      </p:sp>
      <p:pic>
        <p:nvPicPr>
          <p:cNvPr id="4" name="Picture 3" descr="A picture containing text&#10;&#10;Description automatically generated">
            <a:extLst>
              <a:ext uri="{FF2B5EF4-FFF2-40B4-BE49-F238E27FC236}">
                <a16:creationId xmlns:a16="http://schemas.microsoft.com/office/drawing/2014/main" id="{D09EB492-DEB0-4E4E-868C-DD02BD8B84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7628" y="158620"/>
            <a:ext cx="5048249" cy="1744132"/>
          </a:xfrm>
          <a:prstGeom prst="rect">
            <a:avLst/>
          </a:prstGeom>
        </p:spPr>
      </p:pic>
      <p:sp>
        <p:nvSpPr>
          <p:cNvPr id="3" name="Slide Number Placeholder 2">
            <a:extLst>
              <a:ext uri="{FF2B5EF4-FFF2-40B4-BE49-F238E27FC236}">
                <a16:creationId xmlns:a16="http://schemas.microsoft.com/office/drawing/2014/main" id="{DF4FD089-21A1-2953-A136-8C279CFF6FCF}"/>
              </a:ext>
            </a:extLst>
          </p:cNvPr>
          <p:cNvSpPr>
            <a:spLocks noGrp="1"/>
          </p:cNvSpPr>
          <p:nvPr>
            <p:ph type="sldNum" sz="quarter" idx="12"/>
          </p:nvPr>
        </p:nvSpPr>
        <p:spPr/>
        <p:txBody>
          <a:bodyPr/>
          <a:lstStyle/>
          <a:p>
            <a:fld id="{AC22910B-5C68-4B46-BDB5-01A6A5101AE0}" type="slidenum">
              <a:rPr lang="en-US" smtClean="0"/>
              <a:t>5</a:t>
            </a:fld>
            <a:endParaRPr lang="en-US" dirty="0"/>
          </a:p>
        </p:txBody>
      </p:sp>
      <p:sp>
        <p:nvSpPr>
          <p:cNvPr id="5" name="Footer Placeholder 4">
            <a:extLst>
              <a:ext uri="{FF2B5EF4-FFF2-40B4-BE49-F238E27FC236}">
                <a16:creationId xmlns:a16="http://schemas.microsoft.com/office/drawing/2014/main" id="{C4F8A32A-5394-2A3B-891B-19ECB83BA41C}"/>
              </a:ext>
            </a:extLst>
          </p:cNvPr>
          <p:cNvSpPr>
            <a:spLocks noGrp="1"/>
          </p:cNvSpPr>
          <p:nvPr>
            <p:ph type="ftr" sz="quarter" idx="11"/>
          </p:nvPr>
        </p:nvSpPr>
        <p:spPr/>
        <p:txBody>
          <a:bodyPr/>
          <a:lstStyle/>
          <a:p>
            <a:r>
              <a:rPr lang="en-US" dirty="0"/>
              <a:t>Information Technology - 2025 Budget Presentation</a:t>
            </a:r>
          </a:p>
        </p:txBody>
      </p:sp>
    </p:spTree>
    <p:extLst>
      <p:ext uri="{BB962C8B-B14F-4D97-AF65-F5344CB8AC3E}">
        <p14:creationId xmlns:p14="http://schemas.microsoft.com/office/powerpoint/2010/main" val="14706868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09d8d6ac-8e28-4f6b-bf22-f2eb9f9d21a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1095913AFE2E9468D188F09D8CD1B6A" ma:contentTypeVersion="12" ma:contentTypeDescription="Create a new document." ma:contentTypeScope="" ma:versionID="66108266b80c93fc6f01788eb9482a9c">
  <xsd:schema xmlns:xsd="http://www.w3.org/2001/XMLSchema" xmlns:xs="http://www.w3.org/2001/XMLSchema" xmlns:p="http://schemas.microsoft.com/office/2006/metadata/properties" xmlns:ns3="9584126d-f462-483b-8e8d-7048ad7b8a38" xmlns:ns4="09d8d6ac-8e28-4f6b-bf22-f2eb9f9d21a8" targetNamespace="http://schemas.microsoft.com/office/2006/metadata/properties" ma:root="true" ma:fieldsID="1ac9c316c28514b9785d42b51b200928" ns3:_="" ns4:_="">
    <xsd:import namespace="9584126d-f462-483b-8e8d-7048ad7b8a38"/>
    <xsd:import namespace="09d8d6ac-8e28-4f6b-bf22-f2eb9f9d21a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LengthInSeconds" minOccurs="0"/>
                <xsd:element ref="ns4:MediaServiceDateTaken" minOccurs="0"/>
                <xsd:element ref="ns4:MediaServiceAutoTags" minOccurs="0"/>
                <xsd:element ref="ns4:_activity" minOccurs="0"/>
                <xsd:element ref="ns4:MediaServiceObjectDetectorVersion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84126d-f462-483b-8e8d-7048ad7b8a3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d8d6ac-8e28-4f6b-bf22-f2eb9f9d21a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9DFF72-F2C8-4463-9591-9F88E8EC6623}">
  <ds:schemaRefs>
    <ds:schemaRef ds:uri="http://www.w3.org/XML/1998/namespace"/>
    <ds:schemaRef ds:uri="http://schemas.microsoft.com/office/2006/metadata/properties"/>
    <ds:schemaRef ds:uri="http://purl.org/dc/dcmitype/"/>
    <ds:schemaRef ds:uri="http://schemas.microsoft.com/office/2006/documentManagement/types"/>
    <ds:schemaRef ds:uri="http://purl.org/dc/elements/1.1/"/>
    <ds:schemaRef ds:uri="http://schemas.microsoft.com/office/infopath/2007/PartnerControls"/>
    <ds:schemaRef ds:uri="http://purl.org/dc/terms/"/>
    <ds:schemaRef ds:uri="http://schemas.openxmlformats.org/package/2006/metadata/core-properties"/>
    <ds:schemaRef ds:uri="09d8d6ac-8e28-4f6b-bf22-f2eb9f9d21a8"/>
    <ds:schemaRef ds:uri="9584126d-f462-483b-8e8d-7048ad7b8a38"/>
  </ds:schemaRefs>
</ds:datastoreItem>
</file>

<file path=customXml/itemProps2.xml><?xml version="1.0" encoding="utf-8"?>
<ds:datastoreItem xmlns:ds="http://schemas.openxmlformats.org/officeDocument/2006/customXml" ds:itemID="{C7853980-BB4B-4242-827C-70F2768B367B}">
  <ds:schemaRefs>
    <ds:schemaRef ds:uri="http://schemas.microsoft.com/sharepoint/v3/contenttype/forms"/>
  </ds:schemaRefs>
</ds:datastoreItem>
</file>

<file path=customXml/itemProps3.xml><?xml version="1.0" encoding="utf-8"?>
<ds:datastoreItem xmlns:ds="http://schemas.openxmlformats.org/officeDocument/2006/customXml" ds:itemID="{FB9BD3DE-A1D4-42B8-9A9B-F0214EC390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84126d-f462-483b-8e8d-7048ad7b8a38"/>
    <ds:schemaRef ds:uri="09d8d6ac-8e28-4f6b-bf22-f2eb9f9d21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TM03457496[[fn=Parallax]]</Template>
  <TotalTime>907</TotalTime>
  <Words>276</Words>
  <Application>Microsoft Office PowerPoint</Application>
  <PresentationFormat>Widescreen</PresentationFormat>
  <Paragraphs>34</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CIDFont+F1</vt:lpstr>
      <vt:lpstr>CIDFont+F2</vt:lpstr>
      <vt:lpstr>Corbel</vt:lpstr>
      <vt:lpstr>Times New Roman</vt:lpstr>
      <vt:lpstr>Parallax</vt:lpstr>
      <vt:lpstr>2025 BUDGET PRESENTATION  November 14, 2024 Information Technology</vt:lpstr>
      <vt:lpstr>The Information Technology Department manages and supports the township’s Internet Service providers, Firewall, Switches, Wireless infrastructure, Door access Control, Cameras, Office 365, Computers, Laptops, Cell Phones, VOIP office phones, and daily technical support. </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Willingboro  Recreation and Parks</dc:title>
  <dc:creator>Dionne Bolden</dc:creator>
  <cp:lastModifiedBy>Shaun O'Bryant</cp:lastModifiedBy>
  <cp:revision>47</cp:revision>
  <dcterms:created xsi:type="dcterms:W3CDTF">2021-03-23T20:02:59Z</dcterms:created>
  <dcterms:modified xsi:type="dcterms:W3CDTF">2024-11-08T05:00:39Z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0x01010061095913AFE2E9468D188F09D8CD1B6A</vt:lpwstr>
  </property>
</Properties>
</file>