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6" r:id="rId2"/>
    <p:sldId id="264" r:id="rId3"/>
    <p:sldId id="292" r:id="rId4"/>
    <p:sldId id="289" r:id="rId5"/>
    <p:sldId id="290" r:id="rId6"/>
    <p:sldId id="29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4853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214691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3463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689375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196973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71756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494729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096749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81246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55185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31314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98745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284373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025144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399836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281908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4E575D-25F3-48C2-8D6E-6839037D57CE}" type="datetimeFigureOut">
              <a:rPr lang="en-US" smtClean="0"/>
              <a:t>11/22/2024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22910B-5C68-4B46-BDB5-01A6A5101AE0}" type="slidenum">
              <a:rPr lang="en-US" smtClean="0"/>
              <a:t>‹#›</a:t>
            </a:fld>
            <a:endParaRPr lang="en-US" dirty="0"/>
          </a:p>
        </p:txBody>
      </p:sp>
    </p:spTree>
    <p:extLst>
      <p:ext uri="{BB962C8B-B14F-4D97-AF65-F5344CB8AC3E}">
        <p14:creationId xmlns:p14="http://schemas.microsoft.com/office/powerpoint/2010/main" val="1534718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34E575D-25F3-48C2-8D6E-6839037D57CE}" type="datetimeFigureOut">
              <a:rPr lang="en-US" smtClean="0"/>
              <a:t>11/22/2024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C22910B-5C68-4B46-BDB5-01A6A5101AE0}" type="slidenum">
              <a:rPr lang="en-US" smtClean="0"/>
              <a:t>‹#›</a:t>
            </a:fld>
            <a:endParaRPr lang="en-US" dirty="0"/>
          </a:p>
        </p:txBody>
      </p:sp>
    </p:spTree>
    <p:extLst>
      <p:ext uri="{BB962C8B-B14F-4D97-AF65-F5344CB8AC3E}">
        <p14:creationId xmlns:p14="http://schemas.microsoft.com/office/powerpoint/2010/main" val="4283213026"/>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B134-0B10-4883-BF52-D0D8CB75F8B6}"/>
              </a:ext>
            </a:extLst>
          </p:cNvPr>
          <p:cNvSpPr>
            <a:spLocks noGrp="1"/>
          </p:cNvSpPr>
          <p:nvPr>
            <p:ph type="ctrTitle"/>
          </p:nvPr>
        </p:nvSpPr>
        <p:spPr>
          <a:xfrm>
            <a:off x="2928401" y="158619"/>
            <a:ext cx="8574622" cy="5250779"/>
          </a:xfrm>
        </p:spPr>
        <p:txBody>
          <a:bodyPr>
            <a:normAutofit/>
          </a:bodyPr>
          <a:lstStyle/>
          <a:p>
            <a:pPr algn="ctr"/>
            <a:r>
              <a:rPr lang="en-US" sz="4400" dirty="0"/>
              <a:t>2025</a:t>
            </a:r>
            <a:br>
              <a:rPr lang="en-US" sz="4400" dirty="0"/>
            </a:br>
            <a:r>
              <a:rPr lang="en-US" sz="4400" dirty="0"/>
              <a:t>BUDGET PRESENTATION </a:t>
            </a:r>
            <a:br>
              <a:rPr lang="en-US" sz="4400" dirty="0"/>
            </a:br>
            <a:r>
              <a:rPr lang="en-US" sz="4400" dirty="0"/>
              <a:t>November 13, 2024</a:t>
            </a:r>
            <a:br>
              <a:rPr lang="en-US" sz="4400" dirty="0"/>
            </a:br>
            <a:r>
              <a:rPr lang="en-US" sz="4400" dirty="0"/>
              <a:t>Sandra L. Cronce</a:t>
            </a:r>
            <a:br>
              <a:rPr lang="en-US" sz="4400" dirty="0"/>
            </a:br>
            <a:r>
              <a:rPr lang="en-US" sz="4400" dirty="0"/>
              <a:t>Willingboro Public Library</a:t>
            </a:r>
          </a:p>
        </p:txBody>
      </p:sp>
      <p:pic>
        <p:nvPicPr>
          <p:cNvPr id="4" name="Picture 3" descr="A picture containing text&#10;&#10;Description automatically generated">
            <a:extLst>
              <a:ext uri="{FF2B5EF4-FFF2-40B4-BE49-F238E27FC236}">
                <a16:creationId xmlns:a16="http://schemas.microsoft.com/office/drawing/2014/main" id="{D09EB492-DEB0-4E4E-868C-DD02BD8B84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2578" y="158619"/>
            <a:ext cx="5048249" cy="1744132"/>
          </a:xfrm>
          <a:prstGeom prst="rect">
            <a:avLst/>
          </a:prstGeom>
        </p:spPr>
      </p:pic>
    </p:spTree>
    <p:extLst>
      <p:ext uri="{BB962C8B-B14F-4D97-AF65-F5344CB8AC3E}">
        <p14:creationId xmlns:p14="http://schemas.microsoft.com/office/powerpoint/2010/main" val="1329748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text&#10;&#10;Description automatically generated">
            <a:extLst>
              <a:ext uri="{FF2B5EF4-FFF2-40B4-BE49-F238E27FC236}">
                <a16:creationId xmlns:a16="http://schemas.microsoft.com/office/drawing/2014/main" id="{D09EB492-DEB0-4E4E-868C-DD02BD8B84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0975" y="665693"/>
            <a:ext cx="5048249" cy="1744132"/>
          </a:xfrm>
          <a:prstGeom prst="rect">
            <a:avLst/>
          </a:prstGeom>
        </p:spPr>
      </p:pic>
      <p:sp>
        <p:nvSpPr>
          <p:cNvPr id="6" name="TextBox 5">
            <a:extLst>
              <a:ext uri="{FF2B5EF4-FFF2-40B4-BE49-F238E27FC236}">
                <a16:creationId xmlns:a16="http://schemas.microsoft.com/office/drawing/2014/main" id="{B872061E-6B94-EB9A-566C-AACF00B45C8A}"/>
              </a:ext>
            </a:extLst>
          </p:cNvPr>
          <p:cNvSpPr txBox="1"/>
          <p:nvPr/>
        </p:nvSpPr>
        <p:spPr>
          <a:xfrm>
            <a:off x="4058087" y="2163582"/>
            <a:ext cx="7046753" cy="3139321"/>
          </a:xfrm>
          <a:prstGeom prst="rect">
            <a:avLst/>
          </a:prstGeom>
          <a:noFill/>
        </p:spPr>
        <p:txBody>
          <a:bodyPr wrap="square" rtlCol="0">
            <a:spAutoFit/>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Public Library exists for the benefit of the citizens of Willingboro and the community-at-large. The first duty of the library is service to the public. </a:t>
            </a:r>
            <a:r>
              <a:rPr lang="en-US" sz="1800" dirty="0">
                <a:effectLst/>
                <a:latin typeface="Times New Roman" panose="02020603050405020304" pitchFamily="18" charset="0"/>
                <a:ea typeface="Calibri" panose="020F0502020204030204" pitchFamily="34" charset="0"/>
              </a:rPr>
              <a:t>It is our mission to serve as a diverse, interactive, digital and physical hub that is built by and for the Willingboro Community. The role of the library is to provide access to information for everyone, with no barriers or judgments. </a:t>
            </a:r>
          </a:p>
          <a:p>
            <a:pPr marL="0" marR="0">
              <a:spcBef>
                <a:spcPts val="0"/>
              </a:spcBef>
              <a:spcAft>
                <a:spcPts val="0"/>
              </a:spcAft>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library has 14 full-time employees and seven part-time employees.</a:t>
            </a:r>
          </a:p>
          <a:p>
            <a:pPr marL="0" marR="0">
              <a:spcBef>
                <a:spcPts val="0"/>
              </a:spcBef>
              <a:spcAft>
                <a:spcPts val="0"/>
              </a:spcAft>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This budget represents the library’s contribution, state aid, grants, and the Township appropriation request.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1468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 name="Group 29">
            <a:extLst>
              <a:ext uri="{FF2B5EF4-FFF2-40B4-BE49-F238E27FC236}">
                <a16:creationId xmlns:a16="http://schemas.microsoft.com/office/drawing/2014/main" id="{8BBE9777-F08E-909C-DB91-0AB5ACF5FEDE}"/>
              </a:ext>
            </a:extLst>
          </p:cNvPr>
          <p:cNvGrpSpPr>
            <a:grpSpLocks/>
          </p:cNvGrpSpPr>
          <p:nvPr/>
        </p:nvGrpSpPr>
        <p:grpSpPr bwMode="auto">
          <a:xfrm>
            <a:off x="1890247" y="536437"/>
            <a:ext cx="9626600" cy="6141200"/>
            <a:chOff x="104654350" y="107213400"/>
            <a:chExt cx="9626600" cy="5761494"/>
          </a:xfrm>
        </p:grpSpPr>
        <p:sp>
          <p:nvSpPr>
            <p:cNvPr id="27" name="Text Box 30">
              <a:extLst>
                <a:ext uri="{FF2B5EF4-FFF2-40B4-BE49-F238E27FC236}">
                  <a16:creationId xmlns:a16="http://schemas.microsoft.com/office/drawing/2014/main" id="{DDEB1B19-96E2-D982-1094-FCF91A302D66}"/>
                </a:ext>
              </a:extLst>
            </p:cNvPr>
            <p:cNvSpPr txBox="1">
              <a:spLocks noChangeArrowheads="1"/>
            </p:cNvSpPr>
            <p:nvPr/>
          </p:nvSpPr>
          <p:spPr bwMode="auto">
            <a:xfrm>
              <a:off x="104654350" y="107213400"/>
              <a:ext cx="2628900" cy="914400"/>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000000"/>
                  </a:solidFill>
                  <a:effectLst/>
                  <a:latin typeface="Times New Roman" panose="02020603050405020304" pitchFamily="18" charset="0"/>
                </a:rPr>
                <a:t>Willingboro Public Library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000000"/>
                  </a:solidFill>
                  <a:effectLst/>
                  <a:latin typeface="Times New Roman" panose="02020603050405020304" pitchFamily="18" charset="0"/>
                </a:rPr>
                <a:t>Organization Chart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1" i="1"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1" u="none" strike="noStrike" cap="none" normalizeH="0" baseline="0" dirty="0">
                  <a:ln>
                    <a:noFill/>
                  </a:ln>
                  <a:solidFill>
                    <a:srgbClr val="000000"/>
                  </a:solidFill>
                  <a:effectLst/>
                  <a:latin typeface="Times New Roman" panose="02020603050405020304" pitchFamily="18" charset="0"/>
                </a:rPr>
                <a:t>November 2024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28" name="Group 31">
              <a:extLst>
                <a:ext uri="{FF2B5EF4-FFF2-40B4-BE49-F238E27FC236}">
                  <a16:creationId xmlns:a16="http://schemas.microsoft.com/office/drawing/2014/main" id="{16210A4A-CF22-4C28-D106-C21B65634EB2}"/>
                </a:ext>
              </a:extLst>
            </p:cNvPr>
            <p:cNvGrpSpPr>
              <a:grpSpLocks/>
            </p:cNvGrpSpPr>
            <p:nvPr/>
          </p:nvGrpSpPr>
          <p:grpSpPr bwMode="auto">
            <a:xfrm>
              <a:off x="105664521" y="107213400"/>
              <a:ext cx="8616429" cy="5761494"/>
              <a:chOff x="104966021" y="107213400"/>
              <a:chExt cx="8616429" cy="5761494"/>
            </a:xfrm>
          </p:grpSpPr>
          <p:sp>
            <p:nvSpPr>
              <p:cNvPr id="29" name="Rectangle 32">
                <a:extLst>
                  <a:ext uri="{FF2B5EF4-FFF2-40B4-BE49-F238E27FC236}">
                    <a16:creationId xmlns:a16="http://schemas.microsoft.com/office/drawing/2014/main" id="{30520D14-09E3-76EA-2398-98FADDE05A0C}"/>
                  </a:ext>
                </a:extLst>
              </p:cNvPr>
              <p:cNvSpPr>
                <a:spLocks noChangeArrowheads="1"/>
              </p:cNvSpPr>
              <p:nvPr/>
            </p:nvSpPr>
            <p:spPr bwMode="auto">
              <a:xfrm>
                <a:off x="109197775" y="107899200"/>
                <a:ext cx="1143000" cy="490472"/>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000000"/>
                    </a:solidFill>
                    <a:effectLst/>
                    <a:latin typeface="Times New Roman" panose="02020603050405020304" pitchFamily="18" charset="0"/>
                  </a:rPr>
                  <a:t>Sandra L. Cronce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Library Director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 name="Line 33">
                <a:extLst>
                  <a:ext uri="{FF2B5EF4-FFF2-40B4-BE49-F238E27FC236}">
                    <a16:creationId xmlns:a16="http://schemas.microsoft.com/office/drawing/2014/main" id="{1C90031F-9F68-3036-4E59-AD4274593E37}"/>
                  </a:ext>
                </a:extLst>
              </p:cNvPr>
              <p:cNvSpPr>
                <a:spLocks noChangeShapeType="1"/>
              </p:cNvSpPr>
              <p:nvPr/>
            </p:nvSpPr>
            <p:spPr bwMode="auto">
              <a:xfrm>
                <a:off x="109785150" y="108389672"/>
                <a:ext cx="0" cy="135102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31" name="Text Box 34">
                <a:extLst>
                  <a:ext uri="{FF2B5EF4-FFF2-40B4-BE49-F238E27FC236}">
                    <a16:creationId xmlns:a16="http://schemas.microsoft.com/office/drawing/2014/main" id="{987A8C67-1896-ACA2-2E7B-4FE87A596A4C}"/>
                  </a:ext>
                </a:extLst>
              </p:cNvPr>
              <p:cNvSpPr txBox="1">
                <a:spLocks noChangeArrowheads="1"/>
              </p:cNvSpPr>
              <p:nvPr/>
            </p:nvSpPr>
            <p:spPr bwMode="auto">
              <a:xfrm>
                <a:off x="109197775" y="107213400"/>
                <a:ext cx="1143000" cy="457200"/>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Times New Roman" panose="02020603050405020304" pitchFamily="18" charset="0"/>
                  </a:rPr>
                  <a:t>Library Board of Trustees</a:t>
                </a:r>
                <a:endParaRPr kumimoji="0" lang="en-US" altLang="en-US" sz="1800" b="1" i="0" u="none" strike="noStrike" cap="none" normalizeH="0" baseline="0" dirty="0">
                  <a:ln>
                    <a:noFill/>
                  </a:ln>
                  <a:solidFill>
                    <a:schemeClr val="tx1"/>
                  </a:solidFill>
                  <a:effectLst/>
                  <a:latin typeface="Arial" panose="020B0604020202020204" pitchFamily="34" charset="0"/>
                </a:endParaRPr>
              </a:p>
            </p:txBody>
          </p:sp>
          <p:sp>
            <p:nvSpPr>
              <p:cNvPr id="32" name="Line 35">
                <a:extLst>
                  <a:ext uri="{FF2B5EF4-FFF2-40B4-BE49-F238E27FC236}">
                    <a16:creationId xmlns:a16="http://schemas.microsoft.com/office/drawing/2014/main" id="{1F86BF95-2938-B899-7042-EEA82A0482A4}"/>
                  </a:ext>
                </a:extLst>
              </p:cNvPr>
              <p:cNvSpPr>
                <a:spLocks noChangeShapeType="1"/>
              </p:cNvSpPr>
              <p:nvPr/>
            </p:nvSpPr>
            <p:spPr bwMode="auto">
              <a:xfrm flipH="1">
                <a:off x="109778800" y="107657900"/>
                <a:ext cx="6350" cy="2413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33" name="Line 36">
                <a:extLst>
                  <a:ext uri="{FF2B5EF4-FFF2-40B4-BE49-F238E27FC236}">
                    <a16:creationId xmlns:a16="http://schemas.microsoft.com/office/drawing/2014/main" id="{8A7B8F15-69DD-90F4-930E-09663773BA18}"/>
                  </a:ext>
                </a:extLst>
              </p:cNvPr>
              <p:cNvSpPr>
                <a:spLocks noChangeShapeType="1"/>
              </p:cNvSpPr>
              <p:nvPr/>
            </p:nvSpPr>
            <p:spPr bwMode="auto">
              <a:xfrm flipV="1">
                <a:off x="110340775" y="108159550"/>
                <a:ext cx="530225"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34" name="Text Box 37">
                <a:extLst>
                  <a:ext uri="{FF2B5EF4-FFF2-40B4-BE49-F238E27FC236}">
                    <a16:creationId xmlns:a16="http://schemas.microsoft.com/office/drawing/2014/main" id="{56DE4994-F243-3001-7A7F-E4FF97B0DB56}"/>
                  </a:ext>
                </a:extLst>
              </p:cNvPr>
              <p:cNvSpPr txBox="1">
                <a:spLocks noChangeArrowheads="1"/>
              </p:cNvSpPr>
              <p:nvPr/>
            </p:nvSpPr>
            <p:spPr bwMode="auto">
              <a:xfrm>
                <a:off x="110871000" y="107442000"/>
                <a:ext cx="1600200" cy="2048266"/>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Administration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dirty="0">
                    <a:ln>
                      <a:noFill/>
                    </a:ln>
                    <a:solidFill>
                      <a:srgbClr val="000000"/>
                    </a:solidFill>
                    <a:effectLst/>
                    <a:latin typeface="Times New Roman" panose="02020603050405020304" pitchFamily="18" charset="0"/>
                  </a:rPr>
                  <a:t>Amy </a:t>
                </a:r>
                <a:r>
                  <a:rPr kumimoji="0" lang="en-US" altLang="en-US" sz="1000" b="0" i="1" u="none" strike="noStrike" cap="none" normalizeH="0" baseline="0" dirty="0" err="1">
                    <a:ln>
                      <a:noFill/>
                    </a:ln>
                    <a:solidFill>
                      <a:srgbClr val="000000"/>
                    </a:solidFill>
                    <a:effectLst/>
                    <a:latin typeface="Times New Roman" panose="02020603050405020304" pitchFamily="18" charset="0"/>
                  </a:rPr>
                  <a:t>Uetz</a:t>
                </a:r>
                <a:endParaRPr kumimoji="0" lang="en-US" altLang="en-US" sz="1000" b="0" i="1"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Times New Roman" panose="02020603050405020304" pitchFamily="18" charset="0"/>
                  </a:rPr>
                  <a:t>Principal Account Clerk</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dirty="0">
                    <a:ln>
                      <a:noFill/>
                    </a:ln>
                    <a:solidFill>
                      <a:srgbClr val="000000"/>
                    </a:solidFill>
                    <a:effectLst/>
                    <a:latin typeface="Times New Roman" panose="02020603050405020304" pitchFamily="18" charset="0"/>
                  </a:rPr>
                  <a:t>Edward Melville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Times New Roman" panose="02020603050405020304" pitchFamily="18" charset="0"/>
                  </a:rPr>
                  <a:t>Custodian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dirty="0">
                    <a:ln>
                      <a:noFill/>
                    </a:ln>
                    <a:solidFill>
                      <a:srgbClr val="000000"/>
                    </a:solidFill>
                    <a:effectLst/>
                    <a:latin typeface="Times New Roman" panose="02020603050405020304" pitchFamily="18" charset="0"/>
                  </a:rPr>
                  <a:t>Vacant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Times New Roman" panose="02020603050405020304" pitchFamily="18" charset="0"/>
                  </a:rPr>
                  <a:t>Part-Time Custodian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1"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Times New Roman" panose="02020603050405020304" pitchFamily="18" charset="0"/>
                  </a:rPr>
                  <a:t>Information Technology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dirty="0">
                    <a:ln>
                      <a:noFill/>
                    </a:ln>
                    <a:solidFill>
                      <a:srgbClr val="000000"/>
                    </a:solidFill>
                    <a:effectLst/>
                    <a:latin typeface="Times New Roman" panose="02020603050405020304" pitchFamily="18" charset="0"/>
                  </a:rPr>
                  <a:t>Eulas Boatwright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0000"/>
                    </a:solidFill>
                    <a:effectLst/>
                    <a:latin typeface="Times New Roman" panose="02020603050405020304" pitchFamily="18" charset="0"/>
                  </a:rPr>
                  <a:t>Systems Administrator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35" name="Group 38">
                <a:extLst>
                  <a:ext uri="{FF2B5EF4-FFF2-40B4-BE49-F238E27FC236}">
                    <a16:creationId xmlns:a16="http://schemas.microsoft.com/office/drawing/2014/main" id="{C2FBE0AB-F65D-E3EB-690F-EEA62AEE1232}"/>
                  </a:ext>
                </a:extLst>
              </p:cNvPr>
              <p:cNvGrpSpPr>
                <a:grpSpLocks/>
              </p:cNvGrpSpPr>
              <p:nvPr/>
            </p:nvGrpSpPr>
            <p:grpSpPr bwMode="auto">
              <a:xfrm>
                <a:off x="104966021" y="109740700"/>
                <a:ext cx="8616429" cy="3234194"/>
                <a:chOff x="104966021" y="109740700"/>
                <a:chExt cx="8616429" cy="3234194"/>
              </a:xfrm>
            </p:grpSpPr>
            <p:sp>
              <p:nvSpPr>
                <p:cNvPr id="36" name="Line 39">
                  <a:extLst>
                    <a:ext uri="{FF2B5EF4-FFF2-40B4-BE49-F238E27FC236}">
                      <a16:creationId xmlns:a16="http://schemas.microsoft.com/office/drawing/2014/main" id="{1B7EE8CD-6D4F-855D-AB6A-22CE32C0E9C8}"/>
                    </a:ext>
                  </a:extLst>
                </p:cNvPr>
                <p:cNvSpPr>
                  <a:spLocks noChangeShapeType="1"/>
                </p:cNvSpPr>
                <p:nvPr/>
              </p:nvSpPr>
              <p:spPr bwMode="auto">
                <a:xfrm>
                  <a:off x="109785150" y="110673933"/>
                  <a:ext cx="0" cy="17801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37" name="Text Box 40">
                  <a:extLst>
                    <a:ext uri="{FF2B5EF4-FFF2-40B4-BE49-F238E27FC236}">
                      <a16:creationId xmlns:a16="http://schemas.microsoft.com/office/drawing/2014/main" id="{E39BD722-C896-04E8-1B7E-5BC42BEFB188}"/>
                    </a:ext>
                  </a:extLst>
                </p:cNvPr>
                <p:cNvSpPr txBox="1">
                  <a:spLocks noChangeArrowheads="1"/>
                </p:cNvSpPr>
                <p:nvPr/>
              </p:nvSpPr>
              <p:spPr bwMode="auto">
                <a:xfrm>
                  <a:off x="107816650" y="109740700"/>
                  <a:ext cx="1206500" cy="933233"/>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imes New Roman" panose="02020603050405020304" pitchFamily="18" charset="0"/>
                    </a:rPr>
                    <a:t>Technical Services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000000"/>
                      </a:solidFill>
                      <a:effectLst/>
                      <a:latin typeface="Times New Roman" panose="02020603050405020304" pitchFamily="18" charset="0"/>
                    </a:rPr>
                    <a:t>Cathy Helk</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Senior Library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Assistant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 name="Text Box 41">
                  <a:extLst>
                    <a:ext uri="{FF2B5EF4-FFF2-40B4-BE49-F238E27FC236}">
                      <a16:creationId xmlns:a16="http://schemas.microsoft.com/office/drawing/2014/main" id="{C0D09469-9479-BAA4-277B-C47BF76AD125}"/>
                    </a:ext>
                  </a:extLst>
                </p:cNvPr>
                <p:cNvSpPr txBox="1">
                  <a:spLocks noChangeArrowheads="1"/>
                </p:cNvSpPr>
                <p:nvPr/>
              </p:nvSpPr>
              <p:spPr bwMode="auto">
                <a:xfrm>
                  <a:off x="109108875" y="109740700"/>
                  <a:ext cx="1304925" cy="933450"/>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imes New Roman" panose="02020603050405020304" pitchFamily="18" charset="0"/>
                    </a:rPr>
                    <a:t>Children’s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000000"/>
                      </a:solidFill>
                      <a:effectLst/>
                      <a:latin typeface="Times New Roman" panose="02020603050405020304" pitchFamily="18" charset="0"/>
                    </a:rPr>
                    <a:t>Tessa Gallagher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Librarian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 name="Text Box 42">
                  <a:extLst>
                    <a:ext uri="{FF2B5EF4-FFF2-40B4-BE49-F238E27FC236}">
                      <a16:creationId xmlns:a16="http://schemas.microsoft.com/office/drawing/2014/main" id="{FE6BF57A-B98C-53DC-B763-47B2F3B09844}"/>
                    </a:ext>
                  </a:extLst>
                </p:cNvPr>
                <p:cNvSpPr txBox="1">
                  <a:spLocks noChangeArrowheads="1"/>
                </p:cNvSpPr>
                <p:nvPr/>
              </p:nvSpPr>
              <p:spPr bwMode="auto">
                <a:xfrm>
                  <a:off x="109121575" y="110851950"/>
                  <a:ext cx="1276350" cy="704850"/>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Leah Goldrick</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Part-Time Librarian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Vacant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Library Assistant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 name="Text Box 43">
                  <a:extLst>
                    <a:ext uri="{FF2B5EF4-FFF2-40B4-BE49-F238E27FC236}">
                      <a16:creationId xmlns:a16="http://schemas.microsoft.com/office/drawing/2014/main" id="{5E0C57FF-31A6-9018-E4B3-B7DA568A5135}"/>
                    </a:ext>
                  </a:extLst>
                </p:cNvPr>
                <p:cNvSpPr txBox="1">
                  <a:spLocks noChangeArrowheads="1"/>
                </p:cNvSpPr>
                <p:nvPr/>
              </p:nvSpPr>
              <p:spPr bwMode="auto">
                <a:xfrm>
                  <a:off x="112061625" y="109740700"/>
                  <a:ext cx="1476375" cy="933233"/>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imes New Roman" panose="02020603050405020304" pitchFamily="18" charset="0"/>
                    </a:rPr>
                    <a:t>Circulation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000000"/>
                      </a:solidFill>
                      <a:effectLst/>
                      <a:latin typeface="Times New Roman" panose="02020603050405020304" pitchFamily="18" charset="0"/>
                    </a:rPr>
                    <a:t>Sylvia Morris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Supervising Library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Assistant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Line 44">
                  <a:extLst>
                    <a:ext uri="{FF2B5EF4-FFF2-40B4-BE49-F238E27FC236}">
                      <a16:creationId xmlns:a16="http://schemas.microsoft.com/office/drawing/2014/main" id="{87776EC0-F8F6-009B-578D-3254F3993387}"/>
                    </a:ext>
                  </a:extLst>
                </p:cNvPr>
                <p:cNvSpPr>
                  <a:spLocks noChangeShapeType="1"/>
                </p:cNvSpPr>
                <p:nvPr/>
              </p:nvSpPr>
              <p:spPr bwMode="auto">
                <a:xfrm>
                  <a:off x="112852200" y="110674150"/>
                  <a:ext cx="0" cy="2286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42" name="Text Box 45">
                  <a:extLst>
                    <a:ext uri="{FF2B5EF4-FFF2-40B4-BE49-F238E27FC236}">
                      <a16:creationId xmlns:a16="http://schemas.microsoft.com/office/drawing/2014/main" id="{A84B4BE8-9309-2830-4856-8B64E67A49F3}"/>
                    </a:ext>
                  </a:extLst>
                </p:cNvPr>
                <p:cNvSpPr txBox="1">
                  <a:spLocks noChangeArrowheads="1"/>
                </p:cNvSpPr>
                <p:nvPr/>
              </p:nvSpPr>
              <p:spPr bwMode="auto">
                <a:xfrm>
                  <a:off x="112118775" y="110905663"/>
                  <a:ext cx="1463675" cy="2069231"/>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Scharle Brown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Library Assistant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Regina Wadley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Permanent Part-Time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Library Assistant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Nancy Morris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Part-Time Library Assistant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Marie Lucie Florexil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Part-Time Library Assistant</a:t>
                  </a: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900" dirty="0">
                    <a:solidFill>
                      <a:srgbClr val="000000"/>
                    </a:solidFill>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Barbara Stephens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Part-Time Library Assistant</a:t>
                  </a:r>
                  <a:endParaRPr kumimoji="0" lang="en-US" altLang="en-US" sz="9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Line 46">
                  <a:extLst>
                    <a:ext uri="{FF2B5EF4-FFF2-40B4-BE49-F238E27FC236}">
                      <a16:creationId xmlns:a16="http://schemas.microsoft.com/office/drawing/2014/main" id="{2D332D79-F5D2-62F0-3A3D-3D09A925778D}"/>
                    </a:ext>
                  </a:extLst>
                </p:cNvPr>
                <p:cNvSpPr>
                  <a:spLocks noChangeShapeType="1"/>
                </p:cNvSpPr>
                <p:nvPr/>
              </p:nvSpPr>
              <p:spPr bwMode="auto">
                <a:xfrm>
                  <a:off x="107067350" y="110673933"/>
                  <a:ext cx="0" cy="27326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sp>
              <p:nvSpPr>
                <p:cNvPr id="44" name="Text Box 47">
                  <a:extLst>
                    <a:ext uri="{FF2B5EF4-FFF2-40B4-BE49-F238E27FC236}">
                      <a16:creationId xmlns:a16="http://schemas.microsoft.com/office/drawing/2014/main" id="{ECDD1D51-9DAC-CAFF-1FB0-6CA14AE81054}"/>
                    </a:ext>
                  </a:extLst>
                </p:cNvPr>
                <p:cNvSpPr txBox="1">
                  <a:spLocks noChangeArrowheads="1"/>
                </p:cNvSpPr>
                <p:nvPr/>
              </p:nvSpPr>
              <p:spPr bwMode="auto">
                <a:xfrm>
                  <a:off x="106387900" y="110947200"/>
                  <a:ext cx="1323975" cy="1823059"/>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Marissa Stinson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A/YA Librarian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Jason Seaman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Adult Services Librarian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Marian Jackson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Library Associate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1" u="none" strike="noStrike" cap="none" normalizeH="0" baseline="0" dirty="0">
                      <a:ln>
                        <a:noFill/>
                      </a:ln>
                      <a:solidFill>
                        <a:srgbClr val="000000"/>
                      </a:solidFill>
                      <a:effectLst/>
                      <a:latin typeface="Times New Roman" panose="02020603050405020304" pitchFamily="18" charset="0"/>
                    </a:rPr>
                    <a:t>Linda Cope</a:t>
                  </a:r>
                  <a:endParaRPr kumimoji="0" lang="en-US" altLang="en-US" sz="8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Times New Roman" panose="02020603050405020304" pitchFamily="18" charset="0"/>
                    </a:rPr>
                    <a:t>Part-Time Librarian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dirty="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1" u="none" strike="noStrike" cap="none" normalizeH="0" baseline="0" dirty="0">
                      <a:ln>
                        <a:noFill/>
                      </a:ln>
                      <a:solidFill>
                        <a:srgbClr val="000000"/>
                      </a:solidFill>
                      <a:effectLst/>
                      <a:latin typeface="Times New Roman" panose="02020603050405020304" pitchFamily="18" charset="0"/>
                    </a:rPr>
                    <a:t>Jones Addo</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Times New Roman" panose="02020603050405020304" pitchFamily="18" charset="0"/>
                    </a:rPr>
                    <a:t>Part-Time Librarian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1072" name="AutoShape 48">
                  <a:extLst>
                    <a:ext uri="{FF2B5EF4-FFF2-40B4-BE49-F238E27FC236}">
                      <a16:creationId xmlns:a16="http://schemas.microsoft.com/office/drawing/2014/main" id="{D220D8F7-1D70-2344-3F32-7D0AE5304F4B}"/>
                    </a:ext>
                  </a:extLst>
                </p:cNvPr>
                <p:cNvCxnSpPr>
                  <a:cxnSpLocks noChangeShapeType="1"/>
                </p:cNvCxnSpPr>
                <p:nvPr/>
              </p:nvCxnSpPr>
              <p:spPr bwMode="auto">
                <a:xfrm flipH="1">
                  <a:off x="106175044" y="111804449"/>
                  <a:ext cx="456069" cy="1"/>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sp>
              <p:nvSpPr>
                <p:cNvPr id="45" name="Text Box 49">
                  <a:extLst>
                    <a:ext uri="{FF2B5EF4-FFF2-40B4-BE49-F238E27FC236}">
                      <a16:creationId xmlns:a16="http://schemas.microsoft.com/office/drawing/2014/main" id="{E056C265-2BE3-26C0-F53D-ABAF1E67EBCD}"/>
                    </a:ext>
                  </a:extLst>
                </p:cNvPr>
                <p:cNvSpPr txBox="1">
                  <a:spLocks noChangeArrowheads="1"/>
                </p:cNvSpPr>
                <p:nvPr/>
              </p:nvSpPr>
              <p:spPr bwMode="auto">
                <a:xfrm>
                  <a:off x="104966021" y="111597163"/>
                  <a:ext cx="1209023" cy="391437"/>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1" u="none" strike="noStrike" cap="none" normalizeH="0" baseline="0" dirty="0">
                      <a:ln>
                        <a:noFill/>
                      </a:ln>
                      <a:solidFill>
                        <a:srgbClr val="000000"/>
                      </a:solidFill>
                      <a:effectLst/>
                      <a:latin typeface="Times New Roman" panose="02020603050405020304" pitchFamily="18" charset="0"/>
                    </a:rPr>
                    <a:t>Carmelo Pereira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Adult Page (p/t)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6" name="Text Box 50">
                  <a:extLst>
                    <a:ext uri="{FF2B5EF4-FFF2-40B4-BE49-F238E27FC236}">
                      <a16:creationId xmlns:a16="http://schemas.microsoft.com/office/drawing/2014/main" id="{15ACFB1E-56C4-6F79-B81D-DA90F7431CB8}"/>
                    </a:ext>
                  </a:extLst>
                </p:cNvPr>
                <p:cNvSpPr txBox="1">
                  <a:spLocks noChangeArrowheads="1"/>
                </p:cNvSpPr>
                <p:nvPr/>
              </p:nvSpPr>
              <p:spPr bwMode="auto">
                <a:xfrm>
                  <a:off x="110523968" y="109740700"/>
                  <a:ext cx="1417007" cy="933450"/>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imes New Roman" panose="02020603050405020304" pitchFamily="18" charset="0"/>
                    </a:rPr>
                    <a:t>Outreach/Social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imes New Roman" panose="02020603050405020304" pitchFamily="18" charset="0"/>
                    </a:rPr>
                    <a:t>Services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000000"/>
                      </a:solidFill>
                      <a:effectLst/>
                      <a:latin typeface="Times New Roman" panose="02020603050405020304" pitchFamily="18" charset="0"/>
                    </a:rPr>
                    <a:t>Linda Cray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Principal Library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Assistant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7" name="Text Box 51">
                  <a:extLst>
                    <a:ext uri="{FF2B5EF4-FFF2-40B4-BE49-F238E27FC236}">
                      <a16:creationId xmlns:a16="http://schemas.microsoft.com/office/drawing/2014/main" id="{E1BBE5C1-90AA-C827-CEFD-2330C1324287}"/>
                    </a:ext>
                  </a:extLst>
                </p:cNvPr>
                <p:cNvSpPr txBox="1">
                  <a:spLocks noChangeArrowheads="1"/>
                </p:cNvSpPr>
                <p:nvPr/>
              </p:nvSpPr>
              <p:spPr bwMode="auto">
                <a:xfrm>
                  <a:off x="106413300" y="109740700"/>
                  <a:ext cx="1304925" cy="933233"/>
                </a:xfrm>
                <a:prstGeom prst="rect">
                  <a:avLst/>
                </a:prstGeom>
                <a:noFill/>
                <a:ln w="12700"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0000"/>
                      </a:solidFill>
                      <a:effectLst/>
                      <a:latin typeface="Times New Roman" panose="02020603050405020304" pitchFamily="18" charset="0"/>
                    </a:rPr>
                    <a:t>Reference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000" b="0" i="1" u="none" strike="noStrike" cap="none" normalizeH="0" baseline="0">
                    <a:ln>
                      <a:noFill/>
                    </a:ln>
                    <a:solidFill>
                      <a:srgbClr val="000000"/>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1" u="none" strike="noStrike" cap="none" normalizeH="0" baseline="0">
                      <a:ln>
                        <a:noFill/>
                      </a:ln>
                      <a:solidFill>
                        <a:srgbClr val="000000"/>
                      </a:solidFill>
                      <a:effectLst/>
                      <a:latin typeface="Times New Roman" panose="02020603050405020304" pitchFamily="18" charset="0"/>
                    </a:rPr>
                    <a:t>Paulette Doe-Williams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Times New Roman" panose="02020603050405020304" pitchFamily="18" charset="0"/>
                    </a:rPr>
                    <a:t>Principal Librarian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1076" name="AutoShape 52">
                  <a:extLst>
                    <a:ext uri="{FF2B5EF4-FFF2-40B4-BE49-F238E27FC236}">
                      <a16:creationId xmlns:a16="http://schemas.microsoft.com/office/drawing/2014/main" id="{68D96BDB-FBEC-8E83-FC27-B867E2A34E1C}"/>
                    </a:ext>
                  </a:extLst>
                </p:cNvPr>
                <p:cNvCxnSpPr>
                  <a:cxnSpLocks noChangeShapeType="1"/>
                </p:cNvCxnSpPr>
                <p:nvPr/>
              </p:nvCxnSpPr>
              <p:spPr bwMode="auto">
                <a:xfrm>
                  <a:off x="107696000" y="109747050"/>
                  <a:ext cx="146050" cy="0"/>
                </a:xfrm>
                <a:prstGeom prst="straightConnector1">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077" name="AutoShape 53">
                  <a:extLst>
                    <a:ext uri="{FF2B5EF4-FFF2-40B4-BE49-F238E27FC236}">
                      <a16:creationId xmlns:a16="http://schemas.microsoft.com/office/drawing/2014/main" id="{CBBF6982-0B22-9054-7B76-559D86825823}"/>
                    </a:ext>
                  </a:extLst>
                </p:cNvPr>
                <p:cNvCxnSpPr>
                  <a:cxnSpLocks noChangeShapeType="1"/>
                </p:cNvCxnSpPr>
                <p:nvPr/>
              </p:nvCxnSpPr>
              <p:spPr bwMode="auto">
                <a:xfrm>
                  <a:off x="109005370" y="109747050"/>
                  <a:ext cx="146050" cy="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078" name="AutoShape 54">
                  <a:extLst>
                    <a:ext uri="{FF2B5EF4-FFF2-40B4-BE49-F238E27FC236}">
                      <a16:creationId xmlns:a16="http://schemas.microsoft.com/office/drawing/2014/main" id="{83B1FFA9-7458-D385-5567-7264887EECD9}"/>
                    </a:ext>
                  </a:extLst>
                </p:cNvPr>
                <p:cNvCxnSpPr>
                  <a:cxnSpLocks noChangeShapeType="1"/>
                </p:cNvCxnSpPr>
                <p:nvPr/>
              </p:nvCxnSpPr>
              <p:spPr bwMode="auto">
                <a:xfrm>
                  <a:off x="110397925" y="109747050"/>
                  <a:ext cx="146050" cy="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cxnSp>
              <p:nvCxnSpPr>
                <p:cNvPr id="1079" name="AutoShape 55">
                  <a:extLst>
                    <a:ext uri="{FF2B5EF4-FFF2-40B4-BE49-F238E27FC236}">
                      <a16:creationId xmlns:a16="http://schemas.microsoft.com/office/drawing/2014/main" id="{D9853DF7-141F-E0CC-5B36-AF7CD81EAA79}"/>
                    </a:ext>
                  </a:extLst>
                </p:cNvPr>
                <p:cNvCxnSpPr>
                  <a:cxnSpLocks noChangeShapeType="1"/>
                </p:cNvCxnSpPr>
                <p:nvPr/>
              </p:nvCxnSpPr>
              <p:spPr bwMode="auto">
                <a:xfrm>
                  <a:off x="111915575" y="109748955"/>
                  <a:ext cx="146050" cy="0"/>
                </a:xfrm>
                <a:prstGeom prst="straightConnector1">
                  <a:avLst/>
                </a:prstGeom>
                <a:noFill/>
                <a:ln w="9525"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cxnSp>
          </p:grpSp>
        </p:grpSp>
      </p:grpSp>
    </p:spTree>
    <p:extLst>
      <p:ext uri="{BB962C8B-B14F-4D97-AF65-F5344CB8AC3E}">
        <p14:creationId xmlns:p14="http://schemas.microsoft.com/office/powerpoint/2010/main" val="588634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Content Placeholder 3">
            <a:extLst>
              <a:ext uri="{FF2B5EF4-FFF2-40B4-BE49-F238E27FC236}">
                <a16:creationId xmlns:a16="http://schemas.microsoft.com/office/drawing/2014/main" id="{2C5E87F0-C5FE-469F-98DC-1BEA602251F9}"/>
              </a:ext>
            </a:extLst>
          </p:cNvPr>
          <p:cNvSpPr txBox="1">
            <a:spLocks/>
          </p:cNvSpPr>
          <p:nvPr/>
        </p:nvSpPr>
        <p:spPr>
          <a:xfrm>
            <a:off x="4511473" y="272995"/>
            <a:ext cx="7110102" cy="5993582"/>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spcBef>
                <a:spcPts val="0"/>
              </a:spcBef>
              <a:spcAft>
                <a:spcPts val="0"/>
              </a:spcAft>
            </a:pPr>
            <a:endParaRPr lang="en-US" sz="4800" dirty="0">
              <a:solidFill>
                <a:schemeClr val="tx1"/>
              </a:solidFill>
              <a:latin typeface="Times New Roman" panose="02020603050405020304" pitchFamily="18" charset="0"/>
              <a:cs typeface="Times New Roman" panose="02020603050405020304" pitchFamily="18" charset="0"/>
            </a:endParaRPr>
          </a:p>
        </p:txBody>
      </p:sp>
      <p:graphicFrame>
        <p:nvGraphicFramePr>
          <p:cNvPr id="2" name="Table 2">
            <a:extLst>
              <a:ext uri="{FF2B5EF4-FFF2-40B4-BE49-F238E27FC236}">
                <a16:creationId xmlns:a16="http://schemas.microsoft.com/office/drawing/2014/main" id="{74AE2924-1965-4950-14D3-C8A96254CB28}"/>
              </a:ext>
            </a:extLst>
          </p:cNvPr>
          <p:cNvGraphicFramePr>
            <a:graphicFrameLocks noGrp="1"/>
          </p:cNvGraphicFramePr>
          <p:nvPr>
            <p:extLst>
              <p:ext uri="{D42A27DB-BD31-4B8C-83A1-F6EECF244321}">
                <p14:modId xmlns:p14="http://schemas.microsoft.com/office/powerpoint/2010/main" val="2541606129"/>
              </p:ext>
            </p:extLst>
          </p:nvPr>
        </p:nvGraphicFramePr>
        <p:xfrm>
          <a:off x="4749282" y="1021886"/>
          <a:ext cx="6653365" cy="4495800"/>
        </p:xfrm>
        <a:graphic>
          <a:graphicData uri="http://schemas.openxmlformats.org/drawingml/2006/table">
            <a:tbl>
              <a:tblPr bandRow="1">
                <a:tableStyleId>{5C22544A-7EE6-4342-B048-85BDC9FD1C3A}</a:tableStyleId>
              </a:tblPr>
              <a:tblGrid>
                <a:gridCol w="2866194">
                  <a:extLst>
                    <a:ext uri="{9D8B030D-6E8A-4147-A177-3AD203B41FA5}">
                      <a16:colId xmlns:a16="http://schemas.microsoft.com/office/drawing/2014/main" val="2949863565"/>
                    </a:ext>
                  </a:extLst>
                </a:gridCol>
                <a:gridCol w="1410396">
                  <a:extLst>
                    <a:ext uri="{9D8B030D-6E8A-4147-A177-3AD203B41FA5}">
                      <a16:colId xmlns:a16="http://schemas.microsoft.com/office/drawing/2014/main" val="2739119809"/>
                    </a:ext>
                  </a:extLst>
                </a:gridCol>
                <a:gridCol w="1218859">
                  <a:extLst>
                    <a:ext uri="{9D8B030D-6E8A-4147-A177-3AD203B41FA5}">
                      <a16:colId xmlns:a16="http://schemas.microsoft.com/office/drawing/2014/main" val="875812319"/>
                    </a:ext>
                  </a:extLst>
                </a:gridCol>
                <a:gridCol w="1157916">
                  <a:extLst>
                    <a:ext uri="{9D8B030D-6E8A-4147-A177-3AD203B41FA5}">
                      <a16:colId xmlns:a16="http://schemas.microsoft.com/office/drawing/2014/main" val="4031904516"/>
                    </a:ext>
                  </a:extLst>
                </a:gridCol>
              </a:tblGrid>
              <a:tr h="0">
                <a:tc>
                  <a:txBody>
                    <a:bodyPr/>
                    <a:lstStyle/>
                    <a:p>
                      <a:endParaRPr lang="en-US" sz="1600" b="0" dirty="0">
                        <a:latin typeface="Arial" panose="020B0604020202020204" pitchFamily="34" charset="0"/>
                        <a:cs typeface="Arial" panose="020B0604020202020204" pitchFamily="34" charset="0"/>
                      </a:endParaRPr>
                    </a:p>
                  </a:txBody>
                  <a:tcPr/>
                </a:tc>
                <a:tc>
                  <a:txBody>
                    <a:bodyPr/>
                    <a:lstStyle/>
                    <a:p>
                      <a:pPr algn="r"/>
                      <a:endParaRPr lang="en-US" sz="1600" u="sng" dirty="0">
                        <a:latin typeface="Arial" panose="020B0604020202020204" pitchFamily="34" charset="0"/>
                        <a:cs typeface="Arial" panose="020B0604020202020204" pitchFamily="34" charset="0"/>
                      </a:endParaRPr>
                    </a:p>
                    <a:p>
                      <a:pPr algn="r"/>
                      <a:r>
                        <a:rPr lang="en-US" sz="1600" u="sng" dirty="0">
                          <a:latin typeface="Arial" panose="020B0604020202020204" pitchFamily="34" charset="0"/>
                          <a:cs typeface="Arial" panose="020B0604020202020204" pitchFamily="34" charset="0"/>
                        </a:rPr>
                        <a:t>2024 Budget</a:t>
                      </a:r>
                    </a:p>
                  </a:txBody>
                  <a:tcPr/>
                </a:tc>
                <a:tc>
                  <a:txBody>
                    <a:bodyPr/>
                    <a:lstStyle/>
                    <a:p>
                      <a:pPr algn="r"/>
                      <a:endParaRPr lang="en-US" sz="1600" u="sng" dirty="0">
                        <a:latin typeface="Arial" panose="020B0604020202020204" pitchFamily="34" charset="0"/>
                        <a:cs typeface="Arial" panose="020B0604020202020204" pitchFamily="34" charset="0"/>
                      </a:endParaRPr>
                    </a:p>
                    <a:p>
                      <a:pPr algn="r"/>
                      <a:r>
                        <a:rPr lang="en-US" sz="1600" u="sng" dirty="0">
                          <a:latin typeface="Arial" panose="020B0604020202020204" pitchFamily="34" charset="0"/>
                          <a:cs typeface="Arial" panose="020B0604020202020204" pitchFamily="34" charset="0"/>
                        </a:rPr>
                        <a:t>2024 Actual</a:t>
                      </a:r>
                    </a:p>
                  </a:txBody>
                  <a:tcPr/>
                </a:tc>
                <a:tc>
                  <a:txBody>
                    <a:bodyPr/>
                    <a:lstStyle/>
                    <a:p>
                      <a:pPr algn="r"/>
                      <a:r>
                        <a:rPr lang="en-US" sz="1600" u="sng" dirty="0">
                          <a:latin typeface="Arial" panose="020B0604020202020204" pitchFamily="34" charset="0"/>
                          <a:cs typeface="Arial" panose="020B0604020202020204" pitchFamily="34" charset="0"/>
                        </a:rPr>
                        <a:t>2025 Budget Request</a:t>
                      </a:r>
                    </a:p>
                  </a:txBody>
                  <a:tcPr/>
                </a:tc>
                <a:extLst>
                  <a:ext uri="{0D108BD9-81ED-4DB2-BD59-A6C34878D82A}">
                    <a16:rowId xmlns:a16="http://schemas.microsoft.com/office/drawing/2014/main" val="1195380619"/>
                  </a:ext>
                </a:extLst>
              </a:tr>
              <a:tr h="0">
                <a:tc>
                  <a:txBody>
                    <a:bodyPr/>
                    <a:lstStyle/>
                    <a:p>
                      <a:r>
                        <a:rPr lang="en-US" sz="1600" b="0" dirty="0">
                          <a:latin typeface="Arial" panose="020B0604020202020204" pitchFamily="34" charset="0"/>
                          <a:cs typeface="Arial" panose="020B0604020202020204" pitchFamily="34" charset="0"/>
                        </a:rPr>
                        <a:t>Salaries &amp; Wages</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$735,000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$579,053*</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$822,000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595012191"/>
                  </a:ext>
                </a:extLst>
              </a:tr>
              <a:tr h="370840">
                <a:tc>
                  <a:txBody>
                    <a:bodyPr/>
                    <a:lstStyle/>
                    <a:p>
                      <a:r>
                        <a:rPr lang="en-US" sz="1600" dirty="0">
                          <a:latin typeface="Arial" panose="020B0604020202020204" pitchFamily="34" charset="0"/>
                          <a:cs typeface="Arial" panose="020B0604020202020204" pitchFamily="34" charset="0"/>
                        </a:rPr>
                        <a:t>Benefits &amp; Escrow</a:t>
                      </a:r>
                    </a:p>
                  </a:txBody>
                  <a:tcP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265,000</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219,058*</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302,000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136256491"/>
                  </a:ext>
                </a:extLst>
              </a:tr>
              <a:tr h="370840">
                <a:tc>
                  <a:txBody>
                    <a:bodyPr/>
                    <a:lstStyle/>
                    <a:p>
                      <a:r>
                        <a:rPr lang="en-US" sz="1600" dirty="0">
                          <a:latin typeface="Arial" panose="020B0604020202020204" pitchFamily="34" charset="0"/>
                          <a:cs typeface="Arial" panose="020B0604020202020204" pitchFamily="34" charset="0"/>
                        </a:rPr>
                        <a:t>Books</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29,165</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13,594</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25,000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709691258"/>
                  </a:ext>
                </a:extLst>
              </a:tr>
              <a:tr h="370840">
                <a:tc>
                  <a:txBody>
                    <a:bodyPr/>
                    <a:lstStyle/>
                    <a:p>
                      <a:r>
                        <a:rPr lang="en-US" sz="1600" dirty="0">
                          <a:latin typeface="Arial" panose="020B0604020202020204" pitchFamily="34" charset="0"/>
                          <a:cs typeface="Arial" panose="020B0604020202020204" pitchFamily="34" charset="0"/>
                        </a:rPr>
                        <a:t>Downloadable Content</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9,700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6,957</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9,700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096789217"/>
                  </a:ext>
                </a:extLst>
              </a:tr>
              <a:tr h="370840">
                <a:tc>
                  <a:txBody>
                    <a:bodyPr/>
                    <a:lstStyle/>
                    <a:p>
                      <a:r>
                        <a:rPr lang="en-US" sz="1600" dirty="0">
                          <a:latin typeface="Arial" panose="020B0604020202020204" pitchFamily="34" charset="0"/>
                          <a:cs typeface="Arial" panose="020B0604020202020204" pitchFamily="34" charset="0"/>
                        </a:rPr>
                        <a:t>Periodicals &amp; Subscriptions</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7,800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6,648</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7,800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3346634611"/>
                  </a:ext>
                </a:extLst>
              </a:tr>
              <a:tr h="370840">
                <a:tc>
                  <a:txBody>
                    <a:bodyPr/>
                    <a:lstStyle/>
                    <a:p>
                      <a:r>
                        <a:rPr lang="en-US" sz="1600" dirty="0">
                          <a:latin typeface="Arial" panose="020B0604020202020204" pitchFamily="34" charset="0"/>
                          <a:cs typeface="Arial" panose="020B0604020202020204" pitchFamily="34" charset="0"/>
                        </a:rPr>
                        <a:t>Audio Visual</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5,500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276</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3,000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465821545"/>
                  </a:ext>
                </a:extLst>
              </a:tr>
              <a:tr h="370840">
                <a:tc>
                  <a:txBody>
                    <a:bodyPr/>
                    <a:lstStyle/>
                    <a:p>
                      <a:r>
                        <a:rPr lang="en-US" sz="1600" dirty="0">
                          <a:latin typeface="Arial" panose="020B0604020202020204" pitchFamily="34" charset="0"/>
                          <a:cs typeface="Arial" panose="020B0604020202020204" pitchFamily="34" charset="0"/>
                        </a:rPr>
                        <a:t>Software &amp; Licenses</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14,500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14,029</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17,250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582603402"/>
                  </a:ext>
                </a:extLst>
              </a:tr>
              <a:tr h="370840">
                <a:tc>
                  <a:txBody>
                    <a:bodyPr/>
                    <a:lstStyle/>
                    <a:p>
                      <a:r>
                        <a:rPr lang="en-US" sz="1600" dirty="0">
                          <a:latin typeface="Arial" panose="020B0604020202020204" pitchFamily="34" charset="0"/>
                          <a:cs typeface="Arial" panose="020B0604020202020204" pitchFamily="34" charset="0"/>
                        </a:rPr>
                        <a:t>Office Supplies</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4,300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3,883</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5,500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3651327946"/>
                  </a:ext>
                </a:extLst>
              </a:tr>
              <a:tr h="370840">
                <a:tc>
                  <a:txBody>
                    <a:bodyPr/>
                    <a:lstStyle/>
                    <a:p>
                      <a:r>
                        <a:rPr lang="en-US" sz="1600" dirty="0">
                          <a:latin typeface="Arial" panose="020B0604020202020204" pitchFamily="34" charset="0"/>
                          <a:cs typeface="Arial" panose="020B0604020202020204" pitchFamily="34" charset="0"/>
                        </a:rPr>
                        <a:t>Equipment Lease/Purchase</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91,000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17,041</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15,000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905411280"/>
                  </a:ext>
                </a:extLst>
              </a:tr>
              <a:tr h="370840">
                <a:tc>
                  <a:txBody>
                    <a:bodyPr/>
                    <a:lstStyle/>
                    <a:p>
                      <a:r>
                        <a:rPr lang="en-US" sz="1600" dirty="0">
                          <a:latin typeface="Arial" panose="020B0604020202020204" pitchFamily="34" charset="0"/>
                          <a:cs typeface="Arial" panose="020B0604020202020204" pitchFamily="34" charset="0"/>
                        </a:rPr>
                        <a:t>Postage</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3,000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700</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3,000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221332842"/>
                  </a:ext>
                </a:extLst>
              </a:tr>
            </a:tbl>
          </a:graphicData>
        </a:graphic>
      </p:graphicFrame>
    </p:spTree>
    <p:extLst>
      <p:ext uri="{BB962C8B-B14F-4D97-AF65-F5344CB8AC3E}">
        <p14:creationId xmlns:p14="http://schemas.microsoft.com/office/powerpoint/2010/main" val="1987827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63AD2F48-6EDA-5B95-444F-529083839C09}"/>
              </a:ext>
            </a:extLst>
          </p:cNvPr>
          <p:cNvGraphicFramePr>
            <a:graphicFrameLocks noGrp="1"/>
          </p:cNvGraphicFramePr>
          <p:nvPr>
            <p:extLst>
              <p:ext uri="{D42A27DB-BD31-4B8C-83A1-F6EECF244321}">
                <p14:modId xmlns:p14="http://schemas.microsoft.com/office/powerpoint/2010/main" val="529353106"/>
              </p:ext>
            </p:extLst>
          </p:nvPr>
        </p:nvGraphicFramePr>
        <p:xfrm>
          <a:off x="4320330" y="764435"/>
          <a:ext cx="7164198" cy="4841240"/>
        </p:xfrm>
        <a:graphic>
          <a:graphicData uri="http://schemas.openxmlformats.org/drawingml/2006/table">
            <a:tbl>
              <a:tblPr bandRow="1">
                <a:tableStyleId>{5C22544A-7EE6-4342-B048-85BDC9FD1C3A}</a:tableStyleId>
              </a:tblPr>
              <a:tblGrid>
                <a:gridCol w="3322041">
                  <a:extLst>
                    <a:ext uri="{9D8B030D-6E8A-4147-A177-3AD203B41FA5}">
                      <a16:colId xmlns:a16="http://schemas.microsoft.com/office/drawing/2014/main" val="2209916018"/>
                    </a:ext>
                  </a:extLst>
                </a:gridCol>
                <a:gridCol w="1324305">
                  <a:extLst>
                    <a:ext uri="{9D8B030D-6E8A-4147-A177-3AD203B41FA5}">
                      <a16:colId xmlns:a16="http://schemas.microsoft.com/office/drawing/2014/main" val="21921919"/>
                    </a:ext>
                  </a:extLst>
                </a:gridCol>
                <a:gridCol w="1271905">
                  <a:extLst>
                    <a:ext uri="{9D8B030D-6E8A-4147-A177-3AD203B41FA5}">
                      <a16:colId xmlns:a16="http://schemas.microsoft.com/office/drawing/2014/main" val="468881638"/>
                    </a:ext>
                  </a:extLst>
                </a:gridCol>
                <a:gridCol w="1245947">
                  <a:extLst>
                    <a:ext uri="{9D8B030D-6E8A-4147-A177-3AD203B41FA5}">
                      <a16:colId xmlns:a16="http://schemas.microsoft.com/office/drawing/2014/main" val="1141963695"/>
                    </a:ext>
                  </a:extLst>
                </a:gridCol>
              </a:tblGrid>
              <a:tr h="285163">
                <a:tc>
                  <a:txBody>
                    <a:bodyPr/>
                    <a:lstStyle/>
                    <a:p>
                      <a:endParaRPr lang="en-US" sz="1600" b="0" dirty="0">
                        <a:latin typeface="Arial" panose="020B0604020202020204" pitchFamily="34" charset="0"/>
                        <a:cs typeface="Arial" panose="020B0604020202020204" pitchFamily="34" charset="0"/>
                      </a:endParaRPr>
                    </a:p>
                  </a:txBody>
                  <a:tcPr/>
                </a:tc>
                <a:tc>
                  <a:txBody>
                    <a:bodyPr/>
                    <a:lstStyle/>
                    <a:p>
                      <a:pPr algn="r"/>
                      <a:endParaRPr lang="en-US" sz="1600" u="sng" dirty="0">
                        <a:latin typeface="Arial" panose="020B0604020202020204" pitchFamily="34" charset="0"/>
                        <a:cs typeface="Arial" panose="020B0604020202020204" pitchFamily="34" charset="0"/>
                      </a:endParaRPr>
                    </a:p>
                    <a:p>
                      <a:pPr algn="r"/>
                      <a:endParaRPr lang="en-US" sz="1600" u="none" dirty="0">
                        <a:latin typeface="Arial" panose="020B0604020202020204" pitchFamily="34" charset="0"/>
                        <a:cs typeface="Arial" panose="020B0604020202020204" pitchFamily="34" charset="0"/>
                      </a:endParaRPr>
                    </a:p>
                    <a:p>
                      <a:pPr algn="r"/>
                      <a:r>
                        <a:rPr lang="en-US" sz="1600" u="none" dirty="0">
                          <a:latin typeface="Arial" panose="020B0604020202020204" pitchFamily="34" charset="0"/>
                          <a:cs typeface="Arial" panose="020B0604020202020204" pitchFamily="34" charset="0"/>
                        </a:rPr>
                        <a:t>2024 </a:t>
                      </a:r>
                      <a:r>
                        <a:rPr lang="en-US" sz="1600" u="sng" dirty="0">
                          <a:latin typeface="Arial" panose="020B0604020202020204" pitchFamily="34" charset="0"/>
                          <a:cs typeface="Arial" panose="020B0604020202020204" pitchFamily="34" charset="0"/>
                        </a:rPr>
                        <a:t>Budget</a:t>
                      </a:r>
                    </a:p>
                  </a:txBody>
                  <a:tcPr/>
                </a:tc>
                <a:tc>
                  <a:txBody>
                    <a:bodyPr/>
                    <a:lstStyle/>
                    <a:p>
                      <a:pPr algn="r"/>
                      <a:endParaRPr lang="en-US" sz="1600" u="sng" dirty="0">
                        <a:latin typeface="Arial" panose="020B0604020202020204" pitchFamily="34" charset="0"/>
                        <a:cs typeface="Arial" panose="020B0604020202020204" pitchFamily="34" charset="0"/>
                      </a:endParaRPr>
                    </a:p>
                    <a:p>
                      <a:pPr algn="r"/>
                      <a:endParaRPr lang="en-US" sz="1600" u="none" dirty="0">
                        <a:latin typeface="Arial" panose="020B0604020202020204" pitchFamily="34" charset="0"/>
                        <a:cs typeface="Arial" panose="020B0604020202020204" pitchFamily="34" charset="0"/>
                      </a:endParaRPr>
                    </a:p>
                    <a:p>
                      <a:pPr algn="r"/>
                      <a:r>
                        <a:rPr lang="en-US" sz="1600" u="none" dirty="0">
                          <a:latin typeface="Arial" panose="020B0604020202020204" pitchFamily="34" charset="0"/>
                          <a:cs typeface="Arial" panose="020B0604020202020204" pitchFamily="34" charset="0"/>
                        </a:rPr>
                        <a:t>2024</a:t>
                      </a:r>
                      <a:r>
                        <a:rPr lang="en-US" sz="1600" u="sng" dirty="0">
                          <a:latin typeface="Arial" panose="020B0604020202020204" pitchFamily="34" charset="0"/>
                          <a:cs typeface="Arial" panose="020B0604020202020204" pitchFamily="34" charset="0"/>
                        </a:rPr>
                        <a:t> </a:t>
                      </a:r>
                    </a:p>
                    <a:p>
                      <a:pPr algn="r"/>
                      <a:r>
                        <a:rPr lang="en-US" sz="1600" u="sng" dirty="0">
                          <a:latin typeface="Arial" panose="020B0604020202020204" pitchFamily="34" charset="0"/>
                          <a:cs typeface="Arial" panose="020B0604020202020204" pitchFamily="34" charset="0"/>
                        </a:rPr>
                        <a:t>Actual</a:t>
                      </a:r>
                    </a:p>
                  </a:txBody>
                  <a:tcPr/>
                </a:tc>
                <a:tc>
                  <a:txBody>
                    <a:bodyPr/>
                    <a:lstStyle/>
                    <a:p>
                      <a:pPr algn="r"/>
                      <a:endParaRPr lang="en-US" sz="1600" u="sng" dirty="0">
                        <a:latin typeface="Arial" panose="020B0604020202020204" pitchFamily="34" charset="0"/>
                        <a:cs typeface="Arial" panose="020B0604020202020204" pitchFamily="34" charset="0"/>
                      </a:endParaRPr>
                    </a:p>
                    <a:p>
                      <a:pPr algn="r"/>
                      <a:r>
                        <a:rPr lang="en-US" sz="1600" u="sng" dirty="0">
                          <a:latin typeface="Arial" panose="020B0604020202020204" pitchFamily="34" charset="0"/>
                          <a:cs typeface="Arial" panose="020B0604020202020204" pitchFamily="34" charset="0"/>
                        </a:rPr>
                        <a:t>2025 Budget Request</a:t>
                      </a:r>
                    </a:p>
                  </a:txBody>
                  <a:tcPr/>
                </a:tc>
                <a:extLst>
                  <a:ext uri="{0D108BD9-81ED-4DB2-BD59-A6C34878D82A}">
                    <a16:rowId xmlns:a16="http://schemas.microsoft.com/office/drawing/2014/main" val="1941025828"/>
                  </a:ext>
                </a:extLst>
              </a:tr>
              <a:tr h="285163">
                <a:tc>
                  <a:txBody>
                    <a:bodyPr/>
                    <a:lstStyle/>
                    <a:p>
                      <a:r>
                        <a:rPr lang="en-US" sz="1600" dirty="0">
                          <a:latin typeface="Arial" panose="020B0604020202020204" pitchFamily="34" charset="0"/>
                          <a:cs typeface="Arial" panose="020B0604020202020204" pitchFamily="34" charset="0"/>
                        </a:rPr>
                        <a:t>Telephone &amp; Telecom</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$17,400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$14,589</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$17,400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3322177525"/>
                  </a:ext>
                </a:extLst>
              </a:tr>
              <a:tr h="297352">
                <a:tc>
                  <a:txBody>
                    <a:bodyPr/>
                    <a:lstStyle/>
                    <a:p>
                      <a:r>
                        <a:rPr lang="en-US" sz="1600" dirty="0">
                          <a:latin typeface="Arial" panose="020B0604020202020204" pitchFamily="34" charset="0"/>
                          <a:cs typeface="Arial" panose="020B0604020202020204" pitchFamily="34" charset="0"/>
                        </a:rPr>
                        <a:t>Trustees Expenses</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354*</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a:solidFill>
                            <a:srgbClr val="000000"/>
                          </a:solidFill>
                          <a:effectLst/>
                          <a:latin typeface="Arial" panose="020B0604020202020204" pitchFamily="34" charset="0"/>
                          <a:ea typeface="Calibri" panose="020F0502020204030204" pitchFamily="34" charset="0"/>
                          <a:cs typeface="Arial" panose="020B0604020202020204" pitchFamily="34" charset="0"/>
                        </a:rPr>
                        <a:t>1,500</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553440598"/>
                  </a:ext>
                </a:extLst>
              </a:tr>
              <a:tr h="285163">
                <a:tc>
                  <a:txBody>
                    <a:bodyPr/>
                    <a:lstStyle/>
                    <a:p>
                      <a:r>
                        <a:rPr lang="en-US" sz="1600" dirty="0">
                          <a:latin typeface="Arial" panose="020B0604020202020204" pitchFamily="34" charset="0"/>
                          <a:cs typeface="Arial" panose="020B0604020202020204" pitchFamily="34" charset="0"/>
                        </a:rPr>
                        <a:t>Legal</a:t>
                      </a:r>
                    </a:p>
                  </a:txBody>
                  <a:tcPr/>
                </a:tc>
                <a:tc>
                  <a:txBody>
                    <a:bodyPr/>
                    <a:lstStyle/>
                    <a:p>
                      <a:pPr marL="0" marR="0" algn="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13,000</a:t>
                      </a:r>
                    </a:p>
                  </a:txBody>
                  <a:tcPr anchor="ctr"/>
                </a:tc>
                <a:tc>
                  <a:txBody>
                    <a:bodyPr/>
                    <a:lstStyle/>
                    <a:p>
                      <a:pPr marL="0" marR="0" algn="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9,120</a:t>
                      </a:r>
                    </a:p>
                  </a:txBody>
                  <a:tcPr anchor="ctr"/>
                </a:tc>
                <a:tc>
                  <a:txBody>
                    <a:bodyPr/>
                    <a:lstStyle/>
                    <a:p>
                      <a:pPr marL="0" marR="0" algn="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10,000</a:t>
                      </a:r>
                    </a:p>
                  </a:txBody>
                  <a:tcPr anchor="ctr"/>
                </a:tc>
                <a:extLst>
                  <a:ext uri="{0D108BD9-81ED-4DB2-BD59-A6C34878D82A}">
                    <a16:rowId xmlns:a16="http://schemas.microsoft.com/office/drawing/2014/main" val="4053717154"/>
                  </a:ext>
                </a:extLst>
              </a:tr>
              <a:tr h="285163">
                <a:tc>
                  <a:txBody>
                    <a:bodyPr/>
                    <a:lstStyle/>
                    <a:p>
                      <a:r>
                        <a:rPr lang="en-US" sz="1600" dirty="0">
                          <a:latin typeface="Arial" panose="020B0604020202020204" pitchFamily="34" charset="0"/>
                          <a:cs typeface="Arial" panose="020B0604020202020204" pitchFamily="34" charset="0"/>
                        </a:rPr>
                        <a:t>Administrative</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10,000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6,312</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10,000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3855073509"/>
                  </a:ext>
                </a:extLst>
              </a:tr>
              <a:tr h="370840">
                <a:tc>
                  <a:txBody>
                    <a:bodyPr/>
                    <a:lstStyle/>
                    <a:p>
                      <a:r>
                        <a:rPr lang="en-US" sz="1600" dirty="0">
                          <a:latin typeface="Arial" panose="020B0604020202020204" pitchFamily="34" charset="0"/>
                          <a:cs typeface="Arial" panose="020B0604020202020204" pitchFamily="34" charset="0"/>
                        </a:rPr>
                        <a:t>Audit &amp; Bookkeeping</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12,800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1,392</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13,250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136681318"/>
                  </a:ext>
                </a:extLst>
              </a:tr>
              <a:tr h="370840">
                <a:tc>
                  <a:txBody>
                    <a:bodyPr/>
                    <a:lstStyle/>
                    <a:p>
                      <a:r>
                        <a:rPr lang="en-US" sz="1600" dirty="0">
                          <a:latin typeface="Arial" panose="020B0604020202020204" pitchFamily="34" charset="0"/>
                          <a:cs typeface="Arial" panose="020B0604020202020204" pitchFamily="34" charset="0"/>
                        </a:rPr>
                        <a:t>Programs &amp; Publicity</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8,000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3,269</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10,000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3073656883"/>
                  </a:ext>
                </a:extLst>
              </a:tr>
              <a:tr h="370840">
                <a:tc>
                  <a:txBody>
                    <a:bodyPr/>
                    <a:lstStyle/>
                    <a:p>
                      <a:r>
                        <a:rPr lang="en-US" sz="1600" dirty="0">
                          <a:latin typeface="Arial" panose="020B0604020202020204" pitchFamily="34" charset="0"/>
                          <a:cs typeface="Arial" panose="020B0604020202020204" pitchFamily="34" charset="0"/>
                        </a:rPr>
                        <a:t>Utilities</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68,000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46,880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68,000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3371812049"/>
                  </a:ext>
                </a:extLst>
              </a:tr>
              <a:tr h="370840">
                <a:tc>
                  <a:txBody>
                    <a:bodyPr/>
                    <a:lstStyle/>
                    <a:p>
                      <a:r>
                        <a:rPr lang="en-US" sz="1600" dirty="0">
                          <a:latin typeface="Arial" panose="020B0604020202020204" pitchFamily="34" charset="0"/>
                          <a:cs typeface="Arial" panose="020B0604020202020204" pitchFamily="34" charset="0"/>
                        </a:rPr>
                        <a:t>HVAC Maintenance &amp; Service</a:t>
                      </a:r>
                    </a:p>
                  </a:txBody>
                  <a:tcP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12,227</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11,327*</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3295498496"/>
                  </a:ext>
                </a:extLst>
              </a:tr>
              <a:tr h="370840">
                <a:tc>
                  <a:txBody>
                    <a:bodyPr/>
                    <a:lstStyle/>
                    <a:p>
                      <a:r>
                        <a:rPr lang="en-US" sz="1600" dirty="0">
                          <a:latin typeface="Arial" panose="020B0604020202020204" pitchFamily="34" charset="0"/>
                          <a:cs typeface="Arial" panose="020B0604020202020204" pitchFamily="34" charset="0"/>
                        </a:rPr>
                        <a:t>Building Maintenance,</a:t>
                      </a:r>
                    </a:p>
                    <a:p>
                      <a:r>
                        <a:rPr lang="en-US" sz="1600" dirty="0">
                          <a:latin typeface="Arial" panose="020B0604020202020204" pitchFamily="34" charset="0"/>
                          <a:cs typeface="Arial" panose="020B0604020202020204" pitchFamily="34" charset="0"/>
                        </a:rPr>
                        <a:t>  Equipment &amp; Supplies</a:t>
                      </a:r>
                    </a:p>
                  </a:txBody>
                  <a:tcPr/>
                </a:tc>
                <a:tc>
                  <a:txBody>
                    <a:bodyPr/>
                    <a:lstStyle/>
                    <a:p>
                      <a:pPr marL="0" marR="0" algn="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13,000</a:t>
                      </a:r>
                    </a:p>
                  </a:txBody>
                  <a:tcPr anchor="ctr"/>
                </a:tc>
                <a:tc>
                  <a:txBody>
                    <a:bodyPr/>
                    <a:lstStyle/>
                    <a:p>
                      <a:pPr marL="0" marR="0" algn="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4,577</a:t>
                      </a:r>
                    </a:p>
                  </a:txBody>
                  <a:tcPr anchor="ctr"/>
                </a:tc>
                <a:tc>
                  <a:txBody>
                    <a:bodyPr/>
                    <a:lstStyle/>
                    <a:p>
                      <a:pPr marL="0" marR="0" algn="r">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15,000</a:t>
                      </a:r>
                    </a:p>
                  </a:txBody>
                  <a:tcPr anchor="ctr"/>
                </a:tc>
                <a:extLst>
                  <a:ext uri="{0D108BD9-81ED-4DB2-BD59-A6C34878D82A}">
                    <a16:rowId xmlns:a16="http://schemas.microsoft.com/office/drawing/2014/main" val="428416985"/>
                  </a:ext>
                </a:extLst>
              </a:tr>
              <a:tr h="370840">
                <a:tc>
                  <a:txBody>
                    <a:bodyPr/>
                    <a:lstStyle/>
                    <a:p>
                      <a:r>
                        <a:rPr lang="en-US" sz="1600" b="1" dirty="0">
                          <a:latin typeface="Arial" panose="020B0604020202020204" pitchFamily="34" charset="0"/>
                          <a:cs typeface="Arial" panose="020B0604020202020204" pitchFamily="34" charset="0"/>
                        </a:rPr>
                        <a:t>   Total</a:t>
                      </a:r>
                    </a:p>
                  </a:txBody>
                  <a:tcPr/>
                </a:tc>
                <a:tc>
                  <a:txBody>
                    <a:bodyPr/>
                    <a:lstStyle/>
                    <a:p>
                      <a:pPr marL="0" marR="0" algn="r">
                        <a:spcBef>
                          <a:spcPts val="0"/>
                        </a:spcBef>
                        <a:spcAft>
                          <a:spcPts val="0"/>
                        </a:spcAft>
                      </a:pPr>
                      <a:r>
                        <a:rPr lang="en-US"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$1,320,392</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$959,061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tc>
                  <a:txBody>
                    <a:bodyPr/>
                    <a:lstStyle/>
                    <a:p>
                      <a:pPr marL="0" marR="0" algn="r">
                        <a:spcBef>
                          <a:spcPts val="0"/>
                        </a:spcBef>
                        <a:spcAft>
                          <a:spcPts val="0"/>
                        </a:spcAft>
                      </a:pPr>
                      <a:r>
                        <a:rPr lang="en-US" sz="1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$1,355,400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anchor="ctr"/>
                </a:tc>
                <a:extLst>
                  <a:ext uri="{0D108BD9-81ED-4DB2-BD59-A6C34878D82A}">
                    <a16:rowId xmlns:a16="http://schemas.microsoft.com/office/drawing/2014/main" val="1294287855"/>
                  </a:ext>
                </a:extLst>
              </a:tr>
            </a:tbl>
          </a:graphicData>
        </a:graphic>
      </p:graphicFrame>
      <p:sp>
        <p:nvSpPr>
          <p:cNvPr id="3" name="TextBox 2">
            <a:extLst>
              <a:ext uri="{FF2B5EF4-FFF2-40B4-BE49-F238E27FC236}">
                <a16:creationId xmlns:a16="http://schemas.microsoft.com/office/drawing/2014/main" id="{D064DA28-26F7-2B5E-4D6B-9BB1F473301D}"/>
              </a:ext>
            </a:extLst>
          </p:cNvPr>
          <p:cNvSpPr txBox="1"/>
          <p:nvPr/>
        </p:nvSpPr>
        <p:spPr>
          <a:xfrm>
            <a:off x="6953447" y="5626397"/>
            <a:ext cx="4706224"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 Actual and/or encumbered through December 31, 2024</a:t>
            </a:r>
          </a:p>
        </p:txBody>
      </p:sp>
    </p:spTree>
    <p:extLst>
      <p:ext uri="{BB962C8B-B14F-4D97-AF65-F5344CB8AC3E}">
        <p14:creationId xmlns:p14="http://schemas.microsoft.com/office/powerpoint/2010/main" val="347507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FB134-0B10-4883-BF52-D0D8CB75F8B6}"/>
              </a:ext>
            </a:extLst>
          </p:cNvPr>
          <p:cNvSpPr>
            <a:spLocks noGrp="1"/>
          </p:cNvSpPr>
          <p:nvPr>
            <p:ph type="ctrTitle"/>
          </p:nvPr>
        </p:nvSpPr>
        <p:spPr>
          <a:xfrm>
            <a:off x="2928401" y="158620"/>
            <a:ext cx="8574622" cy="4144932"/>
          </a:xfrm>
        </p:spPr>
        <p:txBody>
          <a:bodyPr>
            <a:normAutofit/>
          </a:bodyPr>
          <a:lstStyle/>
          <a:p>
            <a:pPr algn="ctr"/>
            <a:r>
              <a:rPr lang="en-US" b="1" dirty="0"/>
              <a:t>THANK YOU! </a:t>
            </a:r>
            <a:endParaRPr lang="en-US" sz="2200" b="1" dirty="0"/>
          </a:p>
        </p:txBody>
      </p:sp>
      <p:pic>
        <p:nvPicPr>
          <p:cNvPr id="4" name="Picture 3" descr="A picture containing text&#10;&#10;Description automatically generated">
            <a:extLst>
              <a:ext uri="{FF2B5EF4-FFF2-40B4-BE49-F238E27FC236}">
                <a16:creationId xmlns:a16="http://schemas.microsoft.com/office/drawing/2014/main" id="{D09EB492-DEB0-4E4E-868C-DD02BD8B84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9308" y="158620"/>
            <a:ext cx="5048249" cy="1744132"/>
          </a:xfrm>
          <a:prstGeom prst="rect">
            <a:avLst/>
          </a:prstGeom>
        </p:spPr>
      </p:pic>
    </p:spTree>
    <p:extLst>
      <p:ext uri="{BB962C8B-B14F-4D97-AF65-F5344CB8AC3E}">
        <p14:creationId xmlns:p14="http://schemas.microsoft.com/office/powerpoint/2010/main" val="3362261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1575</TotalTime>
  <Words>404</Words>
  <Application>Microsoft Office PowerPoint</Application>
  <PresentationFormat>Widescreen</PresentationFormat>
  <Paragraphs>187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Corbel</vt:lpstr>
      <vt:lpstr>Times New Roman</vt:lpstr>
      <vt:lpstr>Parallax</vt:lpstr>
      <vt:lpstr>2025 BUDGET PRESENTATION  November 13, 2024 Sandra L. Cronce Willingboro Public Library</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Willingboro  Recreation and Parks</dc:title>
  <dc:creator>Dionne Bolden</dc:creator>
  <cp:lastModifiedBy>Tanya Jackson</cp:lastModifiedBy>
  <cp:revision>52</cp:revision>
  <cp:lastPrinted>2024-11-05T15:49:34Z</cp:lastPrinted>
  <dcterms:created xsi:type="dcterms:W3CDTF">2021-03-23T20:02:59Z</dcterms:created>
  <dcterms:modified xsi:type="dcterms:W3CDTF">2024-11-22T17:26:33Z</dcterms:modified>
</cp:coreProperties>
</file>